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wdp" ContentType="image/vnd.ms-photo"/>
  <Default Extension="svg" ContentType="image/svg"/>
  <Default Extension="mp4" ContentType="video/mp4"/>
  <Override PartName="/customXml/item1.xml" ContentType="application/xml"/>
  <Override PartName="/customXml/item2.xml" ContentType="application/xml"/>
  <Override PartName="/customXml/item3.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 Id="rId5" Type="http://schemas.openxmlformats.org/officeDocument/2006/relationships/custom-properties" Target="docProps/custom.xml" /></Relationships>
</file>

<file path=ppt/presentation.xml><?xml version="1.0" encoding="utf-8"?>
<!--Generated by Aspose.Slides for .NET 19.12-->
<p:presentation xmlns:r="http://schemas.openxmlformats.org/officeDocument/2006/relationships" xmlns:a="http://schemas.openxmlformats.org/drawingml/2006/main" xmlns:p="http://schemas.openxmlformats.org/presentationml/2006/main" saveSubsetFonts="1">
  <p:sldMasterIdLst>
    <p:sldMasterId id="2147483686" r:id="rId4"/>
  </p:sldMasterIdLst>
  <p:notesMasterIdLst>
    <p:notesMasterId r:id="rId5"/>
  </p:notesMasterIdLst>
  <p:sldIdLst>
    <p:sldId id="256" r:id="rId6"/>
    <p:sldId id="270" r:id="rId7"/>
    <p:sldId id="259" r:id="rId8"/>
    <p:sldId id="260" r:id="rId9"/>
    <p:sldId id="261" r:id="rId10"/>
    <p:sldId id="264" r:id="rId11"/>
    <p:sldId id="266" r:id="rId12"/>
    <p:sldId id="267" r:id="rId13"/>
    <p:sldId id="263" r:id="rId14"/>
    <p:sldId id="341" r:id="rId15"/>
    <p:sldId id="343" r:id="rId16"/>
    <p:sldId id="342" r:id="rId17"/>
    <p:sldId id="271" r:id="rId18"/>
    <p:sldId id="339" r:id="rId19"/>
    <p:sldId id="340" r:id="rId20"/>
    <p:sldId id="274" r:id="rId21"/>
    <p:sldId id="272" r:id="rId22"/>
    <p:sldId id="273" r:id="rId23"/>
    <p:sldId id="265" r:id="rId24"/>
    <p:sldId id="347" r:id="rId25"/>
    <p:sldId id="278" r:id="rId26"/>
    <p:sldId id="279" r:id="rId27"/>
    <p:sldId id="280" r:id="rId28"/>
    <p:sldId id="281" r:id="rId29"/>
    <p:sldId id="282" r:id="rId30"/>
    <p:sldId id="283" r:id="rId31"/>
    <p:sldId id="349" r:id="rId32"/>
    <p:sldId id="350" r:id="rId33"/>
    <p:sldId id="351" r:id="rId34"/>
    <p:sldId id="352" r:id="rId35"/>
    <p:sldId id="353" r:id="rId36"/>
    <p:sldId id="289" r:id="rId37"/>
    <p:sldId id="290" r:id="rId38"/>
    <p:sldId id="291" r:id="rId39"/>
    <p:sldId id="292" r:id="rId40"/>
    <p:sldId id="293" r:id="rId41"/>
    <p:sldId id="294" r:id="rId42"/>
    <p:sldId id="295" r:id="rId43"/>
    <p:sldId id="297" r:id="rId44"/>
    <p:sldId id="298" r:id="rId45"/>
    <p:sldId id="299" r:id="rId46"/>
    <p:sldId id="300" r:id="rId47"/>
    <p:sldId id="301" r:id="rId48"/>
    <p:sldId id="302" r:id="rId49"/>
    <p:sldId id="303" r:id="rId50"/>
    <p:sldId id="304" r:id="rId51"/>
    <p:sldId id="305" r:id="rId52"/>
    <p:sldId id="296" r:id="rId53"/>
    <p:sldId id="306" r:id="rId54"/>
    <p:sldId id="307" r:id="rId55"/>
    <p:sldId id="354" r:id="rId56"/>
    <p:sldId id="344" r:id="rId57"/>
    <p:sldId id="311" r:id="rId58"/>
    <p:sldId id="312" r:id="rId59"/>
    <p:sldId id="313" r:id="rId60"/>
    <p:sldId id="336" r:id="rId61"/>
    <p:sldId id="314" r:id="rId62"/>
    <p:sldId id="315" r:id="rId63"/>
    <p:sldId id="337" r:id="rId64"/>
    <p:sldId id="316" r:id="rId65"/>
    <p:sldId id="317" r:id="rId66"/>
    <p:sldId id="318" r:id="rId67"/>
    <p:sldId id="319" r:id="rId68"/>
    <p:sldId id="320" r:id="rId69"/>
    <p:sldId id="321" r:id="rId70"/>
    <p:sldId id="322" r:id="rId71"/>
    <p:sldId id="323" r:id="rId72"/>
    <p:sldId id="324" r:id="rId73"/>
    <p:sldId id="325" r:id="rId74"/>
    <p:sldId id="326" r:id="rId75"/>
    <p:sldId id="345" r:id="rId76"/>
    <p:sldId id="327" r:id="rId77"/>
    <p:sldId id="328" r:id="rId78"/>
    <p:sldId id="329" r:id="rId79"/>
    <p:sldId id="330" r:id="rId80"/>
    <p:sldId id="331" r:id="rId81"/>
    <p:sldId id="332" r:id="rId82"/>
    <p:sldId id="333" r:id="rId83"/>
    <p:sldId id="334" r:id="rId84"/>
    <p:sldId id="309" r:id="rId85"/>
    <p:sldId id="348" r:id="rId86"/>
  </p:sldIdLst>
  <p:sldSz cx="12192000" cy="6858000"/>
  <p:notesSz cx="6858000" cy="9144000"/>
  <p:custDataLst>
    <p:tags r:id="rId8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6CCFF"/>
    <a:srgbClr val="00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lastCol>
    <a:firstCol>
      <a:tcTxStyle b="on"/>
    </a:firstCol>
    <a:lastRow>
      <a:tcTxStyle b="on"/>
      <a:tcStyle>
        <a:tcBdr>
          <a:top>
            <a:ln w="50800" cmpd="dbl">
              <a:solidFill>
                <a:schemeClr val="tx1"/>
              </a:solidFill>
            </a:ln>
          </a:top>
        </a:tcBdr>
      </a:tcStyle>
    </a:lastRow>
    <a:firstRow>
      <a:tcTxStyle b="on">
        <a:fontRef idx="minor">
          <a:scrgbClr r="0" g="0" b="0"/>
        </a:fontRef>
        <a:schemeClr val="bg1"/>
      </a:tcTxStyle>
      <a:tcStyle>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98" autoAdjust="0"/>
    <p:restoredTop sz="89610" autoAdjust="0"/>
  </p:normalViewPr>
  <p:slideViewPr>
    <p:cSldViewPr snapToGrid="0">
      <p:cViewPr varScale="1">
        <p:scale>
          <a:sx n="107" d="100"/>
          <a:sy n="107" d="100"/>
        </p:scale>
        <p:origin x="1028" y="56"/>
      </p:cViewPr>
      <p:guideLst/>
    </p:cSldViewPr>
  </p:slideViewPr>
  <p:notesTextViewPr>
    <p:cViewPr>
      <p:scale>
        <a:sx n="3" d="2"/>
        <a:sy n="3" d="2"/>
      </p:scale>
      <p:origin x="0" y="0"/>
    </p:cViewPr>
  </p:notesTextViewPr>
  <p:notesViewPr>
    <p:cSldViewPr>
      <p:cViewPr>
        <p:scale>
          <a:sx n="1" d="100"/>
          <a:sy n="1" d="100"/>
        </p:scale>
        <p:origin x="0" y="0"/>
      </p:cViewPr>
    </p:cSldViewPr>
  </p:notesViewPr>
  <p:gridSpacing cx="76200" cy="76200"/>
</p:viewPr>
</file>

<file path=ppt/_rels/presentation.xml.rels>&#65279;<?xml version="1.0" encoding="utf-8" standalone="yes"?><Relationships xmlns="http://schemas.openxmlformats.org/package/2006/relationships"><Relationship Id="rId1" Type="http://schemas.openxmlformats.org/officeDocument/2006/relationships/customXml" Target="../customXml/item1.xml" /><Relationship Id="rId10" Type="http://schemas.openxmlformats.org/officeDocument/2006/relationships/slide" Target="slides/slide5.xml" /><Relationship Id="rId11" Type="http://schemas.openxmlformats.org/officeDocument/2006/relationships/slide" Target="slides/slide6.xml" /><Relationship Id="rId12" Type="http://schemas.openxmlformats.org/officeDocument/2006/relationships/slide" Target="slides/slide7.xml" /><Relationship Id="rId13" Type="http://schemas.openxmlformats.org/officeDocument/2006/relationships/slide" Target="slides/slide8.xml" /><Relationship Id="rId14" Type="http://schemas.openxmlformats.org/officeDocument/2006/relationships/slide" Target="slides/slide9.xml" /><Relationship Id="rId15" Type="http://schemas.openxmlformats.org/officeDocument/2006/relationships/slide" Target="slides/slide10.xml" /><Relationship Id="rId16" Type="http://schemas.openxmlformats.org/officeDocument/2006/relationships/slide" Target="slides/slide11.xml" /><Relationship Id="rId17" Type="http://schemas.openxmlformats.org/officeDocument/2006/relationships/slide" Target="slides/slide12.xml" /><Relationship Id="rId18" Type="http://schemas.openxmlformats.org/officeDocument/2006/relationships/slide" Target="slides/slide13.xml" /><Relationship Id="rId19" Type="http://schemas.openxmlformats.org/officeDocument/2006/relationships/slide" Target="slides/slide14.xml" /><Relationship Id="rId2" Type="http://schemas.openxmlformats.org/officeDocument/2006/relationships/customXml" Target="../customXml/item2.xml" /><Relationship Id="rId20" Type="http://schemas.openxmlformats.org/officeDocument/2006/relationships/slide" Target="slides/slide15.xml" /><Relationship Id="rId21" Type="http://schemas.openxmlformats.org/officeDocument/2006/relationships/slide" Target="slides/slide16.xml" /><Relationship Id="rId22" Type="http://schemas.openxmlformats.org/officeDocument/2006/relationships/slide" Target="slides/slide17.xml" /><Relationship Id="rId23" Type="http://schemas.openxmlformats.org/officeDocument/2006/relationships/slide" Target="slides/slide18.xml" /><Relationship Id="rId24" Type="http://schemas.openxmlformats.org/officeDocument/2006/relationships/slide" Target="slides/slide19.xml" /><Relationship Id="rId25" Type="http://schemas.openxmlformats.org/officeDocument/2006/relationships/slide" Target="slides/slide20.xml" /><Relationship Id="rId26" Type="http://schemas.openxmlformats.org/officeDocument/2006/relationships/slide" Target="slides/slide21.xml" /><Relationship Id="rId27" Type="http://schemas.openxmlformats.org/officeDocument/2006/relationships/slide" Target="slides/slide22.xml" /><Relationship Id="rId28" Type="http://schemas.openxmlformats.org/officeDocument/2006/relationships/slide" Target="slides/slide23.xml" /><Relationship Id="rId29" Type="http://schemas.openxmlformats.org/officeDocument/2006/relationships/slide" Target="slides/slide24.xml" /><Relationship Id="rId3" Type="http://schemas.openxmlformats.org/officeDocument/2006/relationships/customXml" Target="../customXml/item3.xml" /><Relationship Id="rId30" Type="http://schemas.openxmlformats.org/officeDocument/2006/relationships/slide" Target="slides/slide25.xml" /><Relationship Id="rId31" Type="http://schemas.openxmlformats.org/officeDocument/2006/relationships/slide" Target="slides/slide26.xml" /><Relationship Id="rId32" Type="http://schemas.openxmlformats.org/officeDocument/2006/relationships/slide" Target="slides/slide27.xml" /><Relationship Id="rId33" Type="http://schemas.openxmlformats.org/officeDocument/2006/relationships/slide" Target="slides/slide28.xml" /><Relationship Id="rId34" Type="http://schemas.openxmlformats.org/officeDocument/2006/relationships/slide" Target="slides/slide29.xml" /><Relationship Id="rId35" Type="http://schemas.openxmlformats.org/officeDocument/2006/relationships/slide" Target="slides/slide30.xml" /><Relationship Id="rId36" Type="http://schemas.openxmlformats.org/officeDocument/2006/relationships/slide" Target="slides/slide31.xml" /><Relationship Id="rId37" Type="http://schemas.openxmlformats.org/officeDocument/2006/relationships/slide" Target="slides/slide32.xml" /><Relationship Id="rId38" Type="http://schemas.openxmlformats.org/officeDocument/2006/relationships/slide" Target="slides/slide33.xml" /><Relationship Id="rId39" Type="http://schemas.openxmlformats.org/officeDocument/2006/relationships/slide" Target="slides/slide34.xml" /><Relationship Id="rId4" Type="http://schemas.openxmlformats.org/officeDocument/2006/relationships/slideMaster" Target="slideMasters/slideMaster1.xml" /><Relationship Id="rId40" Type="http://schemas.openxmlformats.org/officeDocument/2006/relationships/slide" Target="slides/slide35.xml" /><Relationship Id="rId41" Type="http://schemas.openxmlformats.org/officeDocument/2006/relationships/slide" Target="slides/slide36.xml" /><Relationship Id="rId42" Type="http://schemas.openxmlformats.org/officeDocument/2006/relationships/slide" Target="slides/slide37.xml" /><Relationship Id="rId43" Type="http://schemas.openxmlformats.org/officeDocument/2006/relationships/slide" Target="slides/slide38.xml" /><Relationship Id="rId44" Type="http://schemas.openxmlformats.org/officeDocument/2006/relationships/slide" Target="slides/slide39.xml" /><Relationship Id="rId45" Type="http://schemas.openxmlformats.org/officeDocument/2006/relationships/slide" Target="slides/slide40.xml" /><Relationship Id="rId46" Type="http://schemas.openxmlformats.org/officeDocument/2006/relationships/slide" Target="slides/slide41.xml" /><Relationship Id="rId47" Type="http://schemas.openxmlformats.org/officeDocument/2006/relationships/slide" Target="slides/slide42.xml" /><Relationship Id="rId48" Type="http://schemas.openxmlformats.org/officeDocument/2006/relationships/slide" Target="slides/slide43.xml" /><Relationship Id="rId49" Type="http://schemas.openxmlformats.org/officeDocument/2006/relationships/slide" Target="slides/slide44.xml" /><Relationship Id="rId5" Type="http://schemas.openxmlformats.org/officeDocument/2006/relationships/notesMaster" Target="notesMasters/notesMaster1.xml" /><Relationship Id="rId50" Type="http://schemas.openxmlformats.org/officeDocument/2006/relationships/slide" Target="slides/slide45.xml" /><Relationship Id="rId51" Type="http://schemas.openxmlformats.org/officeDocument/2006/relationships/slide" Target="slides/slide46.xml" /><Relationship Id="rId52" Type="http://schemas.openxmlformats.org/officeDocument/2006/relationships/slide" Target="slides/slide47.xml" /><Relationship Id="rId53" Type="http://schemas.openxmlformats.org/officeDocument/2006/relationships/slide" Target="slides/slide48.xml" /><Relationship Id="rId54" Type="http://schemas.openxmlformats.org/officeDocument/2006/relationships/slide" Target="slides/slide49.xml" /><Relationship Id="rId55" Type="http://schemas.openxmlformats.org/officeDocument/2006/relationships/slide" Target="slides/slide50.xml" /><Relationship Id="rId56" Type="http://schemas.openxmlformats.org/officeDocument/2006/relationships/slide" Target="slides/slide51.xml" /><Relationship Id="rId57" Type="http://schemas.openxmlformats.org/officeDocument/2006/relationships/slide" Target="slides/slide52.xml" /><Relationship Id="rId58" Type="http://schemas.openxmlformats.org/officeDocument/2006/relationships/slide" Target="slides/slide53.xml" /><Relationship Id="rId59" Type="http://schemas.openxmlformats.org/officeDocument/2006/relationships/slide" Target="slides/slide54.xml" /><Relationship Id="rId6" Type="http://schemas.openxmlformats.org/officeDocument/2006/relationships/slide" Target="slides/slide1.xml" /><Relationship Id="rId60" Type="http://schemas.openxmlformats.org/officeDocument/2006/relationships/slide" Target="slides/slide55.xml" /><Relationship Id="rId61" Type="http://schemas.openxmlformats.org/officeDocument/2006/relationships/slide" Target="slides/slide56.xml" /><Relationship Id="rId62" Type="http://schemas.openxmlformats.org/officeDocument/2006/relationships/slide" Target="slides/slide57.xml" /><Relationship Id="rId63" Type="http://schemas.openxmlformats.org/officeDocument/2006/relationships/slide" Target="slides/slide58.xml" /><Relationship Id="rId64" Type="http://schemas.openxmlformats.org/officeDocument/2006/relationships/slide" Target="slides/slide59.xml" /><Relationship Id="rId65" Type="http://schemas.openxmlformats.org/officeDocument/2006/relationships/slide" Target="slides/slide60.xml" /><Relationship Id="rId66" Type="http://schemas.openxmlformats.org/officeDocument/2006/relationships/slide" Target="slides/slide61.xml" /><Relationship Id="rId67" Type="http://schemas.openxmlformats.org/officeDocument/2006/relationships/slide" Target="slides/slide62.xml" /><Relationship Id="rId68" Type="http://schemas.openxmlformats.org/officeDocument/2006/relationships/slide" Target="slides/slide63.xml" /><Relationship Id="rId69" Type="http://schemas.openxmlformats.org/officeDocument/2006/relationships/slide" Target="slides/slide64.xml" /><Relationship Id="rId7" Type="http://schemas.openxmlformats.org/officeDocument/2006/relationships/slide" Target="slides/slide2.xml" /><Relationship Id="rId70" Type="http://schemas.openxmlformats.org/officeDocument/2006/relationships/slide" Target="slides/slide65.xml" /><Relationship Id="rId71" Type="http://schemas.openxmlformats.org/officeDocument/2006/relationships/slide" Target="slides/slide66.xml" /><Relationship Id="rId72" Type="http://schemas.openxmlformats.org/officeDocument/2006/relationships/slide" Target="slides/slide67.xml" /><Relationship Id="rId73" Type="http://schemas.openxmlformats.org/officeDocument/2006/relationships/slide" Target="slides/slide68.xml" /><Relationship Id="rId74" Type="http://schemas.openxmlformats.org/officeDocument/2006/relationships/slide" Target="slides/slide69.xml" /><Relationship Id="rId75" Type="http://schemas.openxmlformats.org/officeDocument/2006/relationships/slide" Target="slides/slide70.xml" /><Relationship Id="rId76" Type="http://schemas.openxmlformats.org/officeDocument/2006/relationships/slide" Target="slides/slide71.xml" /><Relationship Id="rId77" Type="http://schemas.openxmlformats.org/officeDocument/2006/relationships/slide" Target="slides/slide72.xml" /><Relationship Id="rId78" Type="http://schemas.openxmlformats.org/officeDocument/2006/relationships/slide" Target="slides/slide73.xml" /><Relationship Id="rId79" Type="http://schemas.openxmlformats.org/officeDocument/2006/relationships/slide" Target="slides/slide74.xml" /><Relationship Id="rId8" Type="http://schemas.openxmlformats.org/officeDocument/2006/relationships/slide" Target="slides/slide3.xml" /><Relationship Id="rId80" Type="http://schemas.openxmlformats.org/officeDocument/2006/relationships/slide" Target="slides/slide75.xml" /><Relationship Id="rId81" Type="http://schemas.openxmlformats.org/officeDocument/2006/relationships/slide" Target="slides/slide76.xml" /><Relationship Id="rId82" Type="http://schemas.openxmlformats.org/officeDocument/2006/relationships/slide" Target="slides/slide77.xml" /><Relationship Id="rId83" Type="http://schemas.openxmlformats.org/officeDocument/2006/relationships/slide" Target="slides/slide78.xml" /><Relationship Id="rId84" Type="http://schemas.openxmlformats.org/officeDocument/2006/relationships/slide" Target="slides/slide79.xml" /><Relationship Id="rId85" Type="http://schemas.openxmlformats.org/officeDocument/2006/relationships/slide" Target="slides/slide80.xml" /><Relationship Id="rId86" Type="http://schemas.openxmlformats.org/officeDocument/2006/relationships/slide" Target="slides/slide81.xml" /><Relationship Id="rId87" Type="http://schemas.openxmlformats.org/officeDocument/2006/relationships/tags" Target="tags/tag252.xml" /><Relationship Id="rId88" Type="http://schemas.openxmlformats.org/officeDocument/2006/relationships/presProps" Target="presProps.xml" /><Relationship Id="rId89" Type="http://schemas.openxmlformats.org/officeDocument/2006/relationships/viewProps" Target="viewProps.xml" /><Relationship Id="rId9" Type="http://schemas.openxmlformats.org/officeDocument/2006/relationships/slide" Target="slides/slide4.xml" /><Relationship Id="rId90" Type="http://schemas.openxmlformats.org/officeDocument/2006/relationships/theme" Target="theme/theme1.xml" /><Relationship Id="rId91" Type="http://schemas.openxmlformats.org/officeDocument/2006/relationships/tableStyles" Target="tableStyles.xml" /></Relationships>
</file>

<file path=ppt/charts/_rels/chart1.xml.rels>&#65279;<?xml version="1.0" encoding="utf-8" standalone="yes"?><Relationships xmlns="http://schemas.openxmlformats.org/package/2006/relationships"><Relationship Id="rId1" Type="http://schemas.openxmlformats.org/officeDocument/2006/relationships/oleObject" Target="Book1" TargetMode="External" /><Relationship Id="rId2" Type="http://schemas.microsoft.com/office/2011/relationships/chartColorStyle" Target="colors1.xml" /><Relationship Id="rId3" Type="http://schemas.microsoft.com/office/2011/relationships/chartStyle" Target="style1.xml" /></Relationships>
</file>

<file path=ppt/charts/chart1.xml><?xml version="1.0" encoding="utf-8"?>
<c:chartSpace xmlns:a="http://schemas.openxmlformats.org/drawingml/2006/main" xmlns:r="http://schemas.openxmlformats.org/officeDocument/2006/relationships" xmlns:c="http://schemas.openxmlformats.org/drawingml/20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ineChart>
        <c:grouping/>
        <c:varyColors val="0"/>
        <c:ser>
          <c:idx val="0"/>
          <c:order val="0"/>
          <c:spPr>
            <a:ln w="38100" cap="rnd">
              <a:solidFill>
                <a:schemeClr val="accent6">
                  <a:lumMod val="75000"/>
                </a:schemeClr>
              </a:solidFill>
              <a:round/>
            </a:ln>
            <a:effectLst/>
          </c:spPr>
          <c:marker>
            <c:symbol val="none"/>
          </c:marker>
          <c:cat>
            <c:strRef>
              <c:f>Sheet1!$A$1:$A$12</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Sheet1!$B$1:$B$12</c:f>
              <c:numCache>
                <c:formatCode>General</c:formatCode>
                <c:ptCount val="12"/>
                <c:pt idx="0">
                  <c:v>9</c:v>
                </c:pt>
                <c:pt idx="1">
                  <c:v>8.5</c:v>
                </c:pt>
                <c:pt idx="2">
                  <c:v>7</c:v>
                </c:pt>
                <c:pt idx="3">
                  <c:v>6</c:v>
                </c:pt>
                <c:pt idx="4">
                  <c:v>5</c:v>
                </c:pt>
                <c:pt idx="5">
                  <c:v>1</c:v>
                </c:pt>
                <c:pt idx="6">
                  <c:v>2</c:v>
                </c:pt>
                <c:pt idx="7">
                  <c:v>1</c:v>
                </c:pt>
                <c:pt idx="8">
                  <c:v>3</c:v>
                </c:pt>
                <c:pt idx="9">
                  <c:v>4</c:v>
                </c:pt>
                <c:pt idx="10">
                  <c:v>6</c:v>
                </c:pt>
                <c:pt idx="11">
                  <c:v>7</c:v>
                </c:pt>
              </c:numCache>
            </c:numRef>
          </c:val>
          <c:smooth val="0"/>
          <c:extLst>
            <c:ext xmlns:c16="http://schemas.microsoft.com/office/drawing/2014/chart" uri="{C3380CC4-5D6E-409C-BE32-E72D297353CC}">
              <c16:uniqueId val="{00000000-18F4-477A-BCA7-8A9FFB21762C}"/>
            </c:ext>
          </c:extLst>
        </c:ser>
        <c:ser>
          <c:idx val="1"/>
          <c:order val="1"/>
          <c:spPr>
            <a:ln w="38100" cap="rnd">
              <a:solidFill>
                <a:schemeClr val="accent2"/>
              </a:solidFill>
              <a:round/>
            </a:ln>
            <a:effectLst/>
          </c:spPr>
          <c:marker>
            <c:symbol val="none"/>
          </c:marker>
          <c:cat>
            <c:strRef>
              <c:f>Sheet1!$A$1:$A$12</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Sheet1!$C$1:$C$12</c:f>
              <c:numCache>
                <c:formatCode>General</c:formatCode>
                <c:ptCount val="12"/>
                <c:pt idx="0">
                  <c:v>0</c:v>
                </c:pt>
                <c:pt idx="1">
                  <c:v>2</c:v>
                </c:pt>
                <c:pt idx="2">
                  <c:v>4</c:v>
                </c:pt>
                <c:pt idx="3">
                  <c:v>4</c:v>
                </c:pt>
                <c:pt idx="4">
                  <c:v>1</c:v>
                </c:pt>
                <c:pt idx="5">
                  <c:v>9</c:v>
                </c:pt>
                <c:pt idx="6">
                  <c:v>9</c:v>
                </c:pt>
                <c:pt idx="7">
                  <c:v>7</c:v>
                </c:pt>
                <c:pt idx="8">
                  <c:v>8</c:v>
                </c:pt>
                <c:pt idx="9">
                  <c:v>5</c:v>
                </c:pt>
                <c:pt idx="10">
                  <c:v>0</c:v>
                </c:pt>
                <c:pt idx="11">
                  <c:v>0</c:v>
                </c:pt>
              </c:numCache>
            </c:numRef>
          </c:val>
          <c:smooth val="0"/>
          <c:extLst>
            <c:ext xmlns:c16="http://schemas.microsoft.com/office/drawing/2014/chart" uri="{C3380CC4-5D6E-409C-BE32-E72D297353CC}">
              <c16:uniqueId val="{00000001-18F4-477A-BCA7-8A9FFB21762C}"/>
            </c:ext>
          </c:extLst>
        </c:ser>
        <c:ser>
          <c:idx val="2"/>
          <c:order val="2"/>
          <c:spPr>
            <a:ln w="38100" cap="rnd">
              <a:solidFill>
                <a:schemeClr val="accent5">
                  <a:lumMod val="75000"/>
                </a:schemeClr>
              </a:solidFill>
              <a:round/>
            </a:ln>
            <a:effectLst/>
          </c:spPr>
          <c:marker>
            <c:symbol val="none"/>
          </c:marker>
          <c:cat>
            <c:strRef>
              <c:f>Sheet1!$A$1:$A$12</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Sheet1!$D$1:$D$12</c:f>
              <c:numCache>
                <c:formatCode>General</c:formatCode>
                <c:ptCount val="12"/>
                <c:pt idx="0">
                  <c:v>6</c:v>
                </c:pt>
                <c:pt idx="1">
                  <c:v>8</c:v>
                </c:pt>
                <c:pt idx="2">
                  <c:v>4</c:v>
                </c:pt>
                <c:pt idx="3">
                  <c:v>0</c:v>
                </c:pt>
                <c:pt idx="4">
                  <c:v>4</c:v>
                </c:pt>
                <c:pt idx="5">
                  <c:v>0</c:v>
                </c:pt>
                <c:pt idx="6">
                  <c:v>3</c:v>
                </c:pt>
                <c:pt idx="7">
                  <c:v>7</c:v>
                </c:pt>
                <c:pt idx="8">
                  <c:v>4</c:v>
                </c:pt>
                <c:pt idx="9">
                  <c:v>3</c:v>
                </c:pt>
                <c:pt idx="10">
                  <c:v>3</c:v>
                </c:pt>
                <c:pt idx="11">
                  <c:v>1</c:v>
                </c:pt>
              </c:numCache>
            </c:numRef>
          </c:val>
          <c:smooth val="0"/>
          <c:extLst>
            <c:ext xmlns:c16="http://schemas.microsoft.com/office/drawing/2014/chart" uri="{C3380CC4-5D6E-409C-BE32-E72D297353CC}">
              <c16:uniqueId val="{00000002-18F4-477A-BCA7-8A9FFB21762C}"/>
            </c:ext>
          </c:extLst>
        </c:ser>
        <c:dLbls>
          <c:showLegendKey val="0"/>
          <c:showVal val="0"/>
          <c:showCatName val="0"/>
          <c:showSerName val="0"/>
          <c:showPercent val="0"/>
          <c:showBubbleSize val="0"/>
          <c:showLeaderLines val="0"/>
        </c:dLbls>
        <c:axId val="2024691552"/>
        <c:axId val="2024689056"/>
      </c:lineChart>
      <c:catAx>
        <c:axId val="2024691552"/>
        <c:scaling>
          <c:orientation/>
        </c:scaling>
        <c:delete val="0"/>
        <c:axPos val="b"/>
        <c:numFmt formatCode="General" sourceLinked="1"/>
        <c:majorTickMark val="none"/>
        <c:minorTickMark val="none"/>
        <c:spPr>
          <a:noFill/>
          <a:ln w="9525" cap="flat" cmpd="sng" algn="ctr">
            <a:solidFill>
              <a:schemeClr val="tx1">
                <a:lumMod val="25000"/>
                <a:lumOff val="75000"/>
              </a:schemeClr>
            </a:solidFill>
            <a:round/>
          </a:ln>
          <a:effectLst/>
        </c:spPr>
        <c:txPr>
          <a:bodyPr rot="-5400000" spcFirstLastPara="1" vertOverflow="ellipsis" wrap="square" anchor="ctr" anchorCtr="1"/>
          <a:p>
            <a:pPr>
              <a:defRPr sz="1400" b="0" i="0" u="none" strike="noStrike" kern="1200" baseline="0" smtId="4294967295">
                <a:solidFill>
                  <a:schemeClr val="tx1">
                    <a:lumMod val="65000"/>
                    <a:lumOff val="35000"/>
                  </a:schemeClr>
                </a:solidFill>
                <a:latin typeface="Futura PT Medium" panose="020b0602020204020303" pitchFamily="34" charset="-52"/>
                <a:ea typeface="+mn-ea"/>
                <a:cs typeface="+mn-cs"/>
              </a:defRPr>
            </a:pPr>
            <a:endParaRPr sz="1400" b="0" i="0" u="none" strike="noStrike" kern="1200" baseline="0" smtId="4294967295">
              <a:solidFill>
                <a:schemeClr val="tx1">
                  <a:lumMod val="65000"/>
                  <a:lumOff val="35000"/>
                </a:schemeClr>
              </a:solidFill>
              <a:latin typeface="Futura PT Medium" panose="020b0602020204020303" pitchFamily="34" charset="-52"/>
              <a:ea typeface="+mn-ea"/>
              <a:cs typeface="+mn-cs"/>
            </a:endParaRPr>
          </a:p>
        </c:txPr>
        <c:crossAx val="2024689056"/>
        <c:crosses val="autoZero"/>
        <c:auto val="0"/>
        <c:lblAlgn val="ctr"/>
        <c:lblOffset/>
        <c:noMultiLvlLbl val="0"/>
      </c:catAx>
      <c:valAx>
        <c:axId val="2024689056"/>
        <c:scaling>
          <c:orientation/>
        </c:scaling>
        <c:delete val="1"/>
        <c:axPos val="l"/>
        <c:numFmt formatCode="General" sourceLinked="1"/>
        <c:majorTickMark val="none"/>
        <c:minorTickMark val="none"/>
        <c:crossAx val="2024691552"/>
        <c:crossBetween val="between"/>
      </c:valAx>
      <c:spPr>
        <a:noFill/>
        <a:ln>
          <a:noFill/>
        </a:ln>
        <a:effectLst/>
      </c:spPr>
    </c:plotArea>
    <c:plotVisOnly val="1"/>
    <c:dispBlanksAs val="gap"/>
    <c:showDLblsOverMax val="0"/>
  </c:chart>
  <c:spPr>
    <a:noFill/>
    <a:ln>
      <a:noFill/>
    </a:ln>
    <a:effectLst/>
  </c:spPr>
  <c:txPr>
    <a:bodyPr/>
    <a:p>
      <a:pPr>
        <a:defRPr/>
      </a:pPr>
      <a:endParaRPr lang="en-US"/>
    </a:p>
  </c:txPr>
  <c:externalData r:id="rId1">
    <c:autoUpdate val="0"/>
  </c:externalData>
</c:chartSpace>
</file>

<file path=ppt/charts/colors1.xml><?xml version="1.0" encoding="utf-8"?>
<cs:colorStyle xmlns:a="http://schemas.openxmlformats.org/drawingml/2006/main" xmlns:cs="http://schemas.microsoft.com/office/drawing/2012/chartStyle"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a="http://schemas.openxmlformats.org/drawingml/2006/main" xmlns:r="http://schemas.openxmlformats.org/officeDocument/2006/relationships" xmlns:cs="http://schemas.microsoft.com/office/drawing/2012/chartStyle"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a="http://schemas.openxmlformats.org/drawingml/2006/main" xmlns:dgm="http://schemas.openxmlformats.org/drawingml/2006/diagram"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a="http://schemas.openxmlformats.org/drawingml/2006/main" xmlns:dgm="http://schemas.openxmlformats.org/drawingml/2006/diagram"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a="http://schemas.openxmlformats.org/drawingml/2006/main" xmlns:dgm="http://schemas.openxmlformats.org/drawingml/2006/diagram"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a="http://schemas.openxmlformats.org/drawingml/2006/main" xmlns:dgm="http://schemas.openxmlformats.org/drawingml/2006/diagram"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a="http://schemas.openxmlformats.org/drawingml/2006/main" xmlns:dgm="http://schemas.openxmlformats.org/drawingml/2006/diagram"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a="http://schemas.openxmlformats.org/drawingml/2006/main" xmlns:r="http://schemas.openxmlformats.org/officeDocument/2006/relationships" xmlns:dgm="http://schemas.openxmlformats.org/drawingml/2006/diagram">
  <dgm:ptLst>
    <dgm:pt modelId="{39FD87CB-40FF-4720-82CF-9D6FE4529453}" type="doc">
      <dgm:prSet loTypeId="urn:microsoft.com/office/officeart/2005/8/layout/chevron1" loCatId="process" qsTypeId="urn:microsoft.com/office/officeart/2005/8/quickstyle/simple4" qsCatId="simple" csTypeId="urn:microsoft.com/office/officeart/2005/8/colors/colorful1" csCatId="colorful" phldr="1"/>
      <dgm:spPr/>
      <dgm:t>
        <a:bodyPr/>
        <a:lstStyle/>
        <a:p>
          <a:endParaRPr lang="en-US"/>
        </a:p>
      </dgm:t>
    </dgm:pt>
    <dgm:pt modelId="{C13CCA8D-68B2-45C7-9616-FA12CF51B8E9}" type="parTrans" cxnId="{368C7740-90B9-44E2-8B6E-4D67B6444733}">
      <dgm:prSet/>
      <dgm:spPr/>
      <dgm:t>
        <a:bodyPr/>
        <a:lstStyle/>
        <a:p>
          <a:endParaRPr lang="en-US">
            <a:latin typeface="Futura PT Medium" panose="020b0602020204020303" pitchFamily="34" charset="-52"/>
          </a:endParaRPr>
        </a:p>
      </dgm:t>
    </dgm:pt>
    <dgm:pt modelId="{4AE3736D-AD76-4FE9-8E19-2DDD8B6D34B1}">
      <dgm:prSet phldrT="[Text]"/>
      <dgm:spPr/>
      <dgm:t>
        <a:bodyPr/>
        <a:lstStyle/>
        <a:p>
          <a:r>
            <a:rPr lang="en-US" smtClean="0">
              <a:latin typeface="Futura PT Medium" panose="020b0602020204020303" pitchFamily="34" charset="-52"/>
            </a:rPr>
            <a:t>Remote Sensing</a:t>
          </a:r>
          <a:endParaRPr lang="en-US">
            <a:latin typeface="Futura PT Medium" panose="020b0602020204020303" pitchFamily="34" charset="-52"/>
          </a:endParaRPr>
        </a:p>
      </dgm:t>
    </dgm:pt>
    <dgm:pt modelId="{90754FDD-C3E8-4B54-BB1C-FA5C587ABD0B}" type="parTrans" cxnId="{D5CE987B-F0BC-4F2D-BCF5-ACC9774C7F49}">
      <dgm:prSet/>
      <dgm:spPr/>
      <dgm:t>
        <a:bodyPr/>
        <a:lstStyle/>
        <a:p>
          <a:endParaRPr lang="en-US">
            <a:latin typeface="Futura PT Medium" panose="020b0602020204020303" pitchFamily="34" charset="-52"/>
          </a:endParaRPr>
        </a:p>
      </dgm:t>
    </dgm:pt>
    <dgm:pt modelId="{D8ED68F9-8789-47FB-99D7-ACF8547BB157}">
      <dgm:prSet phldrT="[Text]" custT="1"/>
      <dgm:spPr/>
      <dgm:t>
        <a:bodyPr/>
        <a:lstStyle/>
        <a:p>
          <a:r>
            <a:rPr lang="en-US" sz="2800" smtClean="0">
              <a:latin typeface="Futura PT Medium" panose="020b0602020204020303" pitchFamily="34" charset="-52"/>
            </a:rPr>
            <a:t>Data source</a:t>
          </a:r>
          <a:endParaRPr lang="en-US" sz="2800">
            <a:latin typeface="Futura PT Medium" panose="020b0602020204020303" pitchFamily="34" charset="-52"/>
          </a:endParaRPr>
        </a:p>
      </dgm:t>
    </dgm:pt>
    <dgm:pt modelId="{9A8643AB-28B1-4C8F-B31D-17A7AE74A54B}" type="sibTrans" cxnId="{D5CE987B-F0BC-4F2D-BCF5-ACC9774C7F49}">
      <dgm:prSet/>
      <dgm:spPr/>
      <dgm:t>
        <a:bodyPr/>
        <a:lstStyle/>
        <a:p>
          <a:endParaRPr lang="en-US">
            <a:latin typeface="Futura PT Medium" panose="020b0602020204020303" pitchFamily="34" charset="-52"/>
          </a:endParaRPr>
        </a:p>
      </dgm:t>
    </dgm:pt>
    <dgm:pt modelId="{E9DDF11E-81E2-4964-BC76-5AE31590D665}" type="sibTrans" cxnId="{368C7740-90B9-44E2-8B6E-4D67B6444733}">
      <dgm:prSet/>
      <dgm:spPr/>
      <dgm:t>
        <a:bodyPr/>
        <a:lstStyle/>
        <a:p>
          <a:endParaRPr lang="en-US">
            <a:latin typeface="Futura PT Medium" panose="020b0602020204020303" pitchFamily="34" charset="-52"/>
          </a:endParaRPr>
        </a:p>
      </dgm:t>
    </dgm:pt>
    <dgm:pt modelId="{66A6267C-11FE-403A-B3D8-653637A40253}" type="parTrans" cxnId="{14181B4C-FCCD-41DC-B65B-F3EF6CD48BD3}">
      <dgm:prSet/>
      <dgm:spPr/>
      <dgm:t>
        <a:bodyPr/>
        <a:lstStyle/>
        <a:p>
          <a:endParaRPr lang="en-US">
            <a:latin typeface="Futura PT Medium" panose="020b0602020204020303" pitchFamily="34" charset="-52"/>
          </a:endParaRPr>
        </a:p>
      </dgm:t>
    </dgm:pt>
    <dgm:pt modelId="{21714749-C1B7-4861-851E-0F3CEA8BA36B}">
      <dgm:prSet phldrT="[Text]"/>
      <dgm:spPr>
        <a:solidFill>
          <a:schemeClr val="tx1">
            <a:lumMod val="75000"/>
            <a:lumOff val="25000"/>
          </a:schemeClr>
        </a:solidFill>
      </dgm:spPr>
      <dgm:t>
        <a:bodyPr/>
        <a:lstStyle/>
        <a:p>
          <a:r>
            <a:rPr lang="en-US" smtClean="0">
              <a:latin typeface="Futura PT Medium" panose="020b0602020204020303" pitchFamily="34" charset="-52"/>
            </a:rPr>
            <a:t>Geostatistics</a:t>
          </a:r>
          <a:endParaRPr lang="en-US">
            <a:latin typeface="Futura PT Medium" panose="020b0602020204020303" pitchFamily="34" charset="-52"/>
          </a:endParaRPr>
        </a:p>
      </dgm:t>
    </dgm:pt>
    <dgm:pt modelId="{80B5F0E7-3031-4116-B169-ACF696901672}" type="parTrans" cxnId="{63711C55-7FC5-4113-A417-B48464610BB4}">
      <dgm:prSet/>
      <dgm:spPr/>
      <dgm:t>
        <a:bodyPr/>
        <a:lstStyle/>
        <a:p>
          <a:endParaRPr lang="en-US">
            <a:latin typeface="Futura PT Medium" panose="020b0602020204020303" pitchFamily="34" charset="-52"/>
          </a:endParaRPr>
        </a:p>
      </dgm:t>
    </dgm:pt>
    <dgm:pt modelId="{F41E0788-15BA-424E-8F19-EAFAEA8B7AA8}">
      <dgm:prSet phldrT="[Text]" custT="1"/>
      <dgm:spPr/>
      <dgm:t>
        <a:bodyPr/>
        <a:lstStyle/>
        <a:p>
          <a:r>
            <a:rPr lang="en-US" sz="2800" smtClean="0">
              <a:latin typeface="Futura PT Medium" panose="020b0602020204020303" pitchFamily="34" charset="-52"/>
            </a:rPr>
            <a:t>Verification</a:t>
          </a:r>
          <a:endParaRPr lang="en-US" sz="2800">
            <a:latin typeface="Futura PT Medium" panose="020b0602020204020303" pitchFamily="34" charset="-52"/>
          </a:endParaRPr>
        </a:p>
      </dgm:t>
    </dgm:pt>
    <dgm:pt modelId="{B0F7CF58-1C95-41FF-879F-019955990B33}" type="sibTrans" cxnId="{63711C55-7FC5-4113-A417-B48464610BB4}">
      <dgm:prSet/>
      <dgm:spPr/>
      <dgm:t>
        <a:bodyPr/>
        <a:lstStyle/>
        <a:p>
          <a:endParaRPr lang="en-US">
            <a:latin typeface="Futura PT Medium" panose="020b0602020204020303" pitchFamily="34" charset="-52"/>
          </a:endParaRPr>
        </a:p>
      </dgm:t>
    </dgm:pt>
    <dgm:pt modelId="{5162DB1F-554F-4EF2-9C11-3AA7444CC928}" type="parTrans" cxnId="{233EC842-B849-42F8-BB6C-D069C285668F}">
      <dgm:prSet/>
      <dgm:spPr/>
      <dgm:t>
        <a:bodyPr/>
        <a:lstStyle/>
        <a:p>
          <a:endParaRPr lang="en-US">
            <a:latin typeface="Futura PT Medium" panose="020b0602020204020303" pitchFamily="34" charset="-52"/>
          </a:endParaRPr>
        </a:p>
      </dgm:t>
    </dgm:pt>
    <dgm:pt modelId="{0CDD1DDB-1F2D-4408-84F2-EC8C8B69B592}">
      <dgm:prSet phldrT="[Text]" custT="1"/>
      <dgm:spPr/>
      <dgm:t>
        <a:bodyPr/>
        <a:lstStyle/>
        <a:p>
          <a:r>
            <a:rPr lang="en-US" sz="2800" smtClean="0">
              <a:latin typeface="Futura PT Medium" panose="020b0602020204020303" pitchFamily="34" charset="-52"/>
            </a:rPr>
            <a:t>Data clean-up</a:t>
          </a:r>
          <a:endParaRPr lang="en-US" sz="2800">
            <a:latin typeface="Futura PT Medium" panose="020b0602020204020303" pitchFamily="34" charset="-52"/>
          </a:endParaRPr>
        </a:p>
      </dgm:t>
    </dgm:pt>
    <dgm:pt modelId="{030222B4-6A6D-4612-AD42-24176447073B}" type="sibTrans" cxnId="{233EC842-B849-42F8-BB6C-D069C285668F}">
      <dgm:prSet/>
      <dgm:spPr/>
      <dgm:t>
        <a:bodyPr/>
        <a:lstStyle/>
        <a:p>
          <a:endParaRPr lang="en-US">
            <a:latin typeface="Futura PT Medium" panose="020b0602020204020303" pitchFamily="34" charset="-52"/>
          </a:endParaRPr>
        </a:p>
      </dgm:t>
    </dgm:pt>
    <dgm:pt modelId="{3657EDFF-CE1D-4FEE-83D4-28D65E142782}" type="sibTrans" cxnId="{14181B4C-FCCD-41DC-B65B-F3EF6CD48BD3}">
      <dgm:prSet/>
      <dgm:spPr/>
      <dgm:t>
        <a:bodyPr/>
        <a:lstStyle/>
        <a:p>
          <a:endParaRPr lang="en-US">
            <a:latin typeface="Futura PT Medium" panose="020b0602020204020303" pitchFamily="34" charset="-52"/>
          </a:endParaRPr>
        </a:p>
      </dgm:t>
    </dgm:pt>
    <dgm:pt modelId="{3A6090ED-753F-417F-9B19-6C8A39538E41}" type="parTrans" cxnId="{D850B2A7-FF76-44A5-AE33-F4E0B6420556}">
      <dgm:prSet/>
      <dgm:spPr/>
      <dgm:t>
        <a:bodyPr/>
        <a:lstStyle/>
        <a:p>
          <a:endParaRPr lang="en-US">
            <a:latin typeface="Futura PT Medium" panose="020b0602020204020303" pitchFamily="34" charset="-52"/>
          </a:endParaRPr>
        </a:p>
      </dgm:t>
    </dgm:pt>
    <dgm:pt modelId="{0A233DC5-1F19-44C9-B232-F9B2AFADA4F4}">
      <dgm:prSet phldrT="[Text]"/>
      <dgm:spPr>
        <a:solidFill>
          <a:schemeClr val="accent6">
            <a:lumMod val="75000"/>
          </a:schemeClr>
        </a:solidFill>
      </dgm:spPr>
      <dgm:t>
        <a:bodyPr/>
        <a:lstStyle/>
        <a:p>
          <a:r>
            <a:rPr lang="en-US" smtClean="0">
              <a:latin typeface="Futura PT Medium" panose="020b0602020204020303" pitchFamily="34" charset="-52"/>
            </a:rPr>
            <a:t>GIS</a:t>
          </a:r>
          <a:endParaRPr lang="en-US">
            <a:latin typeface="Futura PT Medium" panose="020b0602020204020303" pitchFamily="34" charset="-52"/>
          </a:endParaRPr>
        </a:p>
      </dgm:t>
    </dgm:pt>
    <dgm:pt modelId="{F9EF9458-9F4E-424C-B16B-1FB5D55652AF}" type="parTrans" cxnId="{1BF2CA7A-4AC2-4853-99FC-CB11ED9DDE37}">
      <dgm:prSet/>
      <dgm:spPr/>
      <dgm:t>
        <a:bodyPr/>
        <a:lstStyle/>
        <a:p>
          <a:endParaRPr lang="en-US">
            <a:latin typeface="Futura PT Medium" panose="020b0602020204020303" pitchFamily="34" charset="-52"/>
          </a:endParaRPr>
        </a:p>
      </dgm:t>
    </dgm:pt>
    <dgm:pt modelId="{76391FA8-4E02-41DD-A7D6-96BB5E9B37B3}">
      <dgm:prSet phldrT="[Text]" custT="1"/>
      <dgm:spPr/>
      <dgm:t>
        <a:bodyPr/>
        <a:lstStyle/>
        <a:p>
          <a:r>
            <a:rPr lang="en-US" sz="2800" smtClean="0">
              <a:latin typeface="Futura PT Medium" panose="020b0602020204020303" pitchFamily="34" charset="-52"/>
            </a:rPr>
            <a:t>Visualization</a:t>
          </a:r>
          <a:endParaRPr lang="en-US" sz="2800">
            <a:latin typeface="Futura PT Medium" panose="020b0602020204020303" pitchFamily="34" charset="-52"/>
          </a:endParaRPr>
        </a:p>
      </dgm:t>
    </dgm:pt>
    <dgm:pt modelId="{4EC85903-E635-458D-AA3B-4DA63F410D8D}" type="sibTrans" cxnId="{1BF2CA7A-4AC2-4853-99FC-CB11ED9DDE37}">
      <dgm:prSet/>
      <dgm:spPr/>
      <dgm:t>
        <a:bodyPr/>
        <a:lstStyle/>
        <a:p>
          <a:endParaRPr lang="en-US">
            <a:latin typeface="Futura PT Medium" panose="020b0602020204020303" pitchFamily="34" charset="-52"/>
          </a:endParaRPr>
        </a:p>
      </dgm:t>
    </dgm:pt>
    <dgm:pt modelId="{CEB23BB3-08E7-4F28-A184-25D215048F09}" type="parTrans" cxnId="{77C7EB27-787D-46FD-AB19-8A9821232A20}">
      <dgm:prSet/>
      <dgm:spPr/>
      <dgm:t>
        <a:bodyPr/>
        <a:lstStyle/>
        <a:p>
          <a:endParaRPr lang="en-US">
            <a:latin typeface="Futura PT Medium" panose="020b0602020204020303" pitchFamily="34" charset="-52"/>
          </a:endParaRPr>
        </a:p>
      </dgm:t>
    </dgm:pt>
    <dgm:pt modelId="{3DAF852D-F487-428F-BFEF-AFE05B9DECCE}">
      <dgm:prSet phldrT="[Text]" custT="1"/>
      <dgm:spPr/>
      <dgm:t>
        <a:bodyPr/>
        <a:lstStyle/>
        <a:p>
          <a:r>
            <a:rPr lang="en-US" sz="2800" smtClean="0">
              <a:latin typeface="Futura PT Medium" panose="020b0602020204020303" pitchFamily="34" charset="-52"/>
            </a:rPr>
            <a:t>Mapping</a:t>
          </a:r>
          <a:endParaRPr lang="en-US" sz="2800">
            <a:latin typeface="Futura PT Medium" panose="020b0602020204020303" pitchFamily="34" charset="-52"/>
          </a:endParaRPr>
        </a:p>
      </dgm:t>
    </dgm:pt>
    <dgm:pt modelId="{31197908-69A4-44C4-AB29-F31D1E0F1A96}" type="sibTrans" cxnId="{77C7EB27-787D-46FD-AB19-8A9821232A20}">
      <dgm:prSet/>
      <dgm:spPr/>
      <dgm:t>
        <a:bodyPr/>
        <a:lstStyle/>
        <a:p>
          <a:endParaRPr lang="en-US">
            <a:latin typeface="Futura PT Medium" panose="020b0602020204020303" pitchFamily="34" charset="-52"/>
          </a:endParaRPr>
        </a:p>
      </dgm:t>
    </dgm:pt>
    <dgm:pt modelId="{CEFB533C-CDC9-41B8-A857-918B47001127}" type="sibTrans" cxnId="{D850B2A7-FF76-44A5-AE33-F4E0B6420556}">
      <dgm:prSet/>
      <dgm:spPr/>
      <dgm:t>
        <a:bodyPr/>
        <a:lstStyle/>
        <a:p>
          <a:endParaRPr lang="en-US">
            <a:latin typeface="Futura PT Medium" panose="020b0602020204020303" pitchFamily="34" charset="-52"/>
          </a:endParaRPr>
        </a:p>
      </dgm:t>
    </dgm:pt>
    <dgm:pt modelId="{C3A69BD8-9ADF-44B5-90E0-C2B966C51D6A}" type="parTrans" cxnId="{04039D54-A8B0-4F24-82B4-A4952F1B0A10}">
      <dgm:prSet/>
      <dgm:spPr/>
      <dgm:t>
        <a:bodyPr/>
        <a:lstStyle/>
        <a:p>
          <a:endParaRPr lang="en-US">
            <a:latin typeface="Futura PT Medium" panose="020b0602020204020303" pitchFamily="34" charset="-52"/>
          </a:endParaRPr>
        </a:p>
      </dgm:t>
    </dgm:pt>
    <dgm:pt modelId="{AED3F626-591D-4369-9AF2-B89EADAA37F4}">
      <dgm:prSet phldrT="[Text]"/>
      <dgm:spPr/>
      <dgm:t>
        <a:bodyPr/>
        <a:lstStyle/>
        <a:p>
          <a:r>
            <a:rPr lang="en-US" smtClean="0">
              <a:latin typeface="Futura PT Medium" panose="020b0602020204020303" pitchFamily="34" charset="-52"/>
            </a:rPr>
            <a:t>Process-/Data-based Models</a:t>
          </a:r>
          <a:endParaRPr lang="en-US">
            <a:latin typeface="Futura PT Medium" panose="020b0602020204020303" pitchFamily="34" charset="-52"/>
          </a:endParaRPr>
        </a:p>
      </dgm:t>
    </dgm:pt>
    <dgm:pt modelId="{1705CF50-1AC9-4539-AB8E-F27F7E6897A5}" type="parTrans" cxnId="{FAB61B85-F562-40FE-80FF-A69B911CB2D7}">
      <dgm:prSet/>
      <dgm:spPr/>
      <dgm:t>
        <a:bodyPr/>
        <a:lstStyle/>
        <a:p>
          <a:endParaRPr lang="en-US">
            <a:latin typeface="Futura PT Medium" panose="020b0602020204020303" pitchFamily="34" charset="-52"/>
          </a:endParaRPr>
        </a:p>
      </dgm:t>
    </dgm:pt>
    <dgm:pt modelId="{752FBB03-5066-42E5-846C-D80ACF25A730}">
      <dgm:prSet phldrT="[Text]" custT="1"/>
      <dgm:spPr/>
      <dgm:t>
        <a:bodyPr/>
        <a:lstStyle/>
        <a:p>
          <a:r>
            <a:rPr lang="en-US" sz="2800" smtClean="0">
              <a:latin typeface="Futura PT Medium" panose="020b0602020204020303" pitchFamily="34" charset="-52"/>
            </a:rPr>
            <a:t>Analyses</a:t>
          </a:r>
          <a:endParaRPr lang="en-US" sz="2800">
            <a:latin typeface="Futura PT Medium" panose="020b0602020204020303" pitchFamily="34" charset="-52"/>
          </a:endParaRPr>
        </a:p>
      </dgm:t>
    </dgm:pt>
    <dgm:pt modelId="{3B6ED3DD-3FC0-4752-9C67-6BF1E6E58BEE}" type="sibTrans" cxnId="{FAB61B85-F562-40FE-80FF-A69B911CB2D7}">
      <dgm:prSet/>
      <dgm:spPr/>
      <dgm:t>
        <a:bodyPr/>
        <a:lstStyle/>
        <a:p>
          <a:endParaRPr lang="en-US">
            <a:latin typeface="Futura PT Medium" panose="020b0602020204020303" pitchFamily="34" charset="-52"/>
          </a:endParaRPr>
        </a:p>
      </dgm:t>
    </dgm:pt>
    <dgm:pt modelId="{84CDFC9C-8B8F-44F7-8B1B-CB9C35C5F2A3}" type="parTrans" cxnId="{F77D06AF-DCBA-40C9-BD91-90E8445D6187}">
      <dgm:prSet/>
      <dgm:spPr/>
      <dgm:t>
        <a:bodyPr/>
        <a:lstStyle/>
        <a:p>
          <a:endParaRPr lang="en-US">
            <a:latin typeface="Futura PT Medium" panose="020b0602020204020303" pitchFamily="34" charset="-52"/>
          </a:endParaRPr>
        </a:p>
      </dgm:t>
    </dgm:pt>
    <dgm:pt modelId="{7221755F-64B1-488B-B8F1-B202E090F366}">
      <dgm:prSet phldrT="[Text]" custT="1"/>
      <dgm:spPr/>
      <dgm:t>
        <a:bodyPr/>
        <a:lstStyle/>
        <a:p>
          <a:r>
            <a:rPr lang="en-US" sz="2800" smtClean="0">
              <a:latin typeface="Futura PT Medium" panose="020b0602020204020303" pitchFamily="34" charset="-52"/>
            </a:rPr>
            <a:t>Prediction</a:t>
          </a:r>
          <a:endParaRPr lang="en-US" sz="2800">
            <a:latin typeface="Futura PT Medium" panose="020b0602020204020303" pitchFamily="34" charset="-52"/>
          </a:endParaRPr>
        </a:p>
      </dgm:t>
    </dgm:pt>
    <dgm:pt modelId="{90D17F28-98A5-4783-B671-A484FE1263C4}" type="sibTrans" cxnId="{F77D06AF-DCBA-40C9-BD91-90E8445D6187}">
      <dgm:prSet/>
      <dgm:spPr/>
      <dgm:t>
        <a:bodyPr/>
        <a:lstStyle/>
        <a:p>
          <a:endParaRPr lang="en-US">
            <a:latin typeface="Futura PT Medium" panose="020b0602020204020303" pitchFamily="34" charset="-52"/>
          </a:endParaRPr>
        </a:p>
      </dgm:t>
    </dgm:pt>
    <dgm:pt modelId="{E17C0B2D-8C83-4106-9459-B21819227B91}" type="sibTrans" cxnId="{04039D54-A8B0-4F24-82B4-A4952F1B0A10}">
      <dgm:prSet/>
      <dgm:spPr/>
      <dgm:t>
        <a:bodyPr/>
        <a:lstStyle/>
        <a:p>
          <a:endParaRPr lang="en-US">
            <a:latin typeface="Futura PT Medium" panose="020b0602020204020303" pitchFamily="34" charset="-52"/>
          </a:endParaRPr>
        </a:p>
      </dgm:t>
    </dgm:pt>
    <dgm:pt modelId="{4F07B49B-6D9C-4E62-AAE5-7B51D5CDCA41}" type="pres">
      <dgm:prSet presAssocID="{39FD87CB-40FF-4720-82CF-9D6FE4529453}" presName="Name0">
        <dgm:presLayoutVars>
          <dgm:dir/>
          <dgm:animLvl val="lvl"/>
          <dgm:resizeHandles val="exact"/>
        </dgm:presLayoutVars>
      </dgm:prSet>
      <dgm:spPr/>
      <dgm:t>
        <a:bodyPr/>
        <a:lstStyle/>
        <a:p>
          <a:endParaRPr lang="en-US"/>
        </a:p>
      </dgm:t>
    </dgm:pt>
    <dgm:pt modelId="{78E9C016-2017-402C-9E09-78134BD54D2E}" type="pres">
      <dgm:prSet presAssocID="{4AE3736D-AD76-4FE9-8E19-2DDD8B6D34B1}" presName="composite"/>
      <dgm:spPr/>
      <dgm:t>
        <a:bodyPr/>
        <a:lstStyle/>
        <a:p/>
      </dgm:t>
    </dgm:pt>
    <dgm:pt modelId="{C0F7D856-E8DD-4790-909C-580735D85133}" type="pres">
      <dgm:prSet presAssocID="{4AE3736D-AD76-4FE9-8E19-2DDD8B6D34B1}" presName="parTx" presStyleLbl="node1" presStyleCnt="4" custFlipHor="1">
        <dgm:presLayoutVars>
          <dgm:chMax val="0"/>
          <dgm:chPref val="0"/>
          <dgm:bulletEnabled val="1"/>
        </dgm:presLayoutVars>
      </dgm:prSet>
      <dgm:spPr>
        <a:prstGeom prst="flowChartOnlineStorage">
          <a:avLst/>
        </a:prstGeom>
      </dgm:spPr>
      <dgm:t>
        <a:bodyPr/>
        <a:lstStyle/>
        <a:p>
          <a:endParaRPr lang="en-US"/>
        </a:p>
      </dgm:t>
    </dgm:pt>
    <dgm:pt modelId="{DA9FB7EB-F994-47A9-999E-BA765EBCE319}" type="pres">
      <dgm:prSet presAssocID="{4AE3736D-AD76-4FE9-8E19-2DDD8B6D34B1}" presName="desTx" presStyleLbl="revTx" presStyleCnt="4" custLinFactNeighborX="9021">
        <dgm:presLayoutVars>
          <dgm:bulletEnabled val="1"/>
        </dgm:presLayoutVars>
      </dgm:prSet>
      <dgm:spPr/>
      <dgm:t>
        <a:bodyPr/>
        <a:lstStyle/>
        <a:p>
          <a:endParaRPr lang="en-US"/>
        </a:p>
      </dgm:t>
    </dgm:pt>
    <dgm:pt modelId="{673083EC-ABAF-4425-9B22-1E0F359C4AE7}" type="pres">
      <dgm:prSet presAssocID="{E9DDF11E-81E2-4964-BC76-5AE31590D665}" presName="space"/>
      <dgm:spPr/>
      <dgm:t>
        <a:bodyPr/>
        <a:lstStyle/>
        <a:p/>
      </dgm:t>
    </dgm:pt>
    <dgm:pt modelId="{9D5A74E3-1662-484B-96A3-3E13CFBBC500}" type="pres">
      <dgm:prSet presAssocID="{21714749-C1B7-4861-851E-0F3CEA8BA36B}" presName="composite"/>
      <dgm:spPr/>
      <dgm:t>
        <a:bodyPr/>
        <a:lstStyle/>
        <a:p/>
      </dgm:t>
    </dgm:pt>
    <dgm:pt modelId="{D49E78A4-1088-416F-A93E-BE8917632125}" type="pres">
      <dgm:prSet presAssocID="{21714749-C1B7-4861-851E-0F3CEA8BA36B}" presName="parTx" presStyleLbl="node1" presStyleIdx="1" presStyleCnt="4" custFlipHor="1">
        <dgm:presLayoutVars>
          <dgm:chMax val="0"/>
          <dgm:chPref val="0"/>
          <dgm:bulletEnabled val="1"/>
        </dgm:presLayoutVars>
      </dgm:prSet>
      <dgm:spPr>
        <a:prstGeom prst="flowChartOnlineStorage">
          <a:avLst/>
        </a:prstGeom>
      </dgm:spPr>
      <dgm:t>
        <a:bodyPr/>
        <a:lstStyle/>
        <a:p>
          <a:endParaRPr lang="en-US"/>
        </a:p>
      </dgm:t>
    </dgm:pt>
    <dgm:pt modelId="{6B734A75-1B43-4441-A4BE-2008F869670F}" type="pres">
      <dgm:prSet presAssocID="{21714749-C1B7-4861-851E-0F3CEA8BA36B}" presName="desTx" presStyleLbl="revTx" presStyleIdx="1" presStyleCnt="4" custLinFactNeighborX="9021">
        <dgm:presLayoutVars>
          <dgm:bulletEnabled val="1"/>
        </dgm:presLayoutVars>
      </dgm:prSet>
      <dgm:spPr/>
      <dgm:t>
        <a:bodyPr/>
        <a:lstStyle/>
        <a:p>
          <a:endParaRPr lang="en-US"/>
        </a:p>
      </dgm:t>
    </dgm:pt>
    <dgm:pt modelId="{D68107AF-FF2A-44F7-9153-6042704B008C}" type="pres">
      <dgm:prSet presAssocID="{3657EDFF-CE1D-4FEE-83D4-28D65E142782}" presName="space"/>
      <dgm:spPr/>
      <dgm:t>
        <a:bodyPr/>
        <a:lstStyle/>
        <a:p/>
      </dgm:t>
    </dgm:pt>
    <dgm:pt modelId="{EC0F121C-6188-4297-BCAA-ACCF2010405D}" type="pres">
      <dgm:prSet presAssocID="{0A233DC5-1F19-44C9-B232-F9B2AFADA4F4}" presName="composite"/>
      <dgm:spPr/>
      <dgm:t>
        <a:bodyPr/>
        <a:lstStyle/>
        <a:p/>
      </dgm:t>
    </dgm:pt>
    <dgm:pt modelId="{FB8660BA-F43C-430E-872A-B7EA4E6869B1}" type="pres">
      <dgm:prSet presAssocID="{0A233DC5-1F19-44C9-B232-F9B2AFADA4F4}" presName="parTx" presStyleLbl="node1" presStyleIdx="2" presStyleCnt="4" custFlipHor="1">
        <dgm:presLayoutVars>
          <dgm:chMax val="0"/>
          <dgm:chPref val="0"/>
          <dgm:bulletEnabled val="1"/>
        </dgm:presLayoutVars>
      </dgm:prSet>
      <dgm:spPr>
        <a:prstGeom prst="flowChartOnlineStorage">
          <a:avLst/>
        </a:prstGeom>
      </dgm:spPr>
      <dgm:t>
        <a:bodyPr/>
        <a:lstStyle/>
        <a:p>
          <a:endParaRPr lang="en-US"/>
        </a:p>
      </dgm:t>
    </dgm:pt>
    <dgm:pt modelId="{03443B7F-AEC7-4377-83EC-36180229B874}" type="pres">
      <dgm:prSet presAssocID="{0A233DC5-1F19-44C9-B232-F9B2AFADA4F4}" presName="desTx" presStyleLbl="revTx" presStyleIdx="2" presStyleCnt="4" custLinFactNeighborX="9021">
        <dgm:presLayoutVars>
          <dgm:bulletEnabled val="1"/>
        </dgm:presLayoutVars>
      </dgm:prSet>
      <dgm:spPr/>
      <dgm:t>
        <a:bodyPr/>
        <a:lstStyle/>
        <a:p>
          <a:endParaRPr lang="en-US"/>
        </a:p>
      </dgm:t>
    </dgm:pt>
    <dgm:pt modelId="{3DF9C9DF-7036-481F-8814-DFE45B57AB0A}" type="pres">
      <dgm:prSet presAssocID="{CEFB533C-CDC9-41B8-A857-918B47001127}" presName="space"/>
      <dgm:spPr/>
      <dgm:t>
        <a:bodyPr/>
        <a:lstStyle/>
        <a:p/>
      </dgm:t>
    </dgm:pt>
    <dgm:pt modelId="{3525529F-AC50-48CB-B3BC-29FE8B7E1F68}" type="pres">
      <dgm:prSet presAssocID="{AED3F626-591D-4369-9AF2-B89EADAA37F4}" presName="composite"/>
      <dgm:spPr/>
      <dgm:t>
        <a:bodyPr/>
        <a:lstStyle/>
        <a:p/>
      </dgm:t>
    </dgm:pt>
    <dgm:pt modelId="{7B740ED6-B564-4B9F-A0CF-5B54BDFC8C9B}" type="pres">
      <dgm:prSet presAssocID="{AED3F626-591D-4369-9AF2-B89EADAA37F4}" presName="parTx" presStyleLbl="node1" presStyleIdx="3" presStyleCnt="4" custFlipHor="1">
        <dgm:presLayoutVars>
          <dgm:chMax val="0"/>
          <dgm:chPref val="0"/>
          <dgm:bulletEnabled val="1"/>
        </dgm:presLayoutVars>
      </dgm:prSet>
      <dgm:spPr>
        <a:prstGeom prst="flowChartOnlineStorage">
          <a:avLst/>
        </a:prstGeom>
      </dgm:spPr>
      <dgm:t>
        <a:bodyPr/>
        <a:lstStyle/>
        <a:p>
          <a:endParaRPr lang="en-US"/>
        </a:p>
      </dgm:t>
    </dgm:pt>
    <dgm:pt modelId="{8A45B519-CAF6-493D-84CA-54F09DCD6EC2}" type="pres">
      <dgm:prSet presAssocID="{AED3F626-591D-4369-9AF2-B89EADAA37F4}" presName="desTx" presStyleLbl="revTx" presStyleIdx="3" presStyleCnt="4" custLinFactNeighborX="9021">
        <dgm:presLayoutVars>
          <dgm:bulletEnabled val="1"/>
        </dgm:presLayoutVars>
      </dgm:prSet>
      <dgm:spPr/>
      <dgm:t>
        <a:bodyPr/>
        <a:lstStyle/>
        <a:p>
          <a:endParaRPr lang="en-US"/>
        </a:p>
      </dgm:t>
    </dgm:pt>
  </dgm:ptLst>
  <dgm:cxnLst>
    <dgm:cxn modelId="{368C7740-90B9-44E2-8B6E-4D67B6444733}" srcId="{39FD87CB-40FF-4720-82CF-9D6FE4529453}" destId="{4AE3736D-AD76-4FE9-8E19-2DDD8B6D34B1}" srcOrd="0" destOrd="0" parTransId="{C13CCA8D-68B2-45C7-9616-FA12CF51B8E9}" sibTransId="{E9DDF11E-81E2-4964-BC76-5AE31590D665}"/>
    <dgm:cxn modelId="{D5CE987B-F0BC-4F2D-BCF5-ACC9774C7F49}" srcId="{4AE3736D-AD76-4FE9-8E19-2DDD8B6D34B1}" destId="{D8ED68F9-8789-47FB-99D7-ACF8547BB157}" srcOrd="0" destOrd="0" parTransId="{90754FDD-C3E8-4B54-BB1C-FA5C587ABD0B}" sibTransId="{9A8643AB-28B1-4C8F-B31D-17A7AE74A54B}"/>
    <dgm:cxn modelId="{14181B4C-FCCD-41DC-B65B-F3EF6CD48BD3}" srcId="{39FD87CB-40FF-4720-82CF-9D6FE4529453}" destId="{21714749-C1B7-4861-851E-0F3CEA8BA36B}" srcOrd="1" destOrd="0" parTransId="{66A6267C-11FE-403A-B3D8-653637A40253}" sibTransId="{3657EDFF-CE1D-4FEE-83D4-28D65E142782}"/>
    <dgm:cxn modelId="{63711C55-7FC5-4113-A417-B48464610BB4}" srcId="{21714749-C1B7-4861-851E-0F3CEA8BA36B}" destId="{F41E0788-15BA-424E-8F19-EAFAEA8B7AA8}" srcOrd="0" destOrd="0" parTransId="{80B5F0E7-3031-4116-B169-ACF696901672}" sibTransId="{B0F7CF58-1C95-41FF-879F-019955990B33}"/>
    <dgm:cxn modelId="{233EC842-B849-42F8-BB6C-D069C285668F}" srcId="{21714749-C1B7-4861-851E-0F3CEA8BA36B}" destId="{0CDD1DDB-1F2D-4408-84F2-EC8C8B69B592}" srcOrd="1" destOrd="0" parTransId="{5162DB1F-554F-4EF2-9C11-3AA7444CC928}" sibTransId="{030222B4-6A6D-4612-AD42-24176447073B}"/>
    <dgm:cxn modelId="{D850B2A7-FF76-44A5-AE33-F4E0B6420556}" srcId="{39FD87CB-40FF-4720-82CF-9D6FE4529453}" destId="{0A233DC5-1F19-44C9-B232-F9B2AFADA4F4}" srcOrd="2" destOrd="0" parTransId="{3A6090ED-753F-417F-9B19-6C8A39538E41}" sibTransId="{CEFB533C-CDC9-41B8-A857-918B47001127}"/>
    <dgm:cxn modelId="{1BF2CA7A-4AC2-4853-99FC-CB11ED9DDE37}" srcId="{0A233DC5-1F19-44C9-B232-F9B2AFADA4F4}" destId="{76391FA8-4E02-41DD-A7D6-96BB5E9B37B3}" srcOrd="0" destOrd="0" parTransId="{F9EF9458-9F4E-424C-B16B-1FB5D55652AF}" sibTransId="{4EC85903-E635-458D-AA3B-4DA63F410D8D}"/>
    <dgm:cxn modelId="{77C7EB27-787D-46FD-AB19-8A9821232A20}" srcId="{0A233DC5-1F19-44C9-B232-F9B2AFADA4F4}" destId="{3DAF852D-F487-428F-BFEF-AFE05B9DECCE}" srcOrd="1" destOrd="0" parTransId="{CEB23BB3-08E7-4F28-A184-25D215048F09}" sibTransId="{31197908-69A4-44C4-AB29-F31D1E0F1A96}"/>
    <dgm:cxn modelId="{04039D54-A8B0-4F24-82B4-A4952F1B0A10}" srcId="{39FD87CB-40FF-4720-82CF-9D6FE4529453}" destId="{AED3F626-591D-4369-9AF2-B89EADAA37F4}" srcOrd="3" destOrd="0" parTransId="{C3A69BD8-9ADF-44B5-90E0-C2B966C51D6A}" sibTransId="{E17C0B2D-8C83-4106-9459-B21819227B91}"/>
    <dgm:cxn modelId="{FAB61B85-F562-40FE-80FF-A69B911CB2D7}" srcId="{AED3F626-591D-4369-9AF2-B89EADAA37F4}" destId="{752FBB03-5066-42E5-846C-D80ACF25A730}" srcOrd="0" destOrd="0" parTransId="{1705CF50-1AC9-4539-AB8E-F27F7E6897A5}" sibTransId="{3B6ED3DD-3FC0-4752-9C67-6BF1E6E58BEE}"/>
    <dgm:cxn modelId="{F77D06AF-DCBA-40C9-BD91-90E8445D6187}" srcId="{AED3F626-591D-4369-9AF2-B89EADAA37F4}" destId="{7221755F-64B1-488B-B8F1-B202E090F366}" srcOrd="1" destOrd="0" parTransId="{84CDFC9C-8B8F-44F7-8B1B-CB9C35C5F2A3}" sibTransId="{90D17F28-98A5-4783-B671-A484FE1263C4}"/>
    <dgm:cxn modelId="{AE559253-1D29-4220-929E-4336725880A2}" type="presOf" srcId="{39FD87CB-40FF-4720-82CF-9D6FE4529453}" destId="{4F07B49B-6D9C-4E62-AAE5-7B51D5CDCA41}" srcOrd="0" destOrd="0" presId="urn:microsoft.com/office/officeart/2005/8/layout/chevron1"/>
    <dgm:cxn modelId="{1B4CA2B9-FF59-47DF-B91B-2F1310C6BF6B}" type="presParOf" srcId="{4F07B49B-6D9C-4E62-AAE5-7B51D5CDCA41}" destId="{78E9C016-2017-402C-9E09-78134BD54D2E}" srcOrd="0" destOrd="0" presId="urn:microsoft.com/office/officeart/2005/8/layout/chevron1"/>
    <dgm:cxn modelId="{64633AA8-00F6-48BC-9955-CA06FFCF7F86}" type="presParOf" srcId="{78E9C016-2017-402C-9E09-78134BD54D2E}" destId="{C0F7D856-E8DD-4790-909C-580735D85133}" srcOrd="0" destOrd="0" presId="urn:microsoft.com/office/officeart/2005/8/layout/chevron1"/>
    <dgm:cxn modelId="{0EA4165B-ED13-4CA2-932C-95D88F23EF82}" type="presOf" srcId="{4AE3736D-AD76-4FE9-8E19-2DDD8B6D34B1}" destId="{C0F7D856-E8DD-4790-909C-580735D85133}" srcOrd="0" destOrd="0" presId="urn:microsoft.com/office/officeart/2005/8/layout/chevron1"/>
    <dgm:cxn modelId="{5117E3E5-FA82-4EA2-B8A4-A379895E61C6}" type="presParOf" srcId="{78E9C016-2017-402C-9E09-78134BD54D2E}" destId="{DA9FB7EB-F994-47A9-999E-BA765EBCE319}" srcOrd="1" destOrd="0" presId="urn:microsoft.com/office/officeart/2005/8/layout/chevron1"/>
    <dgm:cxn modelId="{E3EA9533-D0C8-4777-A3A9-3954EBF5ABA2}" type="presOf" srcId="{D8ED68F9-8789-47FB-99D7-ACF8547BB157}" destId="{DA9FB7EB-F994-47A9-999E-BA765EBCE319}" srcOrd="0" destOrd="0" presId="urn:microsoft.com/office/officeart/2005/8/layout/chevron1"/>
    <dgm:cxn modelId="{13206D28-2E87-40A2-9535-7A57207BDF87}" type="presParOf" srcId="{4F07B49B-6D9C-4E62-AAE5-7B51D5CDCA41}" destId="{673083EC-ABAF-4425-9B22-1E0F359C4AE7}" srcOrd="1" destOrd="0" presId="urn:microsoft.com/office/officeart/2005/8/layout/chevron1"/>
    <dgm:cxn modelId="{0D7B16C2-D528-49EF-ADD0-9EE0AD9F2613}" type="presParOf" srcId="{4F07B49B-6D9C-4E62-AAE5-7B51D5CDCA41}" destId="{9D5A74E3-1662-484B-96A3-3E13CFBBC500}" srcOrd="2" destOrd="0" presId="urn:microsoft.com/office/officeart/2005/8/layout/chevron1"/>
    <dgm:cxn modelId="{8759AF07-AEF8-49F5-8227-A184668E4459}" type="presParOf" srcId="{9D5A74E3-1662-484B-96A3-3E13CFBBC500}" destId="{D49E78A4-1088-416F-A93E-BE8917632125}" srcOrd="0" destOrd="0" presId="urn:microsoft.com/office/officeart/2005/8/layout/chevron1"/>
    <dgm:cxn modelId="{55D4D01C-2BD1-4620-BC0A-BA7BECD2E6E9}" type="presOf" srcId="{21714749-C1B7-4861-851E-0F3CEA8BA36B}" destId="{D49E78A4-1088-416F-A93E-BE8917632125}" srcOrd="0" destOrd="0" presId="urn:microsoft.com/office/officeart/2005/8/layout/chevron1"/>
    <dgm:cxn modelId="{01DF498F-45B6-4D0D-BBD6-8E8A52EA5EEF}" type="presParOf" srcId="{9D5A74E3-1662-484B-96A3-3E13CFBBC500}" destId="{6B734A75-1B43-4441-A4BE-2008F869670F}" srcOrd="1" destOrd="0" presId="urn:microsoft.com/office/officeart/2005/8/layout/chevron1"/>
    <dgm:cxn modelId="{C79A81C0-3818-4919-829F-EC451B8EDA32}" type="presOf" srcId="{F41E0788-15BA-424E-8F19-EAFAEA8B7AA8}" destId="{6B734A75-1B43-4441-A4BE-2008F869670F}" srcOrd="0" destOrd="0" presId="urn:microsoft.com/office/officeart/2005/8/layout/chevron1"/>
    <dgm:cxn modelId="{F658C7B8-A99E-4629-9FD9-5DC61423D4E0}" type="presOf" srcId="{0CDD1DDB-1F2D-4408-84F2-EC8C8B69B592}" destId="{6B734A75-1B43-4441-A4BE-2008F869670F}" srcOrd="0" destOrd="1" presId="urn:microsoft.com/office/officeart/2005/8/layout/chevron1"/>
    <dgm:cxn modelId="{6E8A85C2-10D4-47EF-A8B0-F2C45B895D07}" type="presParOf" srcId="{4F07B49B-6D9C-4E62-AAE5-7B51D5CDCA41}" destId="{D68107AF-FF2A-44F7-9153-6042704B008C}" srcOrd="3" destOrd="0" presId="urn:microsoft.com/office/officeart/2005/8/layout/chevron1"/>
    <dgm:cxn modelId="{AA3E1F93-5B66-4AC2-8057-F05B6EF1E9FA}" type="presParOf" srcId="{4F07B49B-6D9C-4E62-AAE5-7B51D5CDCA41}" destId="{EC0F121C-6188-4297-BCAA-ACCF2010405D}" srcOrd="4" destOrd="0" presId="urn:microsoft.com/office/officeart/2005/8/layout/chevron1"/>
    <dgm:cxn modelId="{0A389BB0-8F6A-4FAF-BD4B-7B3612C771A3}" type="presParOf" srcId="{EC0F121C-6188-4297-BCAA-ACCF2010405D}" destId="{FB8660BA-F43C-430E-872A-B7EA4E6869B1}" srcOrd="0" destOrd="0" presId="urn:microsoft.com/office/officeart/2005/8/layout/chevron1"/>
    <dgm:cxn modelId="{2414DE9E-6893-4C5A-9BBC-07E4489D311F}" type="presOf" srcId="{0A233DC5-1F19-44C9-B232-F9B2AFADA4F4}" destId="{FB8660BA-F43C-430E-872A-B7EA4E6869B1}" srcOrd="0" destOrd="0" presId="urn:microsoft.com/office/officeart/2005/8/layout/chevron1"/>
    <dgm:cxn modelId="{556A1AB0-2E87-4ACE-AB72-DF235F39257D}" type="presParOf" srcId="{EC0F121C-6188-4297-BCAA-ACCF2010405D}" destId="{03443B7F-AEC7-4377-83EC-36180229B874}" srcOrd="1" destOrd="0" presId="urn:microsoft.com/office/officeart/2005/8/layout/chevron1"/>
    <dgm:cxn modelId="{DBA73B21-B551-4E41-B361-CDCAE5043AF3}" type="presOf" srcId="{76391FA8-4E02-41DD-A7D6-96BB5E9B37B3}" destId="{03443B7F-AEC7-4377-83EC-36180229B874}" srcOrd="0" destOrd="0" presId="urn:microsoft.com/office/officeart/2005/8/layout/chevron1"/>
    <dgm:cxn modelId="{A354CEFC-4DBE-41B1-982A-74F95A9AA795}" type="presOf" srcId="{3DAF852D-F487-428F-BFEF-AFE05B9DECCE}" destId="{03443B7F-AEC7-4377-83EC-36180229B874}" srcOrd="0" destOrd="1" presId="urn:microsoft.com/office/officeart/2005/8/layout/chevron1"/>
    <dgm:cxn modelId="{6101A936-4581-4C8A-9CA4-4894284694CD}" type="presParOf" srcId="{4F07B49B-6D9C-4E62-AAE5-7B51D5CDCA41}" destId="{3DF9C9DF-7036-481F-8814-DFE45B57AB0A}" srcOrd="5" destOrd="0" presId="urn:microsoft.com/office/officeart/2005/8/layout/chevron1"/>
    <dgm:cxn modelId="{AD1E464E-3704-40AD-B7CA-46F17E500D60}" type="presParOf" srcId="{4F07B49B-6D9C-4E62-AAE5-7B51D5CDCA41}" destId="{3525529F-AC50-48CB-B3BC-29FE8B7E1F68}" srcOrd="6" destOrd="0" presId="urn:microsoft.com/office/officeart/2005/8/layout/chevron1"/>
    <dgm:cxn modelId="{EBC861F3-E45A-4529-A7D6-E371E08E3DE3}" type="presParOf" srcId="{3525529F-AC50-48CB-B3BC-29FE8B7E1F68}" destId="{7B740ED6-B564-4B9F-A0CF-5B54BDFC8C9B}" srcOrd="0" destOrd="0" presId="urn:microsoft.com/office/officeart/2005/8/layout/chevron1"/>
    <dgm:cxn modelId="{9207D944-05FE-45BB-A1A3-0F0E578FB827}" type="presOf" srcId="{AED3F626-591D-4369-9AF2-B89EADAA37F4}" destId="{7B740ED6-B564-4B9F-A0CF-5B54BDFC8C9B}" srcOrd="0" destOrd="0" presId="urn:microsoft.com/office/officeart/2005/8/layout/chevron1"/>
    <dgm:cxn modelId="{A57B8CDA-7E8B-45FD-B9D0-CEAFFB40DD2A}" type="presParOf" srcId="{3525529F-AC50-48CB-B3BC-29FE8B7E1F68}" destId="{8A45B519-CAF6-493D-84CA-54F09DCD6EC2}" srcOrd="1" destOrd="0" presId="urn:microsoft.com/office/officeart/2005/8/layout/chevron1"/>
    <dgm:cxn modelId="{2AAE61A5-C64C-4596-824E-F5547A34AE07}" type="presOf" srcId="{752FBB03-5066-42E5-846C-D80ACF25A730}" destId="{8A45B519-CAF6-493D-84CA-54F09DCD6EC2}" srcOrd="0" destOrd="0" presId="urn:microsoft.com/office/officeart/2005/8/layout/chevron1"/>
    <dgm:cxn modelId="{6BB49C29-DA69-431E-8F14-67D3D0A2A93F}" type="presOf" srcId="{7221755F-64B1-488B-B8F1-B202E090F366}" destId="{8A45B519-CAF6-493D-84CA-54F09DCD6EC2}" srcOrd="0" destOrd="1" presId="urn:microsoft.com/office/officeart/2005/8/layout/chevron1"/>
  </dgm:cxnLst>
  <dgm:bg/>
  <dgm:whole/>
  <dgm:extLst>
    <a:ext uri="http://schemas.microsoft.com/office/drawing/2008/diagram">
      <dsp:dataModelExt xmlns:dsp="http://schemas.microsoft.com/office/drawing/2008/diagram" relId="rId2" minVer="http://schemas.openxmlformats.org/drawingml/2006/main"/>
    </a:ext>
  </dgm:extLst>
</dgm:dataModel>
</file>

<file path=ppt/diagrams/data2.xml><?xml version="1.0" encoding="utf-8"?>
<dgm:dataModel xmlns:a="http://schemas.openxmlformats.org/drawingml/2006/main" xmlns:r="http://schemas.openxmlformats.org/officeDocument/2006/relationships" xmlns:dgm="http://schemas.openxmlformats.org/drawingml/2006/diagram">
  <dgm:ptLst>
    <dgm:pt modelId="{62AA5D2A-060C-4B60-BA33-A8CA51478606}" type="doc">
      <dgm:prSet loTypeId="urn:microsoft.com/office/officeart/2005/8/layout/hierarchy4" loCatId="list" qsTypeId="urn:microsoft.com/office/officeart/2005/8/quickstyle/simple1" qsCatId="simple" csTypeId="urn:microsoft.com/office/officeart/2005/8/colors/accent3_4" csCatId="accent3" phldr="1"/>
      <dgm:spPr/>
      <dgm:t>
        <a:bodyPr/>
        <a:lstStyle/>
        <a:p>
          <a:endParaRPr lang="en-US"/>
        </a:p>
      </dgm:t>
    </dgm:pt>
    <dgm:pt modelId="{FF197E1C-5540-4E6C-A583-C1A3E33C20EC}" type="parTrans" cxnId="{BE78DA20-9A08-4B6E-A4C1-B2EFC364F98A}">
      <dgm:prSet/>
      <dgm:spPr/>
      <dgm:t>
        <a:bodyPr/>
        <a:lstStyle/>
        <a:p>
          <a:endParaRPr lang="en-US">
            <a:latin typeface="Futura PT Medium" panose="020b0602020204020303" pitchFamily="34" charset="-52"/>
          </a:endParaRPr>
        </a:p>
      </dgm:t>
    </dgm:pt>
    <dgm:pt modelId="{115DEA18-265F-4147-9795-B801203D6DE1}">
      <dgm:prSet phldrT="[Text]"/>
      <dgm:spPr>
        <a:solidFill>
          <a:schemeClr val="accent3">
            <a:lumMod val="75000"/>
          </a:schemeClr>
        </a:solidFill>
      </dgm:spPr>
      <dgm:t>
        <a:bodyPr/>
        <a:lstStyle/>
        <a:p>
          <a:r>
            <a:rPr lang="en-US" smtClean="0">
              <a:latin typeface="Futura PT Medium" panose="020b0602020204020303" pitchFamily="34" charset="-52"/>
            </a:rPr>
            <a:t>Imaging Sensors</a:t>
          </a:r>
          <a:endParaRPr lang="en-US">
            <a:latin typeface="Futura PT Medium" panose="020b0602020204020303" pitchFamily="34" charset="-52"/>
          </a:endParaRPr>
        </a:p>
      </dgm:t>
    </dgm:pt>
    <dgm:pt modelId="{29AC0763-8BB8-4EDA-99F8-71125763C6E7}" type="parTrans" cxnId="{1B8C6DD9-9BC8-4126-AD4C-92D7A5D42A37}">
      <dgm:prSet/>
      <dgm:spPr/>
      <dgm:t>
        <a:bodyPr/>
        <a:lstStyle/>
        <a:p>
          <a:endParaRPr lang="en-US">
            <a:latin typeface="Futura PT Medium" panose="020b0602020204020303" pitchFamily="34" charset="-52"/>
          </a:endParaRPr>
        </a:p>
      </dgm:t>
    </dgm:pt>
    <dgm:pt modelId="{2A76DF42-D57F-4315-987D-D3DFED0B689B}">
      <dgm:prSet phldrT="[Text]" custT="1"/>
      <dgm:spPr>
        <a:solidFill>
          <a:schemeClr val="accent3">
            <a:lumMod val="75000"/>
          </a:schemeClr>
        </a:solidFill>
      </dgm:spPr>
      <dgm:t>
        <a:bodyPr/>
        <a:lstStyle/>
        <a:p>
          <a:r>
            <a:rPr lang="en-US" sz="2800" smtClean="0">
              <a:latin typeface="Futura PT Medium" panose="020b0602020204020303" pitchFamily="34" charset="-52"/>
            </a:rPr>
            <a:t>Optical</a:t>
          </a:r>
          <a:endParaRPr lang="en-US" sz="2800">
            <a:latin typeface="Futura PT Medium" panose="020b0602020204020303" pitchFamily="34" charset="-52"/>
          </a:endParaRPr>
        </a:p>
      </dgm:t>
    </dgm:pt>
    <dgm:pt modelId="{026D607C-F61B-480F-A2C8-C8C11329C433}" type="sibTrans" cxnId="{1B8C6DD9-9BC8-4126-AD4C-92D7A5D42A37}">
      <dgm:prSet/>
      <dgm:spPr/>
      <dgm:t>
        <a:bodyPr/>
        <a:lstStyle/>
        <a:p>
          <a:endParaRPr lang="en-US">
            <a:latin typeface="Futura PT Medium" panose="020b0602020204020303" pitchFamily="34" charset="-52"/>
          </a:endParaRPr>
        </a:p>
      </dgm:t>
    </dgm:pt>
    <dgm:pt modelId="{60141D6A-D3C4-428B-A22E-7E586D5530C7}" type="parTrans" cxnId="{8D8F123A-45A2-4602-A996-0D914C574E64}">
      <dgm:prSet/>
      <dgm:spPr/>
      <dgm:t>
        <a:bodyPr/>
        <a:lstStyle/>
        <a:p>
          <a:endParaRPr lang="en-US">
            <a:latin typeface="Futura PT Medium" panose="020b0602020204020303" pitchFamily="34" charset="-52"/>
          </a:endParaRPr>
        </a:p>
      </dgm:t>
    </dgm:pt>
    <dgm:pt modelId="{86268ED6-8E7F-4AD8-9852-382F7F5EFE18}">
      <dgm:prSet phldrT="[Text]" custT="1"/>
      <dgm:spPr>
        <a:solidFill>
          <a:schemeClr val="accent3">
            <a:lumMod val="75000"/>
          </a:schemeClr>
        </a:solidFill>
      </dgm:spPr>
      <dgm:t>
        <a:bodyPr/>
        <a:lstStyle/>
        <a:p>
          <a:r>
            <a:rPr lang="en-US" sz="2800" smtClean="0">
              <a:latin typeface="Futura PT Medium" panose="020b0602020204020303" pitchFamily="34" charset="-52"/>
            </a:rPr>
            <a:t>Thermal</a:t>
          </a:r>
          <a:endParaRPr lang="en-US" sz="2800">
            <a:latin typeface="Futura PT Medium" panose="020b0602020204020303" pitchFamily="34" charset="-52"/>
          </a:endParaRPr>
        </a:p>
      </dgm:t>
    </dgm:pt>
    <dgm:pt modelId="{B889A769-545D-4C82-BC53-D85CB8051529}" type="sibTrans" cxnId="{8D8F123A-45A2-4602-A996-0D914C574E64}">
      <dgm:prSet/>
      <dgm:spPr/>
      <dgm:t>
        <a:bodyPr/>
        <a:lstStyle/>
        <a:p>
          <a:endParaRPr lang="en-US">
            <a:latin typeface="Futura PT Medium" panose="020b0602020204020303" pitchFamily="34" charset="-52"/>
          </a:endParaRPr>
        </a:p>
      </dgm:t>
    </dgm:pt>
    <dgm:pt modelId="{EE99B234-12C1-4A85-9B80-E7C112D6D3A4}" type="parTrans" cxnId="{6C2B41DA-280A-4EB5-BDCF-A4BEFBF8B1B5}">
      <dgm:prSet/>
      <dgm:spPr/>
      <dgm:t>
        <a:bodyPr/>
        <a:lstStyle/>
        <a:p>
          <a:endParaRPr lang="en-US">
            <a:latin typeface="Futura PT Medium" panose="020b0602020204020303" pitchFamily="34" charset="-52"/>
          </a:endParaRPr>
        </a:p>
      </dgm:t>
    </dgm:pt>
    <dgm:pt modelId="{DB862CFB-394B-40EF-A1D5-8DB11F4AC0CD}">
      <dgm:prSet phldrT="[Text]" custT="1"/>
      <dgm:spPr>
        <a:solidFill>
          <a:schemeClr val="accent3">
            <a:lumMod val="75000"/>
          </a:schemeClr>
        </a:solidFill>
      </dgm:spPr>
      <dgm:t>
        <a:bodyPr/>
        <a:lstStyle/>
        <a:p>
          <a:r>
            <a:rPr lang="en-US" sz="2800" smtClean="0">
              <a:latin typeface="Futura PT Medium" panose="020b0602020204020303" pitchFamily="34" charset="-52"/>
            </a:rPr>
            <a:t>Radar</a:t>
          </a:r>
          <a:endParaRPr lang="en-US" sz="2800">
            <a:latin typeface="Futura PT Medium" panose="020b0602020204020303" pitchFamily="34" charset="-52"/>
          </a:endParaRPr>
        </a:p>
      </dgm:t>
    </dgm:pt>
    <dgm:pt modelId="{A5CF7723-25DD-4709-AAA3-82C4355BEB4F}" type="sibTrans" cxnId="{6C2B41DA-280A-4EB5-BDCF-A4BEFBF8B1B5}">
      <dgm:prSet/>
      <dgm:spPr/>
      <dgm:t>
        <a:bodyPr/>
        <a:lstStyle/>
        <a:p>
          <a:endParaRPr lang="en-US">
            <a:latin typeface="Futura PT Medium" panose="020b0602020204020303" pitchFamily="34" charset="-52"/>
          </a:endParaRPr>
        </a:p>
      </dgm:t>
    </dgm:pt>
    <dgm:pt modelId="{72B1FBC8-B28B-4231-9703-10C616E1C8FE}" type="sibTrans" cxnId="{BE78DA20-9A08-4B6E-A4C1-B2EFC364F98A}">
      <dgm:prSet/>
      <dgm:spPr/>
      <dgm:t>
        <a:bodyPr/>
        <a:lstStyle/>
        <a:p>
          <a:endParaRPr lang="en-US">
            <a:latin typeface="Futura PT Medium" panose="020b0602020204020303" pitchFamily="34" charset="-52"/>
          </a:endParaRPr>
        </a:p>
      </dgm:t>
    </dgm:pt>
    <dgm:pt modelId="{DB35BF99-A1E2-4788-B10B-AAF2BD4DCBDB}" type="parTrans" cxnId="{50E6EEF2-DDEA-4A44-81A2-80D06866294B}">
      <dgm:prSet/>
      <dgm:spPr/>
      <dgm:t>
        <a:bodyPr/>
        <a:lstStyle/>
        <a:p>
          <a:endParaRPr lang="en-US">
            <a:latin typeface="Futura PT Medium" panose="020b0602020204020303" pitchFamily="34" charset="-52"/>
          </a:endParaRPr>
        </a:p>
      </dgm:t>
    </dgm:pt>
    <dgm:pt modelId="{34AD9110-5937-4E89-8516-D4106E8360A1}">
      <dgm:prSet phldrT="[Text]"/>
      <dgm:spPr>
        <a:solidFill>
          <a:srgbClr val="0070C0"/>
        </a:solidFill>
      </dgm:spPr>
      <dgm:t>
        <a:bodyPr/>
        <a:lstStyle/>
        <a:p>
          <a:r>
            <a:rPr lang="en-US" smtClean="0">
              <a:latin typeface="Futura PT Medium" panose="020b0602020204020303" pitchFamily="34" charset="-52"/>
            </a:rPr>
            <a:t>Non-Imaging Sensors</a:t>
          </a:r>
          <a:endParaRPr lang="en-US">
            <a:latin typeface="Futura PT Medium" panose="020b0602020204020303" pitchFamily="34" charset="-52"/>
          </a:endParaRPr>
        </a:p>
      </dgm:t>
    </dgm:pt>
    <dgm:pt modelId="{90D57931-21A7-4925-9140-3ED7D8994F2C}" type="parTrans" cxnId="{134DDD81-A567-437E-AC77-02AACA8211FE}">
      <dgm:prSet/>
      <dgm:spPr/>
      <dgm:t>
        <a:bodyPr/>
        <a:lstStyle/>
        <a:p>
          <a:endParaRPr lang="en-US">
            <a:latin typeface="Futura PT Medium" panose="020b0602020204020303" pitchFamily="34" charset="-52"/>
          </a:endParaRPr>
        </a:p>
      </dgm:t>
    </dgm:pt>
    <dgm:pt modelId="{CFEB05E2-8A65-4860-AE82-20C8905D3D47}">
      <dgm:prSet phldrT="[Text]" custT="1"/>
      <dgm:spPr>
        <a:solidFill>
          <a:srgbClr val="0070C0"/>
        </a:solidFill>
      </dgm:spPr>
      <dgm:t>
        <a:bodyPr/>
        <a:lstStyle/>
        <a:p>
          <a:r>
            <a:rPr lang="en-US" sz="2800" err="1" smtClean="0">
              <a:latin typeface="Futura PT Medium" panose="020b0602020204020303" pitchFamily="34" charset="-52"/>
            </a:rPr>
            <a:t>Spectro-radio-meters</a:t>
          </a:r>
          <a:endParaRPr lang="en-US" sz="2800">
            <a:latin typeface="Futura PT Medium" panose="020b0602020204020303" pitchFamily="34" charset="-52"/>
          </a:endParaRPr>
        </a:p>
      </dgm:t>
    </dgm:pt>
    <dgm:pt modelId="{8E40D7EE-3E58-4541-A0E5-84FE62140FA5}" type="sibTrans" cxnId="{134DDD81-A567-437E-AC77-02AACA8211FE}">
      <dgm:prSet/>
      <dgm:spPr/>
      <dgm:t>
        <a:bodyPr/>
        <a:lstStyle/>
        <a:p>
          <a:endParaRPr lang="en-US">
            <a:latin typeface="Futura PT Medium" panose="020b0602020204020303" pitchFamily="34" charset="-52"/>
          </a:endParaRPr>
        </a:p>
      </dgm:t>
    </dgm:pt>
    <dgm:pt modelId="{AF85189A-BE75-4B93-88B3-0582FC903875}" type="parTrans" cxnId="{74DB7FCD-9EE7-4315-AD07-7ED735FE0D03}">
      <dgm:prSet/>
      <dgm:spPr/>
      <dgm:t>
        <a:bodyPr/>
        <a:lstStyle/>
        <a:p>
          <a:endParaRPr lang="en-US">
            <a:latin typeface="Futura PT Medium" panose="020b0602020204020303" pitchFamily="34" charset="-52"/>
          </a:endParaRPr>
        </a:p>
      </dgm:t>
    </dgm:pt>
    <dgm:pt modelId="{F86251C7-A51F-4768-872F-2FE8F49E01DA}">
      <dgm:prSet phldrT="[Text]" custT="1"/>
      <dgm:spPr>
        <a:solidFill>
          <a:srgbClr val="0070C0"/>
        </a:solidFill>
      </dgm:spPr>
      <dgm:t>
        <a:bodyPr/>
        <a:lstStyle/>
        <a:p>
          <a:r>
            <a:rPr lang="en-US" sz="2800" smtClean="0">
              <a:latin typeface="Futura PT Medium" panose="020b0602020204020303" pitchFamily="34" charset="-52"/>
            </a:rPr>
            <a:t>Radio-meters</a:t>
          </a:r>
          <a:endParaRPr lang="en-US" sz="2800">
            <a:latin typeface="Futura PT Medium" panose="020b0602020204020303" pitchFamily="34" charset="-52"/>
          </a:endParaRPr>
        </a:p>
      </dgm:t>
    </dgm:pt>
    <dgm:pt modelId="{CC6E4444-9D6D-48C5-B69E-5DBEDB83318B}" type="sibTrans" cxnId="{74DB7FCD-9EE7-4315-AD07-7ED735FE0D03}">
      <dgm:prSet/>
      <dgm:spPr/>
      <dgm:t>
        <a:bodyPr/>
        <a:lstStyle/>
        <a:p>
          <a:endParaRPr lang="en-US">
            <a:latin typeface="Futura PT Medium" panose="020b0602020204020303" pitchFamily="34" charset="-52"/>
          </a:endParaRPr>
        </a:p>
      </dgm:t>
    </dgm:pt>
    <dgm:pt modelId="{8D1096B2-3A37-4610-8AD7-EB2CB2D58255}" type="parTrans" cxnId="{624F6654-C8E0-4BFC-88EB-8104BDECE2A8}">
      <dgm:prSet/>
      <dgm:spPr/>
      <dgm:t>
        <a:bodyPr/>
        <a:lstStyle/>
        <a:p>
          <a:endParaRPr lang="en-US">
            <a:latin typeface="Futura PT Medium" panose="020b0602020204020303" pitchFamily="34" charset="-52"/>
          </a:endParaRPr>
        </a:p>
      </dgm:t>
    </dgm:pt>
    <dgm:pt modelId="{6CB62B91-5FE1-42AC-AC65-321F28220A06}">
      <dgm:prSet phldrT="[Text]" custT="1"/>
      <dgm:spPr>
        <a:solidFill>
          <a:srgbClr val="0070C0"/>
        </a:solidFill>
      </dgm:spPr>
      <dgm:t>
        <a:bodyPr/>
        <a:lstStyle/>
        <a:p>
          <a:r>
            <a:rPr lang="en-US" sz="2800" smtClean="0">
              <a:latin typeface="Futura PT Medium" panose="020b0602020204020303" pitchFamily="34" charset="-52"/>
            </a:rPr>
            <a:t>Altimeter/Range-Finders</a:t>
          </a:r>
          <a:endParaRPr lang="en-US" sz="2800">
            <a:latin typeface="Futura PT Medium" panose="020b0602020204020303" pitchFamily="34" charset="-52"/>
          </a:endParaRPr>
        </a:p>
      </dgm:t>
    </dgm:pt>
    <dgm:pt modelId="{1CB209F6-252D-480B-8DCF-88E529978426}" type="sibTrans" cxnId="{624F6654-C8E0-4BFC-88EB-8104BDECE2A8}">
      <dgm:prSet/>
      <dgm:spPr/>
      <dgm:t>
        <a:bodyPr/>
        <a:lstStyle/>
        <a:p>
          <a:endParaRPr lang="en-US">
            <a:latin typeface="Futura PT Medium" panose="020b0602020204020303" pitchFamily="34" charset="-52"/>
          </a:endParaRPr>
        </a:p>
      </dgm:t>
    </dgm:pt>
    <dgm:pt modelId="{C5CF1CCD-9BF4-428A-B786-DD630193E502}" type="sibTrans" cxnId="{50E6EEF2-DDEA-4A44-81A2-80D06866294B}">
      <dgm:prSet/>
      <dgm:spPr/>
      <dgm:t>
        <a:bodyPr/>
        <a:lstStyle/>
        <a:p>
          <a:endParaRPr lang="en-US">
            <a:latin typeface="Futura PT Medium" panose="020b0602020204020303" pitchFamily="34" charset="-52"/>
          </a:endParaRPr>
        </a:p>
      </dgm:t>
    </dgm:pt>
    <dgm:pt modelId="{A8A78ACA-B37F-4C48-9439-3940F0CDF9FC}" type="pres">
      <dgm:prSet presAssocID="{62AA5D2A-060C-4B60-BA33-A8CA51478606}" presName="Name0">
        <dgm:presLayoutVars>
          <dgm:chPref val="1"/>
          <dgm:dir/>
          <dgm:animOne val="branch"/>
          <dgm:animLvl val="lvl"/>
          <dgm:resizeHandles/>
        </dgm:presLayoutVars>
      </dgm:prSet>
      <dgm:spPr/>
      <dgm:t>
        <a:bodyPr/>
        <a:lstStyle/>
        <a:p>
          <a:endParaRPr lang="en-US"/>
        </a:p>
      </dgm:t>
    </dgm:pt>
    <dgm:pt modelId="{C9094F9D-5521-49A6-A611-2424BB3BFBE5}" type="pres">
      <dgm:prSet presAssocID="{115DEA18-265F-4147-9795-B801203D6DE1}" presName="vertOne"/>
      <dgm:spPr/>
      <dgm:t>
        <a:bodyPr/>
        <a:lstStyle/>
        <a:p/>
      </dgm:t>
    </dgm:pt>
    <dgm:pt modelId="{2999B906-72C3-4549-8F3B-76F01A5AC467}" type="pres">
      <dgm:prSet presAssocID="{115DEA18-265F-4147-9795-B801203D6DE1}" presName="txOne" presStyleLbl="node0" presStyleCnt="2">
        <dgm:presLayoutVars>
          <dgm:chPref val="3"/>
        </dgm:presLayoutVars>
      </dgm:prSet>
      <dgm:spPr/>
      <dgm:t>
        <a:bodyPr/>
        <a:lstStyle/>
        <a:p>
          <a:endParaRPr lang="en-US"/>
        </a:p>
      </dgm:t>
    </dgm:pt>
    <dgm:pt modelId="{27CB959C-1209-438D-8638-C8F00E81BFFE}" type="pres">
      <dgm:prSet presAssocID="{115DEA18-265F-4147-9795-B801203D6DE1}" presName="parTransOne"/>
      <dgm:spPr/>
      <dgm:t>
        <a:bodyPr/>
        <a:lstStyle/>
        <a:p/>
      </dgm:t>
    </dgm:pt>
    <dgm:pt modelId="{6B0E16C8-B12D-4269-AD1B-E3309578DB47}" type="pres">
      <dgm:prSet presAssocID="{115DEA18-265F-4147-9795-B801203D6DE1}" presName="horzOne"/>
      <dgm:spPr/>
      <dgm:t>
        <a:bodyPr/>
        <a:lstStyle/>
        <a:p/>
      </dgm:t>
    </dgm:pt>
    <dgm:pt modelId="{422407C8-0C44-4997-ADB4-0CAD666095B2}" type="pres">
      <dgm:prSet presAssocID="{2A76DF42-D57F-4315-987D-D3DFED0B689B}" presName="vertTwo"/>
      <dgm:spPr/>
      <dgm:t>
        <a:bodyPr/>
        <a:lstStyle/>
        <a:p/>
      </dgm:t>
    </dgm:pt>
    <dgm:pt modelId="{3777D792-AF72-4253-965C-7175676E4487}" type="pres">
      <dgm:prSet presAssocID="{2A76DF42-D57F-4315-987D-D3DFED0B689B}" presName="txTwo" presStyleLbl="node2" presStyleCnt="6" custScaleX="104555">
        <dgm:presLayoutVars>
          <dgm:chPref val="3"/>
        </dgm:presLayoutVars>
      </dgm:prSet>
      <dgm:spPr/>
      <dgm:t>
        <a:bodyPr/>
        <a:lstStyle/>
        <a:p>
          <a:endParaRPr lang="en-US"/>
        </a:p>
      </dgm:t>
    </dgm:pt>
    <dgm:pt modelId="{C253AEFA-FCDD-454B-AD0A-C1D88D466515}" type="pres">
      <dgm:prSet presAssocID="{2A76DF42-D57F-4315-987D-D3DFED0B689B}" presName="horzTwo"/>
      <dgm:spPr/>
      <dgm:t>
        <a:bodyPr/>
        <a:lstStyle/>
        <a:p/>
      </dgm:t>
    </dgm:pt>
    <dgm:pt modelId="{D2CC7810-3070-4C17-A163-3B7E03D3FEDE}" type="pres">
      <dgm:prSet presAssocID="{026D607C-F61B-480F-A2C8-C8C11329C433}" presName="sibSpaceTwo"/>
      <dgm:spPr/>
      <dgm:t>
        <a:bodyPr/>
        <a:lstStyle/>
        <a:p/>
      </dgm:t>
    </dgm:pt>
    <dgm:pt modelId="{295B0AA6-9D80-4BE9-A366-71EFE4F56E8B}" type="pres">
      <dgm:prSet presAssocID="{86268ED6-8E7F-4AD8-9852-382F7F5EFE18}" presName="vertTwo"/>
      <dgm:spPr/>
      <dgm:t>
        <a:bodyPr/>
        <a:lstStyle/>
        <a:p/>
      </dgm:t>
    </dgm:pt>
    <dgm:pt modelId="{A84052CB-F821-45EC-88AB-EAE1C5ECB56D}" type="pres">
      <dgm:prSet presAssocID="{86268ED6-8E7F-4AD8-9852-382F7F5EFE18}" presName="txTwo" presStyleLbl="node2" presStyleIdx="1" presStyleCnt="6" custScaleX="117295">
        <dgm:presLayoutVars>
          <dgm:chPref val="3"/>
        </dgm:presLayoutVars>
      </dgm:prSet>
      <dgm:spPr/>
      <dgm:t>
        <a:bodyPr/>
        <a:lstStyle/>
        <a:p>
          <a:endParaRPr lang="en-US"/>
        </a:p>
      </dgm:t>
    </dgm:pt>
    <dgm:pt modelId="{CFCFB4FE-4C04-4E3B-B911-8E9EE3F35C8B}" type="pres">
      <dgm:prSet presAssocID="{86268ED6-8E7F-4AD8-9852-382F7F5EFE18}" presName="horzTwo"/>
      <dgm:spPr/>
      <dgm:t>
        <a:bodyPr/>
        <a:lstStyle/>
        <a:p/>
      </dgm:t>
    </dgm:pt>
    <dgm:pt modelId="{3D23DABE-4A8A-4FC4-90D8-AE87203CF211}" type="pres">
      <dgm:prSet presAssocID="{B889A769-545D-4C82-BC53-D85CB8051529}" presName="sibSpaceTwo"/>
      <dgm:spPr/>
      <dgm:t>
        <a:bodyPr/>
        <a:lstStyle/>
        <a:p/>
      </dgm:t>
    </dgm:pt>
    <dgm:pt modelId="{C971060C-8BB5-4F19-A8E6-45B62CB29E95}" type="pres">
      <dgm:prSet presAssocID="{DB862CFB-394B-40EF-A1D5-8DB11F4AC0CD}" presName="vertTwo"/>
      <dgm:spPr/>
      <dgm:t>
        <a:bodyPr/>
        <a:lstStyle/>
        <a:p/>
      </dgm:t>
    </dgm:pt>
    <dgm:pt modelId="{7D3800DE-45BB-445B-93FE-24C4B09E9810}" type="pres">
      <dgm:prSet presAssocID="{DB862CFB-394B-40EF-A1D5-8DB11F4AC0CD}" presName="txTwo" presStyleLbl="node2" presStyleIdx="2" presStyleCnt="6" custScaleX="104555">
        <dgm:presLayoutVars>
          <dgm:chPref val="3"/>
        </dgm:presLayoutVars>
      </dgm:prSet>
      <dgm:spPr/>
      <dgm:t>
        <a:bodyPr/>
        <a:lstStyle/>
        <a:p>
          <a:endParaRPr lang="en-US"/>
        </a:p>
      </dgm:t>
    </dgm:pt>
    <dgm:pt modelId="{DA15DBB7-E46B-4752-9681-9386A18E3762}" type="pres">
      <dgm:prSet presAssocID="{DB862CFB-394B-40EF-A1D5-8DB11F4AC0CD}" presName="horzTwo"/>
      <dgm:spPr/>
      <dgm:t>
        <a:bodyPr/>
        <a:lstStyle/>
        <a:p/>
      </dgm:t>
    </dgm:pt>
    <dgm:pt modelId="{103B80D3-87AE-4DCC-B2A0-450B14C2D645}" type="pres">
      <dgm:prSet presAssocID="{72B1FBC8-B28B-4231-9703-10C616E1C8FE}" presName="sibSpaceOne"/>
      <dgm:spPr/>
      <dgm:t>
        <a:bodyPr/>
        <a:lstStyle/>
        <a:p/>
      </dgm:t>
    </dgm:pt>
    <dgm:pt modelId="{BD89B478-E90E-4196-AE3D-1F6C64C5C890}" type="pres">
      <dgm:prSet presAssocID="{34AD9110-5937-4E89-8516-D4106E8360A1}" presName="vertOne"/>
      <dgm:spPr/>
      <dgm:t>
        <a:bodyPr/>
        <a:lstStyle/>
        <a:p/>
      </dgm:t>
    </dgm:pt>
    <dgm:pt modelId="{ABB80B10-9C30-4A04-A0F7-FA36F5F4E72C}" type="pres">
      <dgm:prSet presAssocID="{34AD9110-5937-4E89-8516-D4106E8360A1}" presName="txOne" presStyleLbl="node0" presStyleIdx="1" presStyleCnt="2">
        <dgm:presLayoutVars>
          <dgm:chPref val="3"/>
        </dgm:presLayoutVars>
      </dgm:prSet>
      <dgm:spPr/>
      <dgm:t>
        <a:bodyPr/>
        <a:lstStyle/>
        <a:p>
          <a:endParaRPr lang="en-US"/>
        </a:p>
      </dgm:t>
    </dgm:pt>
    <dgm:pt modelId="{22485D12-36EB-438B-AAF4-69252F1E54ED}" type="pres">
      <dgm:prSet presAssocID="{34AD9110-5937-4E89-8516-D4106E8360A1}" presName="parTransOne"/>
      <dgm:spPr/>
      <dgm:t>
        <a:bodyPr/>
        <a:lstStyle/>
        <a:p/>
      </dgm:t>
    </dgm:pt>
    <dgm:pt modelId="{3A0345FD-3C13-492C-B5D6-C6C0F26CACBB}" type="pres">
      <dgm:prSet presAssocID="{34AD9110-5937-4E89-8516-D4106E8360A1}" presName="horzOne"/>
      <dgm:spPr/>
      <dgm:t>
        <a:bodyPr/>
        <a:lstStyle/>
        <a:p/>
      </dgm:t>
    </dgm:pt>
    <dgm:pt modelId="{CA57FF68-CA4F-4B66-800E-47724AEC5227}" type="pres">
      <dgm:prSet presAssocID="{CFEB05E2-8A65-4860-AE82-20C8905D3D47}" presName="vertTwo"/>
      <dgm:spPr/>
      <dgm:t>
        <a:bodyPr/>
        <a:lstStyle/>
        <a:p/>
      </dgm:t>
    </dgm:pt>
    <dgm:pt modelId="{B72F6D68-AD49-4B86-922A-79BD5C3320EC}" type="pres">
      <dgm:prSet presAssocID="{CFEB05E2-8A65-4860-AE82-20C8905D3D47}" presName="txTwo" presStyleLbl="node2" presStyleIdx="3" presStyleCnt="6" custScaleX="104555">
        <dgm:presLayoutVars>
          <dgm:chPref val="3"/>
        </dgm:presLayoutVars>
      </dgm:prSet>
      <dgm:spPr/>
      <dgm:t>
        <a:bodyPr/>
        <a:lstStyle/>
        <a:p>
          <a:endParaRPr lang="en-US"/>
        </a:p>
      </dgm:t>
    </dgm:pt>
    <dgm:pt modelId="{76CED0A0-5D86-418C-8AD6-D2E89D51997B}" type="pres">
      <dgm:prSet presAssocID="{CFEB05E2-8A65-4860-AE82-20C8905D3D47}" presName="horzTwo"/>
      <dgm:spPr/>
      <dgm:t>
        <a:bodyPr/>
        <a:lstStyle/>
        <a:p/>
      </dgm:t>
    </dgm:pt>
    <dgm:pt modelId="{9A3A6583-28FA-4987-A468-CD40569A6960}" type="pres">
      <dgm:prSet presAssocID="{8E40D7EE-3E58-4541-A0E5-84FE62140FA5}" presName="sibSpaceTwo"/>
      <dgm:spPr/>
      <dgm:t>
        <a:bodyPr/>
        <a:lstStyle/>
        <a:p/>
      </dgm:t>
    </dgm:pt>
    <dgm:pt modelId="{015B409B-E70F-4662-9D3C-D724E64732F3}" type="pres">
      <dgm:prSet presAssocID="{F86251C7-A51F-4768-872F-2FE8F49E01DA}" presName="vertTwo"/>
      <dgm:spPr/>
      <dgm:t>
        <a:bodyPr/>
        <a:lstStyle/>
        <a:p/>
      </dgm:t>
    </dgm:pt>
    <dgm:pt modelId="{0CEE2F91-4BBB-4D44-BD67-CE3CD17BE8C0}" type="pres">
      <dgm:prSet presAssocID="{F86251C7-A51F-4768-872F-2FE8F49E01DA}" presName="txTwo" presStyleLbl="node2" presStyleIdx="4" presStyleCnt="6" custScaleX="104555">
        <dgm:presLayoutVars>
          <dgm:chPref val="3"/>
        </dgm:presLayoutVars>
      </dgm:prSet>
      <dgm:spPr/>
      <dgm:t>
        <a:bodyPr/>
        <a:lstStyle/>
        <a:p>
          <a:endParaRPr lang="en-US"/>
        </a:p>
      </dgm:t>
    </dgm:pt>
    <dgm:pt modelId="{8D3A11E3-2FE0-4CEC-B774-7EEAED5C6876}" type="pres">
      <dgm:prSet presAssocID="{F86251C7-A51F-4768-872F-2FE8F49E01DA}" presName="horzTwo"/>
      <dgm:spPr/>
      <dgm:t>
        <a:bodyPr/>
        <a:lstStyle/>
        <a:p/>
      </dgm:t>
    </dgm:pt>
    <dgm:pt modelId="{F841CA0D-B428-49B8-9741-467F67BBE80D}" type="pres">
      <dgm:prSet presAssocID="{CC6E4444-9D6D-48C5-B69E-5DBEDB83318B}" presName="sibSpaceTwo"/>
      <dgm:spPr/>
      <dgm:t>
        <a:bodyPr/>
        <a:lstStyle/>
        <a:p/>
      </dgm:t>
    </dgm:pt>
    <dgm:pt modelId="{A604E86E-F938-4461-8A86-F453BCC9A4CF}" type="pres">
      <dgm:prSet presAssocID="{6CB62B91-5FE1-42AC-AC65-321F28220A06}" presName="vertTwo"/>
      <dgm:spPr/>
      <dgm:t>
        <a:bodyPr/>
        <a:lstStyle/>
        <a:p/>
      </dgm:t>
    </dgm:pt>
    <dgm:pt modelId="{47E7C630-1ED4-4413-AE4B-AB591CE2584A}" type="pres">
      <dgm:prSet presAssocID="{6CB62B91-5FE1-42AC-AC65-321F28220A06}" presName="txTwo" presStyleLbl="node2" presStyleIdx="5" presStyleCnt="6" custScaleX="127645">
        <dgm:presLayoutVars>
          <dgm:chPref val="3"/>
        </dgm:presLayoutVars>
      </dgm:prSet>
      <dgm:spPr/>
      <dgm:t>
        <a:bodyPr/>
        <a:lstStyle/>
        <a:p>
          <a:endParaRPr lang="en-US"/>
        </a:p>
      </dgm:t>
    </dgm:pt>
    <dgm:pt modelId="{E123F8E9-CE8A-418F-AF09-B3545F8F79C2}" type="pres">
      <dgm:prSet presAssocID="{6CB62B91-5FE1-42AC-AC65-321F28220A06}" presName="horzTwo"/>
      <dgm:spPr/>
      <dgm:t>
        <a:bodyPr/>
        <a:lstStyle/>
        <a:p/>
      </dgm:t>
    </dgm:pt>
  </dgm:ptLst>
  <dgm:cxnLst>
    <dgm:cxn modelId="{BE78DA20-9A08-4B6E-A4C1-B2EFC364F98A}" srcId="{62AA5D2A-060C-4B60-BA33-A8CA51478606}" destId="{115DEA18-265F-4147-9795-B801203D6DE1}" srcOrd="0" destOrd="0" parTransId="{FF197E1C-5540-4E6C-A583-C1A3E33C20EC}" sibTransId="{72B1FBC8-B28B-4231-9703-10C616E1C8FE}"/>
    <dgm:cxn modelId="{1B8C6DD9-9BC8-4126-AD4C-92D7A5D42A37}" srcId="{115DEA18-265F-4147-9795-B801203D6DE1}" destId="{2A76DF42-D57F-4315-987D-D3DFED0B689B}" srcOrd="0" destOrd="0" parTransId="{29AC0763-8BB8-4EDA-99F8-71125763C6E7}" sibTransId="{026D607C-F61B-480F-A2C8-C8C11329C433}"/>
    <dgm:cxn modelId="{8D8F123A-45A2-4602-A996-0D914C574E64}" srcId="{115DEA18-265F-4147-9795-B801203D6DE1}" destId="{86268ED6-8E7F-4AD8-9852-382F7F5EFE18}" srcOrd="1" destOrd="0" parTransId="{60141D6A-D3C4-428B-A22E-7E586D5530C7}" sibTransId="{B889A769-545D-4C82-BC53-D85CB8051529}"/>
    <dgm:cxn modelId="{6C2B41DA-280A-4EB5-BDCF-A4BEFBF8B1B5}" srcId="{115DEA18-265F-4147-9795-B801203D6DE1}" destId="{DB862CFB-394B-40EF-A1D5-8DB11F4AC0CD}" srcOrd="2" destOrd="0" parTransId="{EE99B234-12C1-4A85-9B80-E7C112D6D3A4}" sibTransId="{A5CF7723-25DD-4709-AAA3-82C4355BEB4F}"/>
    <dgm:cxn modelId="{50E6EEF2-DDEA-4A44-81A2-80D06866294B}" srcId="{62AA5D2A-060C-4B60-BA33-A8CA51478606}" destId="{34AD9110-5937-4E89-8516-D4106E8360A1}" srcOrd="1" destOrd="0" parTransId="{DB35BF99-A1E2-4788-B10B-AAF2BD4DCBDB}" sibTransId="{C5CF1CCD-9BF4-428A-B786-DD630193E502}"/>
    <dgm:cxn modelId="{134DDD81-A567-437E-AC77-02AACA8211FE}" srcId="{34AD9110-5937-4E89-8516-D4106E8360A1}" destId="{CFEB05E2-8A65-4860-AE82-20C8905D3D47}" srcOrd="0" destOrd="0" parTransId="{90D57931-21A7-4925-9140-3ED7D8994F2C}" sibTransId="{8E40D7EE-3E58-4541-A0E5-84FE62140FA5}"/>
    <dgm:cxn modelId="{74DB7FCD-9EE7-4315-AD07-7ED735FE0D03}" srcId="{34AD9110-5937-4E89-8516-D4106E8360A1}" destId="{F86251C7-A51F-4768-872F-2FE8F49E01DA}" srcOrd="1" destOrd="0" parTransId="{AF85189A-BE75-4B93-88B3-0582FC903875}" sibTransId="{CC6E4444-9D6D-48C5-B69E-5DBEDB83318B}"/>
    <dgm:cxn modelId="{624F6654-C8E0-4BFC-88EB-8104BDECE2A8}" srcId="{34AD9110-5937-4E89-8516-D4106E8360A1}" destId="{6CB62B91-5FE1-42AC-AC65-321F28220A06}" srcOrd="2" destOrd="0" parTransId="{8D1096B2-3A37-4610-8AD7-EB2CB2D58255}" sibTransId="{1CB209F6-252D-480B-8DCF-88E529978426}"/>
    <dgm:cxn modelId="{E8356180-2F4D-46D2-BD39-DEE77FE84EA9}" type="presOf" srcId="{62AA5D2A-060C-4B60-BA33-A8CA51478606}" destId="{A8A78ACA-B37F-4C48-9439-3940F0CDF9FC}" srcOrd="0" destOrd="0" presId="urn:microsoft.com/office/officeart/2005/8/layout/hierarchy4"/>
    <dgm:cxn modelId="{7036BBF1-C763-4834-AB36-37508AE2547E}" type="presParOf" srcId="{A8A78ACA-B37F-4C48-9439-3940F0CDF9FC}" destId="{C9094F9D-5521-49A6-A611-2424BB3BFBE5}" srcOrd="0" destOrd="0" presId="urn:microsoft.com/office/officeart/2005/8/layout/hierarchy4"/>
    <dgm:cxn modelId="{7580C0F5-252A-417D-8D6C-4CEDC61F5E87}" type="presParOf" srcId="{C9094F9D-5521-49A6-A611-2424BB3BFBE5}" destId="{2999B906-72C3-4549-8F3B-76F01A5AC467}" srcOrd="0" destOrd="0" presId="urn:microsoft.com/office/officeart/2005/8/layout/hierarchy4"/>
    <dgm:cxn modelId="{8DC4579E-FE14-4BCD-B258-B2B70DA18C30}" type="presOf" srcId="{115DEA18-265F-4147-9795-B801203D6DE1}" destId="{2999B906-72C3-4549-8F3B-76F01A5AC467}" srcOrd="0" destOrd="0" presId="urn:microsoft.com/office/officeart/2005/8/layout/hierarchy4"/>
    <dgm:cxn modelId="{F8A089F7-DC30-4373-BE2D-03B35B8C6282}" type="presParOf" srcId="{C9094F9D-5521-49A6-A611-2424BB3BFBE5}" destId="{27CB959C-1209-438D-8638-C8F00E81BFFE}" srcOrd="1" destOrd="0" presId="urn:microsoft.com/office/officeart/2005/8/layout/hierarchy4"/>
    <dgm:cxn modelId="{2B221FFB-EE0A-451B-84A1-98FCFF8AFE34}" type="presParOf" srcId="{C9094F9D-5521-49A6-A611-2424BB3BFBE5}" destId="{6B0E16C8-B12D-4269-AD1B-E3309578DB47}" srcOrd="2" destOrd="0" presId="urn:microsoft.com/office/officeart/2005/8/layout/hierarchy4"/>
    <dgm:cxn modelId="{9C26078C-C040-4106-A7BF-529BDABDC821}" type="presParOf" srcId="{6B0E16C8-B12D-4269-AD1B-E3309578DB47}" destId="{422407C8-0C44-4997-ADB4-0CAD666095B2}" srcOrd="0" destOrd="0" presId="urn:microsoft.com/office/officeart/2005/8/layout/hierarchy4"/>
    <dgm:cxn modelId="{2CB99B33-7D81-4E6B-9738-62F053F6425F}" type="presParOf" srcId="{422407C8-0C44-4997-ADB4-0CAD666095B2}" destId="{3777D792-AF72-4253-965C-7175676E4487}" srcOrd="0" destOrd="0" presId="urn:microsoft.com/office/officeart/2005/8/layout/hierarchy4"/>
    <dgm:cxn modelId="{D2E321E3-71F3-42DE-94B1-125C8D2845B0}" type="presOf" srcId="{2A76DF42-D57F-4315-987D-D3DFED0B689B}" destId="{3777D792-AF72-4253-965C-7175676E4487}" srcOrd="0" destOrd="0" presId="urn:microsoft.com/office/officeart/2005/8/layout/hierarchy4"/>
    <dgm:cxn modelId="{7B8BA299-37EE-44CB-AD40-7F47C1BDD4D7}" type="presParOf" srcId="{422407C8-0C44-4997-ADB4-0CAD666095B2}" destId="{C253AEFA-FCDD-454B-AD0A-C1D88D466515}" srcOrd="1" destOrd="0" presId="urn:microsoft.com/office/officeart/2005/8/layout/hierarchy4"/>
    <dgm:cxn modelId="{D4DF7214-126D-4628-B901-295147897C11}" type="presParOf" srcId="{6B0E16C8-B12D-4269-AD1B-E3309578DB47}" destId="{D2CC7810-3070-4C17-A163-3B7E03D3FEDE}" srcOrd="1" destOrd="0" presId="urn:microsoft.com/office/officeart/2005/8/layout/hierarchy4"/>
    <dgm:cxn modelId="{DCAD8F73-D270-4821-9580-F7E0FF34C144}" type="presParOf" srcId="{6B0E16C8-B12D-4269-AD1B-E3309578DB47}" destId="{295B0AA6-9D80-4BE9-A366-71EFE4F56E8B}" srcOrd="2" destOrd="0" presId="urn:microsoft.com/office/officeart/2005/8/layout/hierarchy4"/>
    <dgm:cxn modelId="{41162C8C-619E-4A07-BB2F-ECF01B1323CC}" type="presParOf" srcId="{295B0AA6-9D80-4BE9-A366-71EFE4F56E8B}" destId="{A84052CB-F821-45EC-88AB-EAE1C5ECB56D}" srcOrd="0" destOrd="0" presId="urn:microsoft.com/office/officeart/2005/8/layout/hierarchy4"/>
    <dgm:cxn modelId="{B39D3C24-47C7-41D2-AD87-D709D4130440}" type="presOf" srcId="{86268ED6-8E7F-4AD8-9852-382F7F5EFE18}" destId="{A84052CB-F821-45EC-88AB-EAE1C5ECB56D}" srcOrd="0" destOrd="0" presId="urn:microsoft.com/office/officeart/2005/8/layout/hierarchy4"/>
    <dgm:cxn modelId="{25BB0859-EC7B-4B38-9E3E-C69ED3F62459}" type="presParOf" srcId="{295B0AA6-9D80-4BE9-A366-71EFE4F56E8B}" destId="{CFCFB4FE-4C04-4E3B-B911-8E9EE3F35C8B}" srcOrd="1" destOrd="0" presId="urn:microsoft.com/office/officeart/2005/8/layout/hierarchy4"/>
    <dgm:cxn modelId="{F832C816-F838-490F-B1F1-438CD83937F4}" type="presParOf" srcId="{6B0E16C8-B12D-4269-AD1B-E3309578DB47}" destId="{3D23DABE-4A8A-4FC4-90D8-AE87203CF211}" srcOrd="3" destOrd="0" presId="urn:microsoft.com/office/officeart/2005/8/layout/hierarchy4"/>
    <dgm:cxn modelId="{29D2DC8F-C58C-47B0-B1CC-CFF5C1ACC5BA}" type="presParOf" srcId="{6B0E16C8-B12D-4269-AD1B-E3309578DB47}" destId="{C971060C-8BB5-4F19-A8E6-45B62CB29E95}" srcOrd="4" destOrd="0" presId="urn:microsoft.com/office/officeart/2005/8/layout/hierarchy4"/>
    <dgm:cxn modelId="{077C81A2-BD67-44F2-A4D2-C907B303B971}" type="presParOf" srcId="{C971060C-8BB5-4F19-A8E6-45B62CB29E95}" destId="{7D3800DE-45BB-445B-93FE-24C4B09E9810}" srcOrd="0" destOrd="0" presId="urn:microsoft.com/office/officeart/2005/8/layout/hierarchy4"/>
    <dgm:cxn modelId="{CA1CF778-2B3C-4D33-A60E-0135773DC64E}" type="presOf" srcId="{DB862CFB-394B-40EF-A1D5-8DB11F4AC0CD}" destId="{7D3800DE-45BB-445B-93FE-24C4B09E9810}" srcOrd="0" destOrd="0" presId="urn:microsoft.com/office/officeart/2005/8/layout/hierarchy4"/>
    <dgm:cxn modelId="{64BB5AD0-248F-46D0-8EAB-88302C1AAD90}" type="presParOf" srcId="{C971060C-8BB5-4F19-A8E6-45B62CB29E95}" destId="{DA15DBB7-E46B-4752-9681-9386A18E3762}" srcOrd="1" destOrd="0" presId="urn:microsoft.com/office/officeart/2005/8/layout/hierarchy4"/>
    <dgm:cxn modelId="{9F44AE2A-49AE-4827-9C8E-074DAE37FC1A}" type="presParOf" srcId="{A8A78ACA-B37F-4C48-9439-3940F0CDF9FC}" destId="{103B80D3-87AE-4DCC-B2A0-450B14C2D645}" srcOrd="1" destOrd="0" presId="urn:microsoft.com/office/officeart/2005/8/layout/hierarchy4"/>
    <dgm:cxn modelId="{C56E7F8B-7513-4816-BFDA-E27CA172AFC1}" type="presParOf" srcId="{A8A78ACA-B37F-4C48-9439-3940F0CDF9FC}" destId="{BD89B478-E90E-4196-AE3D-1F6C64C5C890}" srcOrd="2" destOrd="0" presId="urn:microsoft.com/office/officeart/2005/8/layout/hierarchy4"/>
    <dgm:cxn modelId="{568ECE90-D464-4016-A95F-BA2957DEEC34}" type="presParOf" srcId="{BD89B478-E90E-4196-AE3D-1F6C64C5C890}" destId="{ABB80B10-9C30-4A04-A0F7-FA36F5F4E72C}" srcOrd="0" destOrd="0" presId="urn:microsoft.com/office/officeart/2005/8/layout/hierarchy4"/>
    <dgm:cxn modelId="{9897EC77-79DC-4B29-93CD-A57C14E80FDB}" type="presOf" srcId="{34AD9110-5937-4E89-8516-D4106E8360A1}" destId="{ABB80B10-9C30-4A04-A0F7-FA36F5F4E72C}" srcOrd="0" destOrd="0" presId="urn:microsoft.com/office/officeart/2005/8/layout/hierarchy4"/>
    <dgm:cxn modelId="{1A9BD1DD-B84F-49AA-8B00-40E1F146F3FD}" type="presParOf" srcId="{BD89B478-E90E-4196-AE3D-1F6C64C5C890}" destId="{22485D12-36EB-438B-AAF4-69252F1E54ED}" srcOrd="1" destOrd="0" presId="urn:microsoft.com/office/officeart/2005/8/layout/hierarchy4"/>
    <dgm:cxn modelId="{A7D45870-FBCE-451B-8810-659A8E8F2404}" type="presParOf" srcId="{BD89B478-E90E-4196-AE3D-1F6C64C5C890}" destId="{3A0345FD-3C13-492C-B5D6-C6C0F26CACBB}" srcOrd="2" destOrd="0" presId="urn:microsoft.com/office/officeart/2005/8/layout/hierarchy4"/>
    <dgm:cxn modelId="{9FEC8B9C-C3E3-48FB-A9DC-140068015BBA}" type="presParOf" srcId="{3A0345FD-3C13-492C-B5D6-C6C0F26CACBB}" destId="{CA57FF68-CA4F-4B66-800E-47724AEC5227}" srcOrd="0" destOrd="0" presId="urn:microsoft.com/office/officeart/2005/8/layout/hierarchy4"/>
    <dgm:cxn modelId="{FEE6E7C0-26AD-4A1E-B634-785D22269D52}" type="presParOf" srcId="{CA57FF68-CA4F-4B66-800E-47724AEC5227}" destId="{B72F6D68-AD49-4B86-922A-79BD5C3320EC}" srcOrd="0" destOrd="0" presId="urn:microsoft.com/office/officeart/2005/8/layout/hierarchy4"/>
    <dgm:cxn modelId="{9598180A-8E9B-4FBE-A90E-94A4A1E47DFC}" type="presOf" srcId="{CFEB05E2-8A65-4860-AE82-20C8905D3D47}" destId="{B72F6D68-AD49-4B86-922A-79BD5C3320EC}" srcOrd="0" destOrd="0" presId="urn:microsoft.com/office/officeart/2005/8/layout/hierarchy4"/>
    <dgm:cxn modelId="{6863D81E-DCA6-41F8-B5BF-AFCE984722D2}" type="presParOf" srcId="{CA57FF68-CA4F-4B66-800E-47724AEC5227}" destId="{76CED0A0-5D86-418C-8AD6-D2E89D51997B}" srcOrd="1" destOrd="0" presId="urn:microsoft.com/office/officeart/2005/8/layout/hierarchy4"/>
    <dgm:cxn modelId="{50F832C5-30A5-4DAD-BDFF-056613BD6D00}" type="presParOf" srcId="{3A0345FD-3C13-492C-B5D6-C6C0F26CACBB}" destId="{9A3A6583-28FA-4987-A468-CD40569A6960}" srcOrd="1" destOrd="0" presId="urn:microsoft.com/office/officeart/2005/8/layout/hierarchy4"/>
    <dgm:cxn modelId="{623F473F-E2FD-4774-B44E-D9B42A5629E9}" type="presParOf" srcId="{3A0345FD-3C13-492C-B5D6-C6C0F26CACBB}" destId="{015B409B-E70F-4662-9D3C-D724E64732F3}" srcOrd="2" destOrd="0" presId="urn:microsoft.com/office/officeart/2005/8/layout/hierarchy4"/>
    <dgm:cxn modelId="{8764BD07-8652-437F-9F76-2E7C72A80810}" type="presParOf" srcId="{015B409B-E70F-4662-9D3C-D724E64732F3}" destId="{0CEE2F91-4BBB-4D44-BD67-CE3CD17BE8C0}" srcOrd="0" destOrd="0" presId="urn:microsoft.com/office/officeart/2005/8/layout/hierarchy4"/>
    <dgm:cxn modelId="{701789CE-A04F-4DFC-A4D0-F125E5B8350F}" type="presOf" srcId="{F86251C7-A51F-4768-872F-2FE8F49E01DA}" destId="{0CEE2F91-4BBB-4D44-BD67-CE3CD17BE8C0}" srcOrd="0" destOrd="0" presId="urn:microsoft.com/office/officeart/2005/8/layout/hierarchy4"/>
    <dgm:cxn modelId="{4F6FE0E7-C98B-4669-8B41-097D665AB10A}" type="presParOf" srcId="{015B409B-E70F-4662-9D3C-D724E64732F3}" destId="{8D3A11E3-2FE0-4CEC-B774-7EEAED5C6876}" srcOrd="1" destOrd="0" presId="urn:microsoft.com/office/officeart/2005/8/layout/hierarchy4"/>
    <dgm:cxn modelId="{B54F3DEC-72D0-4439-AA41-B66B1F98F1F1}" type="presParOf" srcId="{3A0345FD-3C13-492C-B5D6-C6C0F26CACBB}" destId="{F841CA0D-B428-49B8-9741-467F67BBE80D}" srcOrd="3" destOrd="0" presId="urn:microsoft.com/office/officeart/2005/8/layout/hierarchy4"/>
    <dgm:cxn modelId="{AA3CFE69-C585-4E2F-BAA6-F0147668B9AB}" type="presParOf" srcId="{3A0345FD-3C13-492C-B5D6-C6C0F26CACBB}" destId="{A604E86E-F938-4461-8A86-F453BCC9A4CF}" srcOrd="4" destOrd="0" presId="urn:microsoft.com/office/officeart/2005/8/layout/hierarchy4"/>
    <dgm:cxn modelId="{20F9BC17-21F0-430B-ADB9-9D1917D267BA}" type="presParOf" srcId="{A604E86E-F938-4461-8A86-F453BCC9A4CF}" destId="{47E7C630-1ED4-4413-AE4B-AB591CE2584A}" srcOrd="0" destOrd="0" presId="urn:microsoft.com/office/officeart/2005/8/layout/hierarchy4"/>
    <dgm:cxn modelId="{FFF2C25D-4146-4AF7-85E4-C11CEDE34D85}" type="presOf" srcId="{6CB62B91-5FE1-42AC-AC65-321F28220A06}" destId="{47E7C630-1ED4-4413-AE4B-AB591CE2584A}" srcOrd="0" destOrd="0" presId="urn:microsoft.com/office/officeart/2005/8/layout/hierarchy4"/>
    <dgm:cxn modelId="{31009FE2-AF90-42AD-B991-3014129FFDCD}" type="presParOf" srcId="{A604E86E-F938-4461-8A86-F453BCC9A4CF}" destId="{E123F8E9-CE8A-418F-AF09-B3545F8F79C2}" srcOrd="1" destOrd="0" presId="urn:microsoft.com/office/officeart/2005/8/layout/hierarchy4"/>
  </dgm:cxnLst>
  <dgm:bg/>
  <dgm:whole/>
  <dgm:extLst>
    <a:ext uri="http://schemas.microsoft.com/office/drawing/2008/diagram">
      <dsp:dataModelExt xmlns:dsp="http://schemas.microsoft.com/office/drawing/2008/diagram" relId="rId2" minVer="http://schemas.openxmlformats.org/drawingml/2006/main"/>
    </a:ext>
  </dgm:extLst>
</dgm:dataModel>
</file>

<file path=ppt/diagrams/data3.xml><?xml version="1.0" encoding="utf-8"?>
<dgm:dataModel xmlns:a="http://schemas.openxmlformats.org/drawingml/2006/main" xmlns:r="http://schemas.openxmlformats.org/officeDocument/2006/relationships" xmlns:dgm="http://schemas.openxmlformats.org/drawingml/2006/diagram">
  <dgm:ptLst>
    <dgm:pt modelId="{39FD87CB-40FF-4720-82CF-9D6FE4529453}" type="doc">
      <dgm:prSet loTypeId="urn:microsoft.com/office/officeart/2005/8/layout/chevron1" loCatId="process" qsTypeId="urn:microsoft.com/office/officeart/2005/8/quickstyle/simple4" qsCatId="simple" csTypeId="urn:microsoft.com/office/officeart/2005/8/colors/colorful1" csCatId="colorful" phldr="1"/>
      <dgm:spPr/>
      <dgm:t>
        <a:bodyPr/>
        <a:lstStyle/>
        <a:p>
          <a:endParaRPr lang="en-US"/>
        </a:p>
      </dgm:t>
    </dgm:pt>
    <dgm:pt modelId="{C13CCA8D-68B2-45C7-9616-FA12CF51B8E9}" type="parTrans" cxnId="{DF9AC7B0-3E1D-4A76-9A1B-8B2A2DB2D883}">
      <dgm:prSet/>
      <dgm:spPr/>
      <dgm:t>
        <a:bodyPr/>
        <a:lstStyle/>
        <a:p>
          <a:endParaRPr lang="en-US">
            <a:latin typeface="Futura PT Medium" panose="020b0602020204020303" pitchFamily="34" charset="-52"/>
          </a:endParaRPr>
        </a:p>
      </dgm:t>
    </dgm:pt>
    <dgm:pt modelId="{4AE3736D-AD76-4FE9-8E19-2DDD8B6D34B1}">
      <dgm:prSet phldrT="[Text]"/>
      <dgm:spPr/>
      <dgm:t>
        <a:bodyPr/>
        <a:lstStyle/>
        <a:p>
          <a:r>
            <a:rPr lang="en-US" smtClean="0">
              <a:latin typeface="Futura PT Medium" panose="020b0602020204020303" pitchFamily="34" charset="-52"/>
            </a:rPr>
            <a:t>Remote Sensing</a:t>
          </a:r>
          <a:endParaRPr lang="en-US">
            <a:latin typeface="Futura PT Medium" panose="020b0602020204020303" pitchFamily="34" charset="-52"/>
          </a:endParaRPr>
        </a:p>
      </dgm:t>
    </dgm:pt>
    <dgm:pt modelId="{90754FDD-C3E8-4B54-BB1C-FA5C587ABD0B}" type="parTrans" cxnId="{FAD6A020-4B92-4AB0-8FC9-75BB8BD876B9}">
      <dgm:prSet/>
      <dgm:spPr/>
      <dgm:t>
        <a:bodyPr/>
        <a:lstStyle/>
        <a:p>
          <a:endParaRPr lang="en-US">
            <a:latin typeface="Futura PT Medium" panose="020b0602020204020303" pitchFamily="34" charset="-52"/>
          </a:endParaRPr>
        </a:p>
      </dgm:t>
    </dgm:pt>
    <dgm:pt modelId="{D8ED68F9-8789-47FB-99D7-ACF8547BB157}">
      <dgm:prSet phldrT="[Text]" custT="1"/>
      <dgm:spPr/>
      <dgm:t>
        <a:bodyPr/>
        <a:lstStyle/>
        <a:p>
          <a:r>
            <a:rPr lang="en-US" sz="2800" smtClean="0">
              <a:latin typeface="Futura PT Medium" panose="020b0602020204020303" pitchFamily="34" charset="-52"/>
            </a:rPr>
            <a:t>Data source</a:t>
          </a:r>
          <a:endParaRPr lang="en-US" sz="2800">
            <a:latin typeface="Futura PT Medium" panose="020b0602020204020303" pitchFamily="34" charset="-52"/>
          </a:endParaRPr>
        </a:p>
      </dgm:t>
    </dgm:pt>
    <dgm:pt modelId="{9A8643AB-28B1-4C8F-B31D-17A7AE74A54B}" type="sibTrans" cxnId="{FAD6A020-4B92-4AB0-8FC9-75BB8BD876B9}">
      <dgm:prSet/>
      <dgm:spPr/>
      <dgm:t>
        <a:bodyPr/>
        <a:lstStyle/>
        <a:p>
          <a:endParaRPr lang="en-US">
            <a:latin typeface="Futura PT Medium" panose="020b0602020204020303" pitchFamily="34" charset="-52"/>
          </a:endParaRPr>
        </a:p>
      </dgm:t>
    </dgm:pt>
    <dgm:pt modelId="{E9DDF11E-81E2-4964-BC76-5AE31590D665}" type="sibTrans" cxnId="{DF9AC7B0-3E1D-4A76-9A1B-8B2A2DB2D883}">
      <dgm:prSet/>
      <dgm:spPr/>
      <dgm:t>
        <a:bodyPr/>
        <a:lstStyle/>
        <a:p>
          <a:endParaRPr lang="en-US">
            <a:latin typeface="Futura PT Medium" panose="020b0602020204020303" pitchFamily="34" charset="-52"/>
          </a:endParaRPr>
        </a:p>
      </dgm:t>
    </dgm:pt>
    <dgm:pt modelId="{66A6267C-11FE-403A-B3D8-653637A40253}" type="parTrans" cxnId="{1FD98721-7CE5-435C-B044-F63DA82685EC}">
      <dgm:prSet/>
      <dgm:spPr/>
      <dgm:t>
        <a:bodyPr/>
        <a:lstStyle/>
        <a:p>
          <a:endParaRPr lang="en-US">
            <a:latin typeface="Futura PT Medium" panose="020b0602020204020303" pitchFamily="34" charset="-52"/>
          </a:endParaRPr>
        </a:p>
      </dgm:t>
    </dgm:pt>
    <dgm:pt modelId="{21714749-C1B7-4861-851E-0F3CEA8BA36B}">
      <dgm:prSet phldrT="[Text]"/>
      <dgm:spPr>
        <a:solidFill>
          <a:schemeClr val="tx1">
            <a:lumMod val="75000"/>
            <a:lumOff val="25000"/>
          </a:schemeClr>
        </a:solidFill>
      </dgm:spPr>
      <dgm:t>
        <a:bodyPr/>
        <a:lstStyle/>
        <a:p>
          <a:r>
            <a:rPr lang="en-US" smtClean="0">
              <a:latin typeface="Futura PT Medium" panose="020b0602020204020303" pitchFamily="34" charset="-52"/>
            </a:rPr>
            <a:t>Geostatistics</a:t>
          </a:r>
          <a:endParaRPr lang="en-US">
            <a:latin typeface="Futura PT Medium" panose="020b0602020204020303" pitchFamily="34" charset="-52"/>
          </a:endParaRPr>
        </a:p>
      </dgm:t>
    </dgm:pt>
    <dgm:pt modelId="{80B5F0E7-3031-4116-B169-ACF696901672}" type="parTrans" cxnId="{DFBBF715-EF57-4D10-BC59-571E77471BA6}">
      <dgm:prSet/>
      <dgm:spPr/>
      <dgm:t>
        <a:bodyPr/>
        <a:lstStyle/>
        <a:p>
          <a:endParaRPr lang="en-US">
            <a:latin typeface="Futura PT Medium" panose="020b0602020204020303" pitchFamily="34" charset="-52"/>
          </a:endParaRPr>
        </a:p>
      </dgm:t>
    </dgm:pt>
    <dgm:pt modelId="{F41E0788-15BA-424E-8F19-EAFAEA8B7AA8}">
      <dgm:prSet phldrT="[Text]" custT="1"/>
      <dgm:spPr/>
      <dgm:t>
        <a:bodyPr/>
        <a:lstStyle/>
        <a:p>
          <a:r>
            <a:rPr lang="en-US" sz="2800" smtClean="0">
              <a:latin typeface="Futura PT Medium" panose="020b0602020204020303" pitchFamily="34" charset="-52"/>
            </a:rPr>
            <a:t>Verification</a:t>
          </a:r>
          <a:endParaRPr lang="en-US" sz="2800">
            <a:latin typeface="Futura PT Medium" panose="020b0602020204020303" pitchFamily="34" charset="-52"/>
          </a:endParaRPr>
        </a:p>
      </dgm:t>
    </dgm:pt>
    <dgm:pt modelId="{B0F7CF58-1C95-41FF-879F-019955990B33}" type="sibTrans" cxnId="{DFBBF715-EF57-4D10-BC59-571E77471BA6}">
      <dgm:prSet/>
      <dgm:spPr/>
      <dgm:t>
        <a:bodyPr/>
        <a:lstStyle/>
        <a:p>
          <a:endParaRPr lang="en-US">
            <a:latin typeface="Futura PT Medium" panose="020b0602020204020303" pitchFamily="34" charset="-52"/>
          </a:endParaRPr>
        </a:p>
      </dgm:t>
    </dgm:pt>
    <dgm:pt modelId="{5162DB1F-554F-4EF2-9C11-3AA7444CC928}" type="parTrans" cxnId="{856A3E41-5609-4B16-B0C2-45778436FA69}">
      <dgm:prSet/>
      <dgm:spPr/>
      <dgm:t>
        <a:bodyPr/>
        <a:lstStyle/>
        <a:p>
          <a:endParaRPr lang="en-US">
            <a:latin typeface="Futura PT Medium" panose="020b0602020204020303" pitchFamily="34" charset="-52"/>
          </a:endParaRPr>
        </a:p>
      </dgm:t>
    </dgm:pt>
    <dgm:pt modelId="{0CDD1DDB-1F2D-4408-84F2-EC8C8B69B592}">
      <dgm:prSet phldrT="[Text]" custT="1"/>
      <dgm:spPr/>
      <dgm:t>
        <a:bodyPr/>
        <a:lstStyle/>
        <a:p>
          <a:r>
            <a:rPr lang="en-US" sz="2800" smtClean="0">
              <a:latin typeface="Futura PT Medium" panose="020b0602020204020303" pitchFamily="34" charset="-52"/>
            </a:rPr>
            <a:t>Data clean-up</a:t>
          </a:r>
          <a:endParaRPr lang="en-US" sz="2800">
            <a:latin typeface="Futura PT Medium" panose="020b0602020204020303" pitchFamily="34" charset="-52"/>
          </a:endParaRPr>
        </a:p>
      </dgm:t>
    </dgm:pt>
    <dgm:pt modelId="{030222B4-6A6D-4612-AD42-24176447073B}" type="sibTrans" cxnId="{856A3E41-5609-4B16-B0C2-45778436FA69}">
      <dgm:prSet/>
      <dgm:spPr/>
      <dgm:t>
        <a:bodyPr/>
        <a:lstStyle/>
        <a:p>
          <a:endParaRPr lang="en-US">
            <a:latin typeface="Futura PT Medium" panose="020b0602020204020303" pitchFamily="34" charset="-52"/>
          </a:endParaRPr>
        </a:p>
      </dgm:t>
    </dgm:pt>
    <dgm:pt modelId="{3657EDFF-CE1D-4FEE-83D4-28D65E142782}" type="sibTrans" cxnId="{1FD98721-7CE5-435C-B044-F63DA82685EC}">
      <dgm:prSet/>
      <dgm:spPr/>
      <dgm:t>
        <a:bodyPr/>
        <a:lstStyle/>
        <a:p>
          <a:endParaRPr lang="en-US">
            <a:latin typeface="Futura PT Medium" panose="020b0602020204020303" pitchFamily="34" charset="-52"/>
          </a:endParaRPr>
        </a:p>
      </dgm:t>
    </dgm:pt>
    <dgm:pt modelId="{3A6090ED-753F-417F-9B19-6C8A39538E41}" type="parTrans" cxnId="{50739E2D-821A-45D3-9F0D-9E0CBE6B4B42}">
      <dgm:prSet/>
      <dgm:spPr/>
      <dgm:t>
        <a:bodyPr/>
        <a:lstStyle/>
        <a:p>
          <a:endParaRPr lang="en-US">
            <a:latin typeface="Futura PT Medium" panose="020b0602020204020303" pitchFamily="34" charset="-52"/>
          </a:endParaRPr>
        </a:p>
      </dgm:t>
    </dgm:pt>
    <dgm:pt modelId="{0A233DC5-1F19-44C9-B232-F9B2AFADA4F4}">
      <dgm:prSet phldrT="[Text]"/>
      <dgm:spPr>
        <a:solidFill>
          <a:schemeClr val="accent6">
            <a:lumMod val="75000"/>
          </a:schemeClr>
        </a:solidFill>
      </dgm:spPr>
      <dgm:t>
        <a:bodyPr/>
        <a:lstStyle/>
        <a:p>
          <a:r>
            <a:rPr lang="en-US" smtClean="0">
              <a:latin typeface="Futura PT Medium" panose="020b0602020204020303" pitchFamily="34" charset="-52"/>
            </a:rPr>
            <a:t>GIS</a:t>
          </a:r>
          <a:endParaRPr lang="en-US">
            <a:latin typeface="Futura PT Medium" panose="020b0602020204020303" pitchFamily="34" charset="-52"/>
          </a:endParaRPr>
        </a:p>
      </dgm:t>
    </dgm:pt>
    <dgm:pt modelId="{F9EF9458-9F4E-424C-B16B-1FB5D55652AF}" type="parTrans" cxnId="{E4CEC7D9-CF4E-4B78-A85E-0110FA6B54E7}">
      <dgm:prSet/>
      <dgm:spPr/>
      <dgm:t>
        <a:bodyPr/>
        <a:lstStyle/>
        <a:p>
          <a:endParaRPr lang="en-US">
            <a:latin typeface="Futura PT Medium" panose="020b0602020204020303" pitchFamily="34" charset="-52"/>
          </a:endParaRPr>
        </a:p>
      </dgm:t>
    </dgm:pt>
    <dgm:pt modelId="{76391FA8-4E02-41DD-A7D6-96BB5E9B37B3}">
      <dgm:prSet phldrT="[Text]" custT="1"/>
      <dgm:spPr/>
      <dgm:t>
        <a:bodyPr/>
        <a:lstStyle/>
        <a:p>
          <a:r>
            <a:rPr lang="en-US" sz="2800" smtClean="0">
              <a:latin typeface="Futura PT Medium" panose="020b0602020204020303" pitchFamily="34" charset="-52"/>
            </a:rPr>
            <a:t>Visualization</a:t>
          </a:r>
          <a:endParaRPr lang="en-US" sz="2800">
            <a:latin typeface="Futura PT Medium" panose="020b0602020204020303" pitchFamily="34" charset="-52"/>
          </a:endParaRPr>
        </a:p>
      </dgm:t>
    </dgm:pt>
    <dgm:pt modelId="{4EC85903-E635-458D-AA3B-4DA63F410D8D}" type="sibTrans" cxnId="{E4CEC7D9-CF4E-4B78-A85E-0110FA6B54E7}">
      <dgm:prSet/>
      <dgm:spPr/>
      <dgm:t>
        <a:bodyPr/>
        <a:lstStyle/>
        <a:p>
          <a:endParaRPr lang="en-US">
            <a:latin typeface="Futura PT Medium" panose="020b0602020204020303" pitchFamily="34" charset="-52"/>
          </a:endParaRPr>
        </a:p>
      </dgm:t>
    </dgm:pt>
    <dgm:pt modelId="{CEB23BB3-08E7-4F28-A184-25D215048F09}" type="parTrans" cxnId="{FBE6AD71-18B6-4BEE-8C7F-87D5E3316A3E}">
      <dgm:prSet/>
      <dgm:spPr/>
      <dgm:t>
        <a:bodyPr/>
        <a:lstStyle/>
        <a:p>
          <a:endParaRPr lang="en-US">
            <a:latin typeface="Futura PT Medium" panose="020b0602020204020303" pitchFamily="34" charset="-52"/>
          </a:endParaRPr>
        </a:p>
      </dgm:t>
    </dgm:pt>
    <dgm:pt modelId="{3DAF852D-F487-428F-BFEF-AFE05B9DECCE}">
      <dgm:prSet phldrT="[Text]" custT="1"/>
      <dgm:spPr/>
      <dgm:t>
        <a:bodyPr/>
        <a:lstStyle/>
        <a:p>
          <a:r>
            <a:rPr lang="en-US" sz="2800" smtClean="0">
              <a:latin typeface="Futura PT Medium" panose="020b0602020204020303" pitchFamily="34" charset="-52"/>
            </a:rPr>
            <a:t>Mapping</a:t>
          </a:r>
          <a:endParaRPr lang="en-US" sz="2800">
            <a:latin typeface="Futura PT Medium" panose="020b0602020204020303" pitchFamily="34" charset="-52"/>
          </a:endParaRPr>
        </a:p>
      </dgm:t>
    </dgm:pt>
    <dgm:pt modelId="{31197908-69A4-44C4-AB29-F31D1E0F1A96}" type="sibTrans" cxnId="{FBE6AD71-18B6-4BEE-8C7F-87D5E3316A3E}">
      <dgm:prSet/>
      <dgm:spPr/>
      <dgm:t>
        <a:bodyPr/>
        <a:lstStyle/>
        <a:p>
          <a:endParaRPr lang="en-US">
            <a:latin typeface="Futura PT Medium" panose="020b0602020204020303" pitchFamily="34" charset="-52"/>
          </a:endParaRPr>
        </a:p>
      </dgm:t>
    </dgm:pt>
    <dgm:pt modelId="{CEFB533C-CDC9-41B8-A857-918B47001127}" type="sibTrans" cxnId="{50739E2D-821A-45D3-9F0D-9E0CBE6B4B42}">
      <dgm:prSet/>
      <dgm:spPr/>
      <dgm:t>
        <a:bodyPr/>
        <a:lstStyle/>
        <a:p>
          <a:endParaRPr lang="en-US">
            <a:latin typeface="Futura PT Medium" panose="020b0602020204020303" pitchFamily="34" charset="-52"/>
          </a:endParaRPr>
        </a:p>
      </dgm:t>
    </dgm:pt>
    <dgm:pt modelId="{C3A69BD8-9ADF-44B5-90E0-C2B966C51D6A}" type="parTrans" cxnId="{782D3731-A556-415D-ABE8-AC88CB885D0A}">
      <dgm:prSet/>
      <dgm:spPr/>
      <dgm:t>
        <a:bodyPr/>
        <a:lstStyle/>
        <a:p>
          <a:endParaRPr lang="en-US">
            <a:latin typeface="Futura PT Medium" panose="020b0602020204020303" pitchFamily="34" charset="-52"/>
          </a:endParaRPr>
        </a:p>
      </dgm:t>
    </dgm:pt>
    <dgm:pt modelId="{AED3F626-591D-4369-9AF2-B89EADAA37F4}">
      <dgm:prSet phldrT="[Text]"/>
      <dgm:spPr/>
      <dgm:t>
        <a:bodyPr/>
        <a:lstStyle/>
        <a:p>
          <a:r>
            <a:rPr lang="en-US" smtClean="0">
              <a:latin typeface="Futura PT Medium" panose="020b0602020204020303" pitchFamily="34" charset="-52"/>
            </a:rPr>
            <a:t>Process-/Data-based Models</a:t>
          </a:r>
          <a:endParaRPr lang="en-US">
            <a:latin typeface="Futura PT Medium" panose="020b0602020204020303" pitchFamily="34" charset="-52"/>
          </a:endParaRPr>
        </a:p>
      </dgm:t>
    </dgm:pt>
    <dgm:pt modelId="{1705CF50-1AC9-4539-AB8E-F27F7E6897A5}" type="parTrans" cxnId="{2B75C724-1831-4B6B-8DF5-F612CB5C2214}">
      <dgm:prSet/>
      <dgm:spPr/>
      <dgm:t>
        <a:bodyPr/>
        <a:lstStyle/>
        <a:p>
          <a:endParaRPr lang="en-US">
            <a:latin typeface="Futura PT Medium" panose="020b0602020204020303" pitchFamily="34" charset="-52"/>
          </a:endParaRPr>
        </a:p>
      </dgm:t>
    </dgm:pt>
    <dgm:pt modelId="{752FBB03-5066-42E5-846C-D80ACF25A730}">
      <dgm:prSet phldrT="[Text]" custT="1"/>
      <dgm:spPr/>
      <dgm:t>
        <a:bodyPr/>
        <a:lstStyle/>
        <a:p>
          <a:r>
            <a:rPr lang="en-US" sz="2800" smtClean="0">
              <a:latin typeface="Futura PT Medium" panose="020b0602020204020303" pitchFamily="34" charset="-52"/>
            </a:rPr>
            <a:t>Analyses</a:t>
          </a:r>
          <a:endParaRPr lang="en-US" sz="2800">
            <a:latin typeface="Futura PT Medium" panose="020b0602020204020303" pitchFamily="34" charset="-52"/>
          </a:endParaRPr>
        </a:p>
      </dgm:t>
    </dgm:pt>
    <dgm:pt modelId="{3B6ED3DD-3FC0-4752-9C67-6BF1E6E58BEE}" type="sibTrans" cxnId="{2B75C724-1831-4B6B-8DF5-F612CB5C2214}">
      <dgm:prSet/>
      <dgm:spPr/>
      <dgm:t>
        <a:bodyPr/>
        <a:lstStyle/>
        <a:p>
          <a:endParaRPr lang="en-US">
            <a:latin typeface="Futura PT Medium" panose="020b0602020204020303" pitchFamily="34" charset="-52"/>
          </a:endParaRPr>
        </a:p>
      </dgm:t>
    </dgm:pt>
    <dgm:pt modelId="{84CDFC9C-8B8F-44F7-8B1B-CB9C35C5F2A3}" type="parTrans" cxnId="{648081C1-3874-40DD-B3F4-EF29BD58D2F3}">
      <dgm:prSet/>
      <dgm:spPr/>
      <dgm:t>
        <a:bodyPr/>
        <a:lstStyle/>
        <a:p>
          <a:endParaRPr lang="en-US">
            <a:latin typeface="Futura PT Medium" panose="020b0602020204020303" pitchFamily="34" charset="-52"/>
          </a:endParaRPr>
        </a:p>
      </dgm:t>
    </dgm:pt>
    <dgm:pt modelId="{7221755F-64B1-488B-B8F1-B202E090F366}">
      <dgm:prSet phldrT="[Text]" custT="1"/>
      <dgm:spPr/>
      <dgm:t>
        <a:bodyPr/>
        <a:lstStyle/>
        <a:p>
          <a:r>
            <a:rPr lang="en-US" sz="2800" smtClean="0">
              <a:latin typeface="Futura PT Medium" panose="020b0602020204020303" pitchFamily="34" charset="-52"/>
            </a:rPr>
            <a:t>Prediction</a:t>
          </a:r>
          <a:endParaRPr lang="en-US" sz="2800">
            <a:latin typeface="Futura PT Medium" panose="020b0602020204020303" pitchFamily="34" charset="-52"/>
          </a:endParaRPr>
        </a:p>
      </dgm:t>
    </dgm:pt>
    <dgm:pt modelId="{90D17F28-98A5-4783-B671-A484FE1263C4}" type="sibTrans" cxnId="{648081C1-3874-40DD-B3F4-EF29BD58D2F3}">
      <dgm:prSet/>
      <dgm:spPr/>
      <dgm:t>
        <a:bodyPr/>
        <a:lstStyle/>
        <a:p>
          <a:endParaRPr lang="en-US">
            <a:latin typeface="Futura PT Medium" panose="020b0602020204020303" pitchFamily="34" charset="-52"/>
          </a:endParaRPr>
        </a:p>
      </dgm:t>
    </dgm:pt>
    <dgm:pt modelId="{E17C0B2D-8C83-4106-9459-B21819227B91}" type="sibTrans" cxnId="{782D3731-A556-415D-ABE8-AC88CB885D0A}">
      <dgm:prSet/>
      <dgm:spPr/>
      <dgm:t>
        <a:bodyPr/>
        <a:lstStyle/>
        <a:p>
          <a:endParaRPr lang="en-US">
            <a:latin typeface="Futura PT Medium" panose="020b0602020204020303" pitchFamily="34" charset="-52"/>
          </a:endParaRPr>
        </a:p>
      </dgm:t>
    </dgm:pt>
    <dgm:pt modelId="{4F07B49B-6D9C-4E62-AAE5-7B51D5CDCA41}" type="pres">
      <dgm:prSet presAssocID="{39FD87CB-40FF-4720-82CF-9D6FE4529453}" presName="Name0">
        <dgm:presLayoutVars>
          <dgm:dir/>
          <dgm:animLvl val="lvl"/>
          <dgm:resizeHandles val="exact"/>
        </dgm:presLayoutVars>
      </dgm:prSet>
      <dgm:spPr/>
      <dgm:t>
        <a:bodyPr/>
        <a:lstStyle/>
        <a:p>
          <a:endParaRPr lang="en-US"/>
        </a:p>
      </dgm:t>
    </dgm:pt>
    <dgm:pt modelId="{78E9C016-2017-402C-9E09-78134BD54D2E}" type="pres">
      <dgm:prSet presAssocID="{4AE3736D-AD76-4FE9-8E19-2DDD8B6D34B1}" presName="composite"/>
      <dgm:spPr/>
      <dgm:t>
        <a:bodyPr/>
        <a:lstStyle/>
        <a:p/>
      </dgm:t>
    </dgm:pt>
    <dgm:pt modelId="{C0F7D856-E8DD-4790-909C-580735D85133}" type="pres">
      <dgm:prSet presAssocID="{4AE3736D-AD76-4FE9-8E19-2DDD8B6D34B1}" presName="parTx" presStyleLbl="node1" presStyleCnt="4" custFlipHor="1">
        <dgm:presLayoutVars>
          <dgm:chMax val="0"/>
          <dgm:chPref val="0"/>
          <dgm:bulletEnabled val="1"/>
        </dgm:presLayoutVars>
      </dgm:prSet>
      <dgm:spPr>
        <a:prstGeom prst="flowChartOnlineStorage">
          <a:avLst/>
        </a:prstGeom>
      </dgm:spPr>
      <dgm:t>
        <a:bodyPr/>
        <a:lstStyle/>
        <a:p>
          <a:endParaRPr lang="en-US"/>
        </a:p>
      </dgm:t>
    </dgm:pt>
    <dgm:pt modelId="{DA9FB7EB-F994-47A9-999E-BA765EBCE319}" type="pres">
      <dgm:prSet presAssocID="{4AE3736D-AD76-4FE9-8E19-2DDD8B6D34B1}" presName="desTx" presStyleLbl="revTx" presStyleCnt="4" custLinFactNeighborX="9021">
        <dgm:presLayoutVars>
          <dgm:bulletEnabled val="1"/>
        </dgm:presLayoutVars>
      </dgm:prSet>
      <dgm:spPr/>
      <dgm:t>
        <a:bodyPr/>
        <a:lstStyle/>
        <a:p>
          <a:endParaRPr lang="en-US"/>
        </a:p>
      </dgm:t>
    </dgm:pt>
    <dgm:pt modelId="{673083EC-ABAF-4425-9B22-1E0F359C4AE7}" type="pres">
      <dgm:prSet presAssocID="{E9DDF11E-81E2-4964-BC76-5AE31590D665}" presName="space"/>
      <dgm:spPr/>
      <dgm:t>
        <a:bodyPr/>
        <a:lstStyle/>
        <a:p/>
      </dgm:t>
    </dgm:pt>
    <dgm:pt modelId="{9D5A74E3-1662-484B-96A3-3E13CFBBC500}" type="pres">
      <dgm:prSet presAssocID="{21714749-C1B7-4861-851E-0F3CEA8BA36B}" presName="composite"/>
      <dgm:spPr/>
      <dgm:t>
        <a:bodyPr/>
        <a:lstStyle/>
        <a:p/>
      </dgm:t>
    </dgm:pt>
    <dgm:pt modelId="{D49E78A4-1088-416F-A93E-BE8917632125}" type="pres">
      <dgm:prSet presAssocID="{21714749-C1B7-4861-851E-0F3CEA8BA36B}" presName="parTx" presStyleLbl="node1" presStyleIdx="1" presStyleCnt="4" custFlipHor="1">
        <dgm:presLayoutVars>
          <dgm:chMax val="0"/>
          <dgm:chPref val="0"/>
          <dgm:bulletEnabled val="1"/>
        </dgm:presLayoutVars>
      </dgm:prSet>
      <dgm:spPr>
        <a:prstGeom prst="flowChartOnlineStorage">
          <a:avLst/>
        </a:prstGeom>
      </dgm:spPr>
      <dgm:t>
        <a:bodyPr/>
        <a:lstStyle/>
        <a:p>
          <a:endParaRPr lang="en-US"/>
        </a:p>
      </dgm:t>
    </dgm:pt>
    <dgm:pt modelId="{6B734A75-1B43-4441-A4BE-2008F869670F}" type="pres">
      <dgm:prSet presAssocID="{21714749-C1B7-4861-851E-0F3CEA8BA36B}" presName="desTx" presStyleLbl="revTx" presStyleIdx="1" presStyleCnt="4" custLinFactNeighborX="9021">
        <dgm:presLayoutVars>
          <dgm:bulletEnabled val="1"/>
        </dgm:presLayoutVars>
      </dgm:prSet>
      <dgm:spPr/>
      <dgm:t>
        <a:bodyPr/>
        <a:lstStyle/>
        <a:p>
          <a:endParaRPr lang="en-US"/>
        </a:p>
      </dgm:t>
    </dgm:pt>
    <dgm:pt modelId="{D68107AF-FF2A-44F7-9153-6042704B008C}" type="pres">
      <dgm:prSet presAssocID="{3657EDFF-CE1D-4FEE-83D4-28D65E142782}" presName="space"/>
      <dgm:spPr/>
      <dgm:t>
        <a:bodyPr/>
        <a:lstStyle/>
        <a:p/>
      </dgm:t>
    </dgm:pt>
    <dgm:pt modelId="{EC0F121C-6188-4297-BCAA-ACCF2010405D}" type="pres">
      <dgm:prSet presAssocID="{0A233DC5-1F19-44C9-B232-F9B2AFADA4F4}" presName="composite"/>
      <dgm:spPr/>
      <dgm:t>
        <a:bodyPr/>
        <a:lstStyle/>
        <a:p/>
      </dgm:t>
    </dgm:pt>
    <dgm:pt modelId="{FB8660BA-F43C-430E-872A-B7EA4E6869B1}" type="pres">
      <dgm:prSet presAssocID="{0A233DC5-1F19-44C9-B232-F9B2AFADA4F4}" presName="parTx" presStyleLbl="node1" presStyleIdx="2" presStyleCnt="4" custFlipHor="1">
        <dgm:presLayoutVars>
          <dgm:chMax val="0"/>
          <dgm:chPref val="0"/>
          <dgm:bulletEnabled val="1"/>
        </dgm:presLayoutVars>
      </dgm:prSet>
      <dgm:spPr>
        <a:prstGeom prst="flowChartOnlineStorage">
          <a:avLst/>
        </a:prstGeom>
      </dgm:spPr>
      <dgm:t>
        <a:bodyPr/>
        <a:lstStyle/>
        <a:p>
          <a:endParaRPr lang="en-US"/>
        </a:p>
      </dgm:t>
    </dgm:pt>
    <dgm:pt modelId="{03443B7F-AEC7-4377-83EC-36180229B874}" type="pres">
      <dgm:prSet presAssocID="{0A233DC5-1F19-44C9-B232-F9B2AFADA4F4}" presName="desTx" presStyleLbl="revTx" presStyleIdx="2" presStyleCnt="4" custLinFactNeighborX="9021">
        <dgm:presLayoutVars>
          <dgm:bulletEnabled val="1"/>
        </dgm:presLayoutVars>
      </dgm:prSet>
      <dgm:spPr/>
      <dgm:t>
        <a:bodyPr/>
        <a:lstStyle/>
        <a:p>
          <a:endParaRPr lang="en-US"/>
        </a:p>
      </dgm:t>
    </dgm:pt>
    <dgm:pt modelId="{3DF9C9DF-7036-481F-8814-DFE45B57AB0A}" type="pres">
      <dgm:prSet presAssocID="{CEFB533C-CDC9-41B8-A857-918B47001127}" presName="space"/>
      <dgm:spPr/>
      <dgm:t>
        <a:bodyPr/>
        <a:lstStyle/>
        <a:p/>
      </dgm:t>
    </dgm:pt>
    <dgm:pt modelId="{3525529F-AC50-48CB-B3BC-29FE8B7E1F68}" type="pres">
      <dgm:prSet presAssocID="{AED3F626-591D-4369-9AF2-B89EADAA37F4}" presName="composite"/>
      <dgm:spPr/>
      <dgm:t>
        <a:bodyPr/>
        <a:lstStyle/>
        <a:p/>
      </dgm:t>
    </dgm:pt>
    <dgm:pt modelId="{7B740ED6-B564-4B9F-A0CF-5B54BDFC8C9B}" type="pres">
      <dgm:prSet presAssocID="{AED3F626-591D-4369-9AF2-B89EADAA37F4}" presName="parTx" presStyleLbl="node1" presStyleIdx="3" presStyleCnt="4" custFlipHor="1">
        <dgm:presLayoutVars>
          <dgm:chMax val="0"/>
          <dgm:chPref val="0"/>
          <dgm:bulletEnabled val="1"/>
        </dgm:presLayoutVars>
      </dgm:prSet>
      <dgm:spPr>
        <a:prstGeom prst="flowChartOnlineStorage">
          <a:avLst/>
        </a:prstGeom>
      </dgm:spPr>
      <dgm:t>
        <a:bodyPr/>
        <a:lstStyle/>
        <a:p>
          <a:endParaRPr lang="en-US"/>
        </a:p>
      </dgm:t>
    </dgm:pt>
    <dgm:pt modelId="{8A45B519-CAF6-493D-84CA-54F09DCD6EC2}" type="pres">
      <dgm:prSet presAssocID="{AED3F626-591D-4369-9AF2-B89EADAA37F4}" presName="desTx" presStyleLbl="revTx" presStyleIdx="3" presStyleCnt="4" custLinFactNeighborX="9021">
        <dgm:presLayoutVars>
          <dgm:bulletEnabled val="1"/>
        </dgm:presLayoutVars>
      </dgm:prSet>
      <dgm:spPr/>
      <dgm:t>
        <a:bodyPr/>
        <a:lstStyle/>
        <a:p>
          <a:endParaRPr lang="en-US"/>
        </a:p>
      </dgm:t>
    </dgm:pt>
  </dgm:ptLst>
  <dgm:cxnLst>
    <dgm:cxn modelId="{DF9AC7B0-3E1D-4A76-9A1B-8B2A2DB2D883}" srcId="{39FD87CB-40FF-4720-82CF-9D6FE4529453}" destId="{4AE3736D-AD76-4FE9-8E19-2DDD8B6D34B1}" srcOrd="0" destOrd="0" parTransId="{C13CCA8D-68B2-45C7-9616-FA12CF51B8E9}" sibTransId="{E9DDF11E-81E2-4964-BC76-5AE31590D665}"/>
    <dgm:cxn modelId="{FAD6A020-4B92-4AB0-8FC9-75BB8BD876B9}" srcId="{4AE3736D-AD76-4FE9-8E19-2DDD8B6D34B1}" destId="{D8ED68F9-8789-47FB-99D7-ACF8547BB157}" srcOrd="0" destOrd="0" parTransId="{90754FDD-C3E8-4B54-BB1C-FA5C587ABD0B}" sibTransId="{9A8643AB-28B1-4C8F-B31D-17A7AE74A54B}"/>
    <dgm:cxn modelId="{1FD98721-7CE5-435C-B044-F63DA82685EC}" srcId="{39FD87CB-40FF-4720-82CF-9D6FE4529453}" destId="{21714749-C1B7-4861-851E-0F3CEA8BA36B}" srcOrd="1" destOrd="0" parTransId="{66A6267C-11FE-403A-B3D8-653637A40253}" sibTransId="{3657EDFF-CE1D-4FEE-83D4-28D65E142782}"/>
    <dgm:cxn modelId="{DFBBF715-EF57-4D10-BC59-571E77471BA6}" srcId="{21714749-C1B7-4861-851E-0F3CEA8BA36B}" destId="{F41E0788-15BA-424E-8F19-EAFAEA8B7AA8}" srcOrd="0" destOrd="0" parTransId="{80B5F0E7-3031-4116-B169-ACF696901672}" sibTransId="{B0F7CF58-1C95-41FF-879F-019955990B33}"/>
    <dgm:cxn modelId="{856A3E41-5609-4B16-B0C2-45778436FA69}" srcId="{21714749-C1B7-4861-851E-0F3CEA8BA36B}" destId="{0CDD1DDB-1F2D-4408-84F2-EC8C8B69B592}" srcOrd="1" destOrd="0" parTransId="{5162DB1F-554F-4EF2-9C11-3AA7444CC928}" sibTransId="{030222B4-6A6D-4612-AD42-24176447073B}"/>
    <dgm:cxn modelId="{50739E2D-821A-45D3-9F0D-9E0CBE6B4B42}" srcId="{39FD87CB-40FF-4720-82CF-9D6FE4529453}" destId="{0A233DC5-1F19-44C9-B232-F9B2AFADA4F4}" srcOrd="2" destOrd="0" parTransId="{3A6090ED-753F-417F-9B19-6C8A39538E41}" sibTransId="{CEFB533C-CDC9-41B8-A857-918B47001127}"/>
    <dgm:cxn modelId="{E4CEC7D9-CF4E-4B78-A85E-0110FA6B54E7}" srcId="{0A233DC5-1F19-44C9-B232-F9B2AFADA4F4}" destId="{76391FA8-4E02-41DD-A7D6-96BB5E9B37B3}" srcOrd="0" destOrd="0" parTransId="{F9EF9458-9F4E-424C-B16B-1FB5D55652AF}" sibTransId="{4EC85903-E635-458D-AA3B-4DA63F410D8D}"/>
    <dgm:cxn modelId="{FBE6AD71-18B6-4BEE-8C7F-87D5E3316A3E}" srcId="{0A233DC5-1F19-44C9-B232-F9B2AFADA4F4}" destId="{3DAF852D-F487-428F-BFEF-AFE05B9DECCE}" srcOrd="1" destOrd="0" parTransId="{CEB23BB3-08E7-4F28-A184-25D215048F09}" sibTransId="{31197908-69A4-44C4-AB29-F31D1E0F1A96}"/>
    <dgm:cxn modelId="{782D3731-A556-415D-ABE8-AC88CB885D0A}" srcId="{39FD87CB-40FF-4720-82CF-9D6FE4529453}" destId="{AED3F626-591D-4369-9AF2-B89EADAA37F4}" srcOrd="3" destOrd="0" parTransId="{C3A69BD8-9ADF-44B5-90E0-C2B966C51D6A}" sibTransId="{E17C0B2D-8C83-4106-9459-B21819227B91}"/>
    <dgm:cxn modelId="{2B75C724-1831-4B6B-8DF5-F612CB5C2214}" srcId="{AED3F626-591D-4369-9AF2-B89EADAA37F4}" destId="{752FBB03-5066-42E5-846C-D80ACF25A730}" srcOrd="0" destOrd="0" parTransId="{1705CF50-1AC9-4539-AB8E-F27F7E6897A5}" sibTransId="{3B6ED3DD-3FC0-4752-9C67-6BF1E6E58BEE}"/>
    <dgm:cxn modelId="{648081C1-3874-40DD-B3F4-EF29BD58D2F3}" srcId="{AED3F626-591D-4369-9AF2-B89EADAA37F4}" destId="{7221755F-64B1-488B-B8F1-B202E090F366}" srcOrd="1" destOrd="0" parTransId="{84CDFC9C-8B8F-44F7-8B1B-CB9C35C5F2A3}" sibTransId="{90D17F28-98A5-4783-B671-A484FE1263C4}"/>
    <dgm:cxn modelId="{70F61A24-B85F-4EDE-B74A-2B0C6B13BB32}" type="presOf" srcId="{39FD87CB-40FF-4720-82CF-9D6FE4529453}" destId="{4F07B49B-6D9C-4E62-AAE5-7B51D5CDCA41}" srcOrd="0" destOrd="0" presId="urn:microsoft.com/office/officeart/2005/8/layout/chevron1"/>
    <dgm:cxn modelId="{1EAA0C6D-7783-4651-A9E9-2B1261E64DE4}" type="presParOf" srcId="{4F07B49B-6D9C-4E62-AAE5-7B51D5CDCA41}" destId="{78E9C016-2017-402C-9E09-78134BD54D2E}" srcOrd="0" destOrd="0" presId="urn:microsoft.com/office/officeart/2005/8/layout/chevron1"/>
    <dgm:cxn modelId="{3C2A5314-6D81-4999-AB46-6308F20A55EB}" type="presParOf" srcId="{78E9C016-2017-402C-9E09-78134BD54D2E}" destId="{C0F7D856-E8DD-4790-909C-580735D85133}" srcOrd="0" destOrd="0" presId="urn:microsoft.com/office/officeart/2005/8/layout/chevron1"/>
    <dgm:cxn modelId="{7D5308D7-8F14-473F-961F-1A3CEA1F9E58}" type="presOf" srcId="{4AE3736D-AD76-4FE9-8E19-2DDD8B6D34B1}" destId="{C0F7D856-E8DD-4790-909C-580735D85133}" srcOrd="0" destOrd="0" presId="urn:microsoft.com/office/officeart/2005/8/layout/chevron1"/>
    <dgm:cxn modelId="{3FA5BB87-2686-4ED4-9B89-EF817F9D7A25}" type="presParOf" srcId="{78E9C016-2017-402C-9E09-78134BD54D2E}" destId="{DA9FB7EB-F994-47A9-999E-BA765EBCE319}" srcOrd="1" destOrd="0" presId="urn:microsoft.com/office/officeart/2005/8/layout/chevron1"/>
    <dgm:cxn modelId="{98276E08-8564-47D7-AD65-458BF56C3BA1}" type="presOf" srcId="{D8ED68F9-8789-47FB-99D7-ACF8547BB157}" destId="{DA9FB7EB-F994-47A9-999E-BA765EBCE319}" srcOrd="0" destOrd="0" presId="urn:microsoft.com/office/officeart/2005/8/layout/chevron1"/>
    <dgm:cxn modelId="{4E96E898-65F7-4E1A-95BC-E4E74C4571E8}" type="presParOf" srcId="{4F07B49B-6D9C-4E62-AAE5-7B51D5CDCA41}" destId="{673083EC-ABAF-4425-9B22-1E0F359C4AE7}" srcOrd="1" destOrd="0" presId="urn:microsoft.com/office/officeart/2005/8/layout/chevron1"/>
    <dgm:cxn modelId="{9C42E1B1-6FEF-4011-B1C5-244334FF8C1C}" type="presParOf" srcId="{4F07B49B-6D9C-4E62-AAE5-7B51D5CDCA41}" destId="{9D5A74E3-1662-484B-96A3-3E13CFBBC500}" srcOrd="2" destOrd="0" presId="urn:microsoft.com/office/officeart/2005/8/layout/chevron1"/>
    <dgm:cxn modelId="{AD7C3EF2-ED5E-40E5-8F21-8B133311CE21}" type="presParOf" srcId="{9D5A74E3-1662-484B-96A3-3E13CFBBC500}" destId="{D49E78A4-1088-416F-A93E-BE8917632125}" srcOrd="0" destOrd="0" presId="urn:microsoft.com/office/officeart/2005/8/layout/chevron1"/>
    <dgm:cxn modelId="{7D90F7DF-0B53-49C6-8E01-71442D47AAD2}" type="presOf" srcId="{21714749-C1B7-4861-851E-0F3CEA8BA36B}" destId="{D49E78A4-1088-416F-A93E-BE8917632125}" srcOrd="0" destOrd="0" presId="urn:microsoft.com/office/officeart/2005/8/layout/chevron1"/>
    <dgm:cxn modelId="{3A4A12C1-B244-480A-9929-29D516B45AAA}" type="presParOf" srcId="{9D5A74E3-1662-484B-96A3-3E13CFBBC500}" destId="{6B734A75-1B43-4441-A4BE-2008F869670F}" srcOrd="1" destOrd="0" presId="urn:microsoft.com/office/officeart/2005/8/layout/chevron1"/>
    <dgm:cxn modelId="{0C787E09-DD2C-4645-8CB5-C82827C3D74C}" type="presOf" srcId="{F41E0788-15BA-424E-8F19-EAFAEA8B7AA8}" destId="{6B734A75-1B43-4441-A4BE-2008F869670F}" srcOrd="0" destOrd="0" presId="urn:microsoft.com/office/officeart/2005/8/layout/chevron1"/>
    <dgm:cxn modelId="{9BBD8FCD-CD15-49A8-AAD2-A8587D16DCFE}" type="presOf" srcId="{0CDD1DDB-1F2D-4408-84F2-EC8C8B69B592}" destId="{6B734A75-1B43-4441-A4BE-2008F869670F}" srcOrd="0" destOrd="1" presId="urn:microsoft.com/office/officeart/2005/8/layout/chevron1"/>
    <dgm:cxn modelId="{45E589FE-AE83-490A-8C19-3F4AC1F1DA88}" type="presParOf" srcId="{4F07B49B-6D9C-4E62-AAE5-7B51D5CDCA41}" destId="{D68107AF-FF2A-44F7-9153-6042704B008C}" srcOrd="3" destOrd="0" presId="urn:microsoft.com/office/officeart/2005/8/layout/chevron1"/>
    <dgm:cxn modelId="{D4D37CB5-F832-4BA5-B9AF-89BF6CF062E6}" type="presParOf" srcId="{4F07B49B-6D9C-4E62-AAE5-7B51D5CDCA41}" destId="{EC0F121C-6188-4297-BCAA-ACCF2010405D}" srcOrd="4" destOrd="0" presId="urn:microsoft.com/office/officeart/2005/8/layout/chevron1"/>
    <dgm:cxn modelId="{28898054-73A3-467D-8CC9-A4C20785014C}" type="presParOf" srcId="{EC0F121C-6188-4297-BCAA-ACCF2010405D}" destId="{FB8660BA-F43C-430E-872A-B7EA4E6869B1}" srcOrd="0" destOrd="0" presId="urn:microsoft.com/office/officeart/2005/8/layout/chevron1"/>
    <dgm:cxn modelId="{58D1E48D-AB64-49F1-B375-946BAF7492A3}" type="presOf" srcId="{0A233DC5-1F19-44C9-B232-F9B2AFADA4F4}" destId="{FB8660BA-F43C-430E-872A-B7EA4E6869B1}" srcOrd="0" destOrd="0" presId="urn:microsoft.com/office/officeart/2005/8/layout/chevron1"/>
    <dgm:cxn modelId="{AF408933-AE5A-4826-B469-C373B74F5CD1}" type="presParOf" srcId="{EC0F121C-6188-4297-BCAA-ACCF2010405D}" destId="{03443B7F-AEC7-4377-83EC-36180229B874}" srcOrd="1" destOrd="0" presId="urn:microsoft.com/office/officeart/2005/8/layout/chevron1"/>
    <dgm:cxn modelId="{A79AFF16-8522-4417-8728-9C78D0F6E828}" type="presOf" srcId="{76391FA8-4E02-41DD-A7D6-96BB5E9B37B3}" destId="{03443B7F-AEC7-4377-83EC-36180229B874}" srcOrd="0" destOrd="0" presId="urn:microsoft.com/office/officeart/2005/8/layout/chevron1"/>
    <dgm:cxn modelId="{121C4AF7-FFE2-4958-9BC3-42D2BE4CEA34}" type="presOf" srcId="{3DAF852D-F487-428F-BFEF-AFE05B9DECCE}" destId="{03443B7F-AEC7-4377-83EC-36180229B874}" srcOrd="0" destOrd="1" presId="urn:microsoft.com/office/officeart/2005/8/layout/chevron1"/>
    <dgm:cxn modelId="{F7F4D680-486B-491F-9F8E-7B16C1782FBB}" type="presParOf" srcId="{4F07B49B-6D9C-4E62-AAE5-7B51D5CDCA41}" destId="{3DF9C9DF-7036-481F-8814-DFE45B57AB0A}" srcOrd="5" destOrd="0" presId="urn:microsoft.com/office/officeart/2005/8/layout/chevron1"/>
    <dgm:cxn modelId="{50159A20-319B-4EE8-B7B1-FD884DB081FF}" type="presParOf" srcId="{4F07B49B-6D9C-4E62-AAE5-7B51D5CDCA41}" destId="{3525529F-AC50-48CB-B3BC-29FE8B7E1F68}" srcOrd="6" destOrd="0" presId="urn:microsoft.com/office/officeart/2005/8/layout/chevron1"/>
    <dgm:cxn modelId="{6DEEC00A-D058-4490-AF42-C2A4C5D64DB7}" type="presParOf" srcId="{3525529F-AC50-48CB-B3BC-29FE8B7E1F68}" destId="{7B740ED6-B564-4B9F-A0CF-5B54BDFC8C9B}" srcOrd="0" destOrd="0" presId="urn:microsoft.com/office/officeart/2005/8/layout/chevron1"/>
    <dgm:cxn modelId="{3B3878AD-8B26-4481-977C-613601C5621F}" type="presOf" srcId="{AED3F626-591D-4369-9AF2-B89EADAA37F4}" destId="{7B740ED6-B564-4B9F-A0CF-5B54BDFC8C9B}" srcOrd="0" destOrd="0" presId="urn:microsoft.com/office/officeart/2005/8/layout/chevron1"/>
    <dgm:cxn modelId="{0A92578C-A055-4D21-88DB-C1DE4CBF9DB7}" type="presParOf" srcId="{3525529F-AC50-48CB-B3BC-29FE8B7E1F68}" destId="{8A45B519-CAF6-493D-84CA-54F09DCD6EC2}" srcOrd="1" destOrd="0" presId="urn:microsoft.com/office/officeart/2005/8/layout/chevron1"/>
    <dgm:cxn modelId="{45B62FE6-7A17-43FB-B289-D78DF91DA2B8}" type="presOf" srcId="{752FBB03-5066-42E5-846C-D80ACF25A730}" destId="{8A45B519-CAF6-493D-84CA-54F09DCD6EC2}" srcOrd="0" destOrd="0" presId="urn:microsoft.com/office/officeart/2005/8/layout/chevron1"/>
    <dgm:cxn modelId="{46D84716-AF0F-4B8F-AC12-3C285D424B15}" type="presOf" srcId="{7221755F-64B1-488B-B8F1-B202E090F366}" destId="{8A45B519-CAF6-493D-84CA-54F09DCD6EC2}" srcOrd="0" destOrd="1" presId="urn:microsoft.com/office/officeart/2005/8/layout/chevron1"/>
  </dgm:cxnLst>
  <dgm:bg/>
  <dgm:whole/>
  <dgm:extLst>
    <a:ext uri="http://schemas.microsoft.com/office/drawing/2008/diagram">
      <dsp:dataModelExt xmlns:dsp="http://schemas.microsoft.com/office/drawing/2008/diagram" relId="rId5" minVer="http://schemas.openxmlformats.org/drawingml/2006/main"/>
    </a:ext>
  </dgm:extLst>
</dgm:dataModel>
</file>

<file path=ppt/diagrams/data4.xml><?xml version="1.0" encoding="utf-8"?>
<dgm:dataModel xmlns:a="http://schemas.openxmlformats.org/drawingml/2006/main" xmlns:r="http://schemas.openxmlformats.org/officeDocument/2006/relationships" xmlns:dgm="http://schemas.openxmlformats.org/drawingml/2006/diagram">
  <dgm:ptLst>
    <dgm:pt modelId="{39FD87CB-40FF-4720-82CF-9D6FE4529453}" type="doc">
      <dgm:prSet loTypeId="urn:microsoft.com/office/officeart/2005/8/layout/chevron1" loCatId="process" qsTypeId="urn:microsoft.com/office/officeart/2005/8/quickstyle/simple4" qsCatId="simple" csTypeId="urn:microsoft.com/office/officeart/2005/8/colors/colorful1" csCatId="colorful" phldr="1"/>
      <dgm:spPr/>
      <dgm:t>
        <a:bodyPr/>
        <a:lstStyle/>
        <a:p>
          <a:endParaRPr lang="en-US"/>
        </a:p>
      </dgm:t>
    </dgm:pt>
    <dgm:pt modelId="{C13CCA8D-68B2-45C7-9616-FA12CF51B8E9}" type="parTrans" cxnId="{60AC5171-5E47-4709-B4C0-1E71A0606DF2}">
      <dgm:prSet/>
      <dgm:spPr/>
      <dgm:t>
        <a:bodyPr/>
        <a:lstStyle/>
        <a:p>
          <a:endParaRPr lang="en-US">
            <a:latin typeface="Futura PT Medium" panose="020b0602020204020303" pitchFamily="34" charset="-52"/>
          </a:endParaRPr>
        </a:p>
      </dgm:t>
    </dgm:pt>
    <dgm:pt modelId="{4AE3736D-AD76-4FE9-8E19-2DDD8B6D34B1}">
      <dgm:prSet phldrT="[Text]"/>
      <dgm:spPr/>
      <dgm:t>
        <a:bodyPr/>
        <a:lstStyle/>
        <a:p>
          <a:r>
            <a:rPr lang="en-US" smtClean="0">
              <a:latin typeface="Futura PT Medium" panose="020b0602020204020303" pitchFamily="34" charset="-52"/>
            </a:rPr>
            <a:t>Remote Sensing</a:t>
          </a:r>
          <a:endParaRPr lang="en-US">
            <a:latin typeface="Futura PT Medium" panose="020b0602020204020303" pitchFamily="34" charset="-52"/>
          </a:endParaRPr>
        </a:p>
      </dgm:t>
    </dgm:pt>
    <dgm:pt modelId="{90754FDD-C3E8-4B54-BB1C-FA5C587ABD0B}" type="parTrans" cxnId="{275F8A52-ED07-448C-ABA5-951854FCE367}">
      <dgm:prSet/>
      <dgm:spPr/>
      <dgm:t>
        <a:bodyPr/>
        <a:lstStyle/>
        <a:p>
          <a:endParaRPr lang="en-US">
            <a:latin typeface="Futura PT Medium" panose="020b0602020204020303" pitchFamily="34" charset="-52"/>
          </a:endParaRPr>
        </a:p>
      </dgm:t>
    </dgm:pt>
    <dgm:pt modelId="{D8ED68F9-8789-47FB-99D7-ACF8547BB157}">
      <dgm:prSet phldrT="[Text]" custT="1"/>
      <dgm:spPr/>
      <dgm:t>
        <a:bodyPr/>
        <a:lstStyle/>
        <a:p>
          <a:r>
            <a:rPr lang="en-US" sz="2800" smtClean="0">
              <a:latin typeface="Futura PT Medium" panose="020b0602020204020303" pitchFamily="34" charset="-52"/>
            </a:rPr>
            <a:t>Data source</a:t>
          </a:r>
          <a:endParaRPr lang="en-US" sz="2800">
            <a:latin typeface="Futura PT Medium" panose="020b0602020204020303" pitchFamily="34" charset="-52"/>
          </a:endParaRPr>
        </a:p>
      </dgm:t>
    </dgm:pt>
    <dgm:pt modelId="{9A8643AB-28B1-4C8F-B31D-17A7AE74A54B}" type="sibTrans" cxnId="{275F8A52-ED07-448C-ABA5-951854FCE367}">
      <dgm:prSet/>
      <dgm:spPr/>
      <dgm:t>
        <a:bodyPr/>
        <a:lstStyle/>
        <a:p>
          <a:endParaRPr lang="en-US">
            <a:latin typeface="Futura PT Medium" panose="020b0602020204020303" pitchFamily="34" charset="-52"/>
          </a:endParaRPr>
        </a:p>
      </dgm:t>
    </dgm:pt>
    <dgm:pt modelId="{E9DDF11E-81E2-4964-BC76-5AE31590D665}" type="sibTrans" cxnId="{60AC5171-5E47-4709-B4C0-1E71A0606DF2}">
      <dgm:prSet/>
      <dgm:spPr/>
      <dgm:t>
        <a:bodyPr/>
        <a:lstStyle/>
        <a:p>
          <a:endParaRPr lang="en-US">
            <a:latin typeface="Futura PT Medium" panose="020b0602020204020303" pitchFamily="34" charset="-52"/>
          </a:endParaRPr>
        </a:p>
      </dgm:t>
    </dgm:pt>
    <dgm:pt modelId="{66A6267C-11FE-403A-B3D8-653637A40253}" type="parTrans" cxnId="{3E9B71AF-45B1-4454-9720-468EA9391AAA}">
      <dgm:prSet/>
      <dgm:spPr/>
      <dgm:t>
        <a:bodyPr/>
        <a:lstStyle/>
        <a:p>
          <a:endParaRPr lang="en-US">
            <a:latin typeface="Futura PT Medium" panose="020b0602020204020303" pitchFamily="34" charset="-52"/>
          </a:endParaRPr>
        </a:p>
      </dgm:t>
    </dgm:pt>
    <dgm:pt modelId="{21714749-C1B7-4861-851E-0F3CEA8BA36B}">
      <dgm:prSet phldrT="[Text]"/>
      <dgm:spPr>
        <a:solidFill>
          <a:schemeClr val="tx1">
            <a:lumMod val="75000"/>
            <a:lumOff val="25000"/>
          </a:schemeClr>
        </a:solidFill>
      </dgm:spPr>
      <dgm:t>
        <a:bodyPr/>
        <a:lstStyle/>
        <a:p>
          <a:r>
            <a:rPr lang="en-US" smtClean="0">
              <a:latin typeface="Futura PT Medium" panose="020b0602020204020303" pitchFamily="34" charset="-52"/>
            </a:rPr>
            <a:t>Geostatistics</a:t>
          </a:r>
          <a:endParaRPr lang="en-US">
            <a:latin typeface="Futura PT Medium" panose="020b0602020204020303" pitchFamily="34" charset="-52"/>
          </a:endParaRPr>
        </a:p>
      </dgm:t>
    </dgm:pt>
    <dgm:pt modelId="{80B5F0E7-3031-4116-B169-ACF696901672}" type="parTrans" cxnId="{0FE48E04-CEE6-419D-AC5B-9599D8B38C03}">
      <dgm:prSet/>
      <dgm:spPr/>
      <dgm:t>
        <a:bodyPr/>
        <a:lstStyle/>
        <a:p>
          <a:endParaRPr lang="en-US">
            <a:latin typeface="Futura PT Medium" panose="020b0602020204020303" pitchFamily="34" charset="-52"/>
          </a:endParaRPr>
        </a:p>
      </dgm:t>
    </dgm:pt>
    <dgm:pt modelId="{F41E0788-15BA-424E-8F19-EAFAEA8B7AA8}">
      <dgm:prSet phldrT="[Text]" custT="1"/>
      <dgm:spPr/>
      <dgm:t>
        <a:bodyPr/>
        <a:lstStyle/>
        <a:p>
          <a:r>
            <a:rPr lang="en-US" sz="2800" smtClean="0">
              <a:latin typeface="Futura PT Medium" panose="020b0602020204020303" pitchFamily="34" charset="-52"/>
            </a:rPr>
            <a:t>Verification</a:t>
          </a:r>
          <a:endParaRPr lang="en-US" sz="2800">
            <a:latin typeface="Futura PT Medium" panose="020b0602020204020303" pitchFamily="34" charset="-52"/>
          </a:endParaRPr>
        </a:p>
      </dgm:t>
    </dgm:pt>
    <dgm:pt modelId="{B0F7CF58-1C95-41FF-879F-019955990B33}" type="sibTrans" cxnId="{0FE48E04-CEE6-419D-AC5B-9599D8B38C03}">
      <dgm:prSet/>
      <dgm:spPr/>
      <dgm:t>
        <a:bodyPr/>
        <a:lstStyle/>
        <a:p>
          <a:endParaRPr lang="en-US">
            <a:latin typeface="Futura PT Medium" panose="020b0602020204020303" pitchFamily="34" charset="-52"/>
          </a:endParaRPr>
        </a:p>
      </dgm:t>
    </dgm:pt>
    <dgm:pt modelId="{5162DB1F-554F-4EF2-9C11-3AA7444CC928}" type="parTrans" cxnId="{DBF6E7C2-FC77-4633-B76B-43170F1EE651}">
      <dgm:prSet/>
      <dgm:spPr/>
      <dgm:t>
        <a:bodyPr/>
        <a:lstStyle/>
        <a:p>
          <a:endParaRPr lang="en-US">
            <a:latin typeface="Futura PT Medium" panose="020b0602020204020303" pitchFamily="34" charset="-52"/>
          </a:endParaRPr>
        </a:p>
      </dgm:t>
    </dgm:pt>
    <dgm:pt modelId="{0CDD1DDB-1F2D-4408-84F2-EC8C8B69B592}">
      <dgm:prSet phldrT="[Text]" custT="1"/>
      <dgm:spPr/>
      <dgm:t>
        <a:bodyPr/>
        <a:lstStyle/>
        <a:p>
          <a:r>
            <a:rPr lang="en-US" sz="2800" smtClean="0">
              <a:latin typeface="Futura PT Medium" panose="020b0602020204020303" pitchFamily="34" charset="-52"/>
            </a:rPr>
            <a:t>Data clean-up</a:t>
          </a:r>
          <a:endParaRPr lang="en-US" sz="2800">
            <a:latin typeface="Futura PT Medium" panose="020b0602020204020303" pitchFamily="34" charset="-52"/>
          </a:endParaRPr>
        </a:p>
      </dgm:t>
    </dgm:pt>
    <dgm:pt modelId="{030222B4-6A6D-4612-AD42-24176447073B}" type="sibTrans" cxnId="{DBF6E7C2-FC77-4633-B76B-43170F1EE651}">
      <dgm:prSet/>
      <dgm:spPr/>
      <dgm:t>
        <a:bodyPr/>
        <a:lstStyle/>
        <a:p>
          <a:endParaRPr lang="en-US">
            <a:latin typeface="Futura PT Medium" panose="020b0602020204020303" pitchFamily="34" charset="-52"/>
          </a:endParaRPr>
        </a:p>
      </dgm:t>
    </dgm:pt>
    <dgm:pt modelId="{3657EDFF-CE1D-4FEE-83D4-28D65E142782}" type="sibTrans" cxnId="{3E9B71AF-45B1-4454-9720-468EA9391AAA}">
      <dgm:prSet/>
      <dgm:spPr/>
      <dgm:t>
        <a:bodyPr/>
        <a:lstStyle/>
        <a:p>
          <a:endParaRPr lang="en-US">
            <a:latin typeface="Futura PT Medium" panose="020b0602020204020303" pitchFamily="34" charset="-52"/>
          </a:endParaRPr>
        </a:p>
      </dgm:t>
    </dgm:pt>
    <dgm:pt modelId="{3A6090ED-753F-417F-9B19-6C8A39538E41}" type="parTrans" cxnId="{D003DA1F-973F-4A0A-BDB7-61E46002A6A2}">
      <dgm:prSet/>
      <dgm:spPr/>
      <dgm:t>
        <a:bodyPr/>
        <a:lstStyle/>
        <a:p>
          <a:endParaRPr lang="en-US">
            <a:latin typeface="Futura PT Medium" panose="020b0602020204020303" pitchFamily="34" charset="-52"/>
          </a:endParaRPr>
        </a:p>
      </dgm:t>
    </dgm:pt>
    <dgm:pt modelId="{0A233DC5-1F19-44C9-B232-F9B2AFADA4F4}">
      <dgm:prSet phldrT="[Text]"/>
      <dgm:spPr>
        <a:solidFill>
          <a:schemeClr val="accent6">
            <a:lumMod val="75000"/>
          </a:schemeClr>
        </a:solidFill>
      </dgm:spPr>
      <dgm:t>
        <a:bodyPr/>
        <a:lstStyle/>
        <a:p>
          <a:r>
            <a:rPr lang="en-US" smtClean="0">
              <a:latin typeface="Futura PT Medium" panose="020b0602020204020303" pitchFamily="34" charset="-52"/>
            </a:rPr>
            <a:t>GIS</a:t>
          </a:r>
          <a:endParaRPr lang="en-US">
            <a:latin typeface="Futura PT Medium" panose="020b0602020204020303" pitchFamily="34" charset="-52"/>
          </a:endParaRPr>
        </a:p>
      </dgm:t>
    </dgm:pt>
    <dgm:pt modelId="{F9EF9458-9F4E-424C-B16B-1FB5D55652AF}" type="parTrans" cxnId="{EB92EA84-E1FD-4EC0-B997-A7D946FE2D1E}">
      <dgm:prSet/>
      <dgm:spPr/>
      <dgm:t>
        <a:bodyPr/>
        <a:lstStyle/>
        <a:p>
          <a:endParaRPr lang="en-US">
            <a:latin typeface="Futura PT Medium" panose="020b0602020204020303" pitchFamily="34" charset="-52"/>
          </a:endParaRPr>
        </a:p>
      </dgm:t>
    </dgm:pt>
    <dgm:pt modelId="{76391FA8-4E02-41DD-A7D6-96BB5E9B37B3}">
      <dgm:prSet phldrT="[Text]" custT="1"/>
      <dgm:spPr/>
      <dgm:t>
        <a:bodyPr/>
        <a:lstStyle/>
        <a:p>
          <a:r>
            <a:rPr lang="en-US" sz="2800" smtClean="0">
              <a:latin typeface="Futura PT Medium" panose="020b0602020204020303" pitchFamily="34" charset="-52"/>
            </a:rPr>
            <a:t>Visualization</a:t>
          </a:r>
          <a:endParaRPr lang="en-US" sz="2800">
            <a:latin typeface="Futura PT Medium" panose="020b0602020204020303" pitchFamily="34" charset="-52"/>
          </a:endParaRPr>
        </a:p>
      </dgm:t>
    </dgm:pt>
    <dgm:pt modelId="{4EC85903-E635-458D-AA3B-4DA63F410D8D}" type="sibTrans" cxnId="{EB92EA84-E1FD-4EC0-B997-A7D946FE2D1E}">
      <dgm:prSet/>
      <dgm:spPr/>
      <dgm:t>
        <a:bodyPr/>
        <a:lstStyle/>
        <a:p>
          <a:endParaRPr lang="en-US">
            <a:latin typeface="Futura PT Medium" panose="020b0602020204020303" pitchFamily="34" charset="-52"/>
          </a:endParaRPr>
        </a:p>
      </dgm:t>
    </dgm:pt>
    <dgm:pt modelId="{CEB23BB3-08E7-4F28-A184-25D215048F09}" type="parTrans" cxnId="{EF797784-A9B3-4FF0-989D-30D2DE73DD74}">
      <dgm:prSet/>
      <dgm:spPr/>
      <dgm:t>
        <a:bodyPr/>
        <a:lstStyle/>
        <a:p>
          <a:endParaRPr lang="en-US">
            <a:latin typeface="Futura PT Medium" panose="020b0602020204020303" pitchFamily="34" charset="-52"/>
          </a:endParaRPr>
        </a:p>
      </dgm:t>
    </dgm:pt>
    <dgm:pt modelId="{3DAF852D-F487-428F-BFEF-AFE05B9DECCE}">
      <dgm:prSet phldrT="[Text]" custT="1"/>
      <dgm:spPr/>
      <dgm:t>
        <a:bodyPr/>
        <a:lstStyle/>
        <a:p>
          <a:r>
            <a:rPr lang="en-US" sz="2800" smtClean="0">
              <a:latin typeface="Futura PT Medium" panose="020b0602020204020303" pitchFamily="34" charset="-52"/>
            </a:rPr>
            <a:t>Mapping</a:t>
          </a:r>
          <a:endParaRPr lang="en-US" sz="2800">
            <a:latin typeface="Futura PT Medium" panose="020b0602020204020303" pitchFamily="34" charset="-52"/>
          </a:endParaRPr>
        </a:p>
      </dgm:t>
    </dgm:pt>
    <dgm:pt modelId="{31197908-69A4-44C4-AB29-F31D1E0F1A96}" type="sibTrans" cxnId="{EF797784-A9B3-4FF0-989D-30D2DE73DD74}">
      <dgm:prSet/>
      <dgm:spPr/>
      <dgm:t>
        <a:bodyPr/>
        <a:lstStyle/>
        <a:p>
          <a:endParaRPr lang="en-US">
            <a:latin typeface="Futura PT Medium" panose="020b0602020204020303" pitchFamily="34" charset="-52"/>
          </a:endParaRPr>
        </a:p>
      </dgm:t>
    </dgm:pt>
    <dgm:pt modelId="{CEFB533C-CDC9-41B8-A857-918B47001127}" type="sibTrans" cxnId="{D003DA1F-973F-4A0A-BDB7-61E46002A6A2}">
      <dgm:prSet/>
      <dgm:spPr/>
      <dgm:t>
        <a:bodyPr/>
        <a:lstStyle/>
        <a:p>
          <a:endParaRPr lang="en-US">
            <a:latin typeface="Futura PT Medium" panose="020b0602020204020303" pitchFamily="34" charset="-52"/>
          </a:endParaRPr>
        </a:p>
      </dgm:t>
    </dgm:pt>
    <dgm:pt modelId="{C3A69BD8-9ADF-44B5-90E0-C2B966C51D6A}" type="parTrans" cxnId="{9C031D7F-8CE9-4B9E-B2DB-7646D02C2B47}">
      <dgm:prSet/>
      <dgm:spPr/>
      <dgm:t>
        <a:bodyPr/>
        <a:lstStyle/>
        <a:p>
          <a:endParaRPr lang="en-US">
            <a:latin typeface="Futura PT Medium" panose="020b0602020204020303" pitchFamily="34" charset="-52"/>
          </a:endParaRPr>
        </a:p>
      </dgm:t>
    </dgm:pt>
    <dgm:pt modelId="{AED3F626-591D-4369-9AF2-B89EADAA37F4}">
      <dgm:prSet phldrT="[Text]"/>
      <dgm:spPr/>
      <dgm:t>
        <a:bodyPr/>
        <a:lstStyle/>
        <a:p>
          <a:r>
            <a:rPr lang="en-US" smtClean="0">
              <a:latin typeface="Futura PT Medium" panose="020b0602020204020303" pitchFamily="34" charset="-52"/>
            </a:rPr>
            <a:t>Process-/Data-based Models</a:t>
          </a:r>
          <a:endParaRPr lang="en-US">
            <a:latin typeface="Futura PT Medium" panose="020b0602020204020303" pitchFamily="34" charset="-52"/>
          </a:endParaRPr>
        </a:p>
      </dgm:t>
    </dgm:pt>
    <dgm:pt modelId="{1705CF50-1AC9-4539-AB8E-F27F7E6897A5}" type="parTrans" cxnId="{96FB8C8F-0ADF-4F78-9033-83AB6434D03E}">
      <dgm:prSet/>
      <dgm:spPr/>
      <dgm:t>
        <a:bodyPr/>
        <a:lstStyle/>
        <a:p>
          <a:endParaRPr lang="en-US">
            <a:latin typeface="Futura PT Medium" panose="020b0602020204020303" pitchFamily="34" charset="-52"/>
          </a:endParaRPr>
        </a:p>
      </dgm:t>
    </dgm:pt>
    <dgm:pt modelId="{752FBB03-5066-42E5-846C-D80ACF25A730}">
      <dgm:prSet phldrT="[Text]" custT="1"/>
      <dgm:spPr/>
      <dgm:t>
        <a:bodyPr/>
        <a:lstStyle/>
        <a:p>
          <a:r>
            <a:rPr lang="en-US" sz="2800" smtClean="0">
              <a:latin typeface="Futura PT Medium" panose="020b0602020204020303" pitchFamily="34" charset="-52"/>
            </a:rPr>
            <a:t>Analyses</a:t>
          </a:r>
          <a:endParaRPr lang="en-US" sz="2800">
            <a:latin typeface="Futura PT Medium" panose="020b0602020204020303" pitchFamily="34" charset="-52"/>
          </a:endParaRPr>
        </a:p>
      </dgm:t>
    </dgm:pt>
    <dgm:pt modelId="{3B6ED3DD-3FC0-4752-9C67-6BF1E6E58BEE}" type="sibTrans" cxnId="{96FB8C8F-0ADF-4F78-9033-83AB6434D03E}">
      <dgm:prSet/>
      <dgm:spPr/>
      <dgm:t>
        <a:bodyPr/>
        <a:lstStyle/>
        <a:p>
          <a:endParaRPr lang="en-US">
            <a:latin typeface="Futura PT Medium" panose="020b0602020204020303" pitchFamily="34" charset="-52"/>
          </a:endParaRPr>
        </a:p>
      </dgm:t>
    </dgm:pt>
    <dgm:pt modelId="{84CDFC9C-8B8F-44F7-8B1B-CB9C35C5F2A3}" type="parTrans" cxnId="{EF33F7D2-FB2F-4EBB-874C-4747C3125054}">
      <dgm:prSet/>
      <dgm:spPr/>
      <dgm:t>
        <a:bodyPr/>
        <a:lstStyle/>
        <a:p>
          <a:endParaRPr lang="en-US">
            <a:latin typeface="Futura PT Medium" panose="020b0602020204020303" pitchFamily="34" charset="-52"/>
          </a:endParaRPr>
        </a:p>
      </dgm:t>
    </dgm:pt>
    <dgm:pt modelId="{7221755F-64B1-488B-B8F1-B202E090F366}">
      <dgm:prSet phldrT="[Text]" custT="1"/>
      <dgm:spPr/>
      <dgm:t>
        <a:bodyPr/>
        <a:lstStyle/>
        <a:p>
          <a:r>
            <a:rPr lang="en-US" sz="2800" smtClean="0">
              <a:latin typeface="Futura PT Medium" panose="020b0602020204020303" pitchFamily="34" charset="-52"/>
            </a:rPr>
            <a:t>Prediction</a:t>
          </a:r>
          <a:endParaRPr lang="en-US" sz="2800">
            <a:latin typeface="Futura PT Medium" panose="020b0602020204020303" pitchFamily="34" charset="-52"/>
          </a:endParaRPr>
        </a:p>
      </dgm:t>
    </dgm:pt>
    <dgm:pt modelId="{90D17F28-98A5-4783-B671-A484FE1263C4}" type="sibTrans" cxnId="{EF33F7D2-FB2F-4EBB-874C-4747C3125054}">
      <dgm:prSet/>
      <dgm:spPr/>
      <dgm:t>
        <a:bodyPr/>
        <a:lstStyle/>
        <a:p>
          <a:endParaRPr lang="en-US">
            <a:latin typeface="Futura PT Medium" panose="020b0602020204020303" pitchFamily="34" charset="-52"/>
          </a:endParaRPr>
        </a:p>
      </dgm:t>
    </dgm:pt>
    <dgm:pt modelId="{E17C0B2D-8C83-4106-9459-B21819227B91}" type="sibTrans" cxnId="{9C031D7F-8CE9-4B9E-B2DB-7646D02C2B47}">
      <dgm:prSet/>
      <dgm:spPr/>
      <dgm:t>
        <a:bodyPr/>
        <a:lstStyle/>
        <a:p>
          <a:endParaRPr lang="en-US">
            <a:latin typeface="Futura PT Medium" panose="020b0602020204020303" pitchFamily="34" charset="-52"/>
          </a:endParaRPr>
        </a:p>
      </dgm:t>
    </dgm:pt>
    <dgm:pt modelId="{4F07B49B-6D9C-4E62-AAE5-7B51D5CDCA41}" type="pres">
      <dgm:prSet presAssocID="{39FD87CB-40FF-4720-82CF-9D6FE4529453}" presName="Name0">
        <dgm:presLayoutVars>
          <dgm:dir/>
          <dgm:animLvl val="lvl"/>
          <dgm:resizeHandles val="exact"/>
        </dgm:presLayoutVars>
      </dgm:prSet>
      <dgm:spPr/>
      <dgm:t>
        <a:bodyPr/>
        <a:lstStyle/>
        <a:p>
          <a:endParaRPr lang="en-US"/>
        </a:p>
      </dgm:t>
    </dgm:pt>
    <dgm:pt modelId="{78E9C016-2017-402C-9E09-78134BD54D2E}" type="pres">
      <dgm:prSet presAssocID="{4AE3736D-AD76-4FE9-8E19-2DDD8B6D34B1}" presName="composite"/>
      <dgm:spPr/>
      <dgm:t>
        <a:bodyPr/>
        <a:lstStyle/>
        <a:p/>
      </dgm:t>
    </dgm:pt>
    <dgm:pt modelId="{C0F7D856-E8DD-4790-909C-580735D85133}" type="pres">
      <dgm:prSet presAssocID="{4AE3736D-AD76-4FE9-8E19-2DDD8B6D34B1}" presName="parTx" presStyleLbl="node1" presStyleCnt="4" custFlipHor="1">
        <dgm:presLayoutVars>
          <dgm:chMax val="0"/>
          <dgm:chPref val="0"/>
          <dgm:bulletEnabled val="1"/>
        </dgm:presLayoutVars>
      </dgm:prSet>
      <dgm:spPr>
        <a:prstGeom prst="flowChartOnlineStorage">
          <a:avLst/>
        </a:prstGeom>
      </dgm:spPr>
      <dgm:t>
        <a:bodyPr/>
        <a:lstStyle/>
        <a:p>
          <a:endParaRPr lang="en-US"/>
        </a:p>
      </dgm:t>
    </dgm:pt>
    <dgm:pt modelId="{DA9FB7EB-F994-47A9-999E-BA765EBCE319}" type="pres">
      <dgm:prSet presAssocID="{4AE3736D-AD76-4FE9-8E19-2DDD8B6D34B1}" presName="desTx" presStyleLbl="revTx" presStyleCnt="4" custLinFactNeighborX="9021">
        <dgm:presLayoutVars>
          <dgm:bulletEnabled val="1"/>
        </dgm:presLayoutVars>
      </dgm:prSet>
      <dgm:spPr/>
      <dgm:t>
        <a:bodyPr/>
        <a:lstStyle/>
        <a:p>
          <a:endParaRPr lang="en-US"/>
        </a:p>
      </dgm:t>
    </dgm:pt>
    <dgm:pt modelId="{673083EC-ABAF-4425-9B22-1E0F359C4AE7}" type="pres">
      <dgm:prSet presAssocID="{E9DDF11E-81E2-4964-BC76-5AE31590D665}" presName="space"/>
      <dgm:spPr/>
      <dgm:t>
        <a:bodyPr/>
        <a:lstStyle/>
        <a:p/>
      </dgm:t>
    </dgm:pt>
    <dgm:pt modelId="{9D5A74E3-1662-484B-96A3-3E13CFBBC500}" type="pres">
      <dgm:prSet presAssocID="{21714749-C1B7-4861-851E-0F3CEA8BA36B}" presName="composite"/>
      <dgm:spPr/>
      <dgm:t>
        <a:bodyPr/>
        <a:lstStyle/>
        <a:p/>
      </dgm:t>
    </dgm:pt>
    <dgm:pt modelId="{D49E78A4-1088-416F-A93E-BE8917632125}" type="pres">
      <dgm:prSet presAssocID="{21714749-C1B7-4861-851E-0F3CEA8BA36B}" presName="parTx" presStyleLbl="node1" presStyleIdx="1" presStyleCnt="4" custFlipHor="1">
        <dgm:presLayoutVars>
          <dgm:chMax val="0"/>
          <dgm:chPref val="0"/>
          <dgm:bulletEnabled val="1"/>
        </dgm:presLayoutVars>
      </dgm:prSet>
      <dgm:spPr>
        <a:prstGeom prst="flowChartOnlineStorage">
          <a:avLst/>
        </a:prstGeom>
      </dgm:spPr>
      <dgm:t>
        <a:bodyPr/>
        <a:lstStyle/>
        <a:p>
          <a:endParaRPr lang="en-US"/>
        </a:p>
      </dgm:t>
    </dgm:pt>
    <dgm:pt modelId="{6B734A75-1B43-4441-A4BE-2008F869670F}" type="pres">
      <dgm:prSet presAssocID="{21714749-C1B7-4861-851E-0F3CEA8BA36B}" presName="desTx" presStyleLbl="revTx" presStyleIdx="1" presStyleCnt="4" custLinFactNeighborX="9021">
        <dgm:presLayoutVars>
          <dgm:bulletEnabled val="1"/>
        </dgm:presLayoutVars>
      </dgm:prSet>
      <dgm:spPr/>
      <dgm:t>
        <a:bodyPr/>
        <a:lstStyle/>
        <a:p>
          <a:endParaRPr lang="en-US"/>
        </a:p>
      </dgm:t>
    </dgm:pt>
    <dgm:pt modelId="{D68107AF-FF2A-44F7-9153-6042704B008C}" type="pres">
      <dgm:prSet presAssocID="{3657EDFF-CE1D-4FEE-83D4-28D65E142782}" presName="space"/>
      <dgm:spPr/>
      <dgm:t>
        <a:bodyPr/>
        <a:lstStyle/>
        <a:p/>
      </dgm:t>
    </dgm:pt>
    <dgm:pt modelId="{EC0F121C-6188-4297-BCAA-ACCF2010405D}" type="pres">
      <dgm:prSet presAssocID="{0A233DC5-1F19-44C9-B232-F9B2AFADA4F4}" presName="composite"/>
      <dgm:spPr/>
      <dgm:t>
        <a:bodyPr/>
        <a:lstStyle/>
        <a:p/>
      </dgm:t>
    </dgm:pt>
    <dgm:pt modelId="{FB8660BA-F43C-430E-872A-B7EA4E6869B1}" type="pres">
      <dgm:prSet presAssocID="{0A233DC5-1F19-44C9-B232-F9B2AFADA4F4}" presName="parTx" presStyleLbl="node1" presStyleIdx="2" presStyleCnt="4" custFlipHor="1">
        <dgm:presLayoutVars>
          <dgm:chMax val="0"/>
          <dgm:chPref val="0"/>
          <dgm:bulletEnabled val="1"/>
        </dgm:presLayoutVars>
      </dgm:prSet>
      <dgm:spPr>
        <a:prstGeom prst="flowChartOnlineStorage">
          <a:avLst/>
        </a:prstGeom>
      </dgm:spPr>
      <dgm:t>
        <a:bodyPr/>
        <a:lstStyle/>
        <a:p>
          <a:endParaRPr lang="en-US"/>
        </a:p>
      </dgm:t>
    </dgm:pt>
    <dgm:pt modelId="{03443B7F-AEC7-4377-83EC-36180229B874}" type="pres">
      <dgm:prSet presAssocID="{0A233DC5-1F19-44C9-B232-F9B2AFADA4F4}" presName="desTx" presStyleLbl="revTx" presStyleIdx="2" presStyleCnt="4" custLinFactNeighborX="9021">
        <dgm:presLayoutVars>
          <dgm:bulletEnabled val="1"/>
        </dgm:presLayoutVars>
      </dgm:prSet>
      <dgm:spPr/>
      <dgm:t>
        <a:bodyPr/>
        <a:lstStyle/>
        <a:p>
          <a:endParaRPr lang="en-US"/>
        </a:p>
      </dgm:t>
    </dgm:pt>
    <dgm:pt modelId="{3DF9C9DF-7036-481F-8814-DFE45B57AB0A}" type="pres">
      <dgm:prSet presAssocID="{CEFB533C-CDC9-41B8-A857-918B47001127}" presName="space"/>
      <dgm:spPr/>
      <dgm:t>
        <a:bodyPr/>
        <a:lstStyle/>
        <a:p/>
      </dgm:t>
    </dgm:pt>
    <dgm:pt modelId="{3525529F-AC50-48CB-B3BC-29FE8B7E1F68}" type="pres">
      <dgm:prSet presAssocID="{AED3F626-591D-4369-9AF2-B89EADAA37F4}" presName="composite"/>
      <dgm:spPr/>
      <dgm:t>
        <a:bodyPr/>
        <a:lstStyle/>
        <a:p/>
      </dgm:t>
    </dgm:pt>
    <dgm:pt modelId="{7B740ED6-B564-4B9F-A0CF-5B54BDFC8C9B}" type="pres">
      <dgm:prSet presAssocID="{AED3F626-591D-4369-9AF2-B89EADAA37F4}" presName="parTx" presStyleLbl="node1" presStyleIdx="3" presStyleCnt="4" custFlipHor="1">
        <dgm:presLayoutVars>
          <dgm:chMax val="0"/>
          <dgm:chPref val="0"/>
          <dgm:bulletEnabled val="1"/>
        </dgm:presLayoutVars>
      </dgm:prSet>
      <dgm:spPr>
        <a:prstGeom prst="flowChartOnlineStorage">
          <a:avLst/>
        </a:prstGeom>
      </dgm:spPr>
      <dgm:t>
        <a:bodyPr/>
        <a:lstStyle/>
        <a:p>
          <a:endParaRPr lang="en-US"/>
        </a:p>
      </dgm:t>
    </dgm:pt>
    <dgm:pt modelId="{8A45B519-CAF6-493D-84CA-54F09DCD6EC2}" type="pres">
      <dgm:prSet presAssocID="{AED3F626-591D-4369-9AF2-B89EADAA37F4}" presName="desTx" presStyleLbl="revTx" presStyleIdx="3" presStyleCnt="4" custLinFactNeighborX="9021">
        <dgm:presLayoutVars>
          <dgm:bulletEnabled val="1"/>
        </dgm:presLayoutVars>
      </dgm:prSet>
      <dgm:spPr/>
      <dgm:t>
        <a:bodyPr/>
        <a:lstStyle/>
        <a:p>
          <a:endParaRPr lang="en-US"/>
        </a:p>
      </dgm:t>
    </dgm:pt>
  </dgm:ptLst>
  <dgm:cxnLst>
    <dgm:cxn modelId="{60AC5171-5E47-4709-B4C0-1E71A0606DF2}" srcId="{39FD87CB-40FF-4720-82CF-9D6FE4529453}" destId="{4AE3736D-AD76-4FE9-8E19-2DDD8B6D34B1}" srcOrd="0" destOrd="0" parTransId="{C13CCA8D-68B2-45C7-9616-FA12CF51B8E9}" sibTransId="{E9DDF11E-81E2-4964-BC76-5AE31590D665}"/>
    <dgm:cxn modelId="{275F8A52-ED07-448C-ABA5-951854FCE367}" srcId="{4AE3736D-AD76-4FE9-8E19-2DDD8B6D34B1}" destId="{D8ED68F9-8789-47FB-99D7-ACF8547BB157}" srcOrd="0" destOrd="0" parTransId="{90754FDD-C3E8-4B54-BB1C-FA5C587ABD0B}" sibTransId="{9A8643AB-28B1-4C8F-B31D-17A7AE74A54B}"/>
    <dgm:cxn modelId="{3E9B71AF-45B1-4454-9720-468EA9391AAA}" srcId="{39FD87CB-40FF-4720-82CF-9D6FE4529453}" destId="{21714749-C1B7-4861-851E-0F3CEA8BA36B}" srcOrd="1" destOrd="0" parTransId="{66A6267C-11FE-403A-B3D8-653637A40253}" sibTransId="{3657EDFF-CE1D-4FEE-83D4-28D65E142782}"/>
    <dgm:cxn modelId="{0FE48E04-CEE6-419D-AC5B-9599D8B38C03}" srcId="{21714749-C1B7-4861-851E-0F3CEA8BA36B}" destId="{F41E0788-15BA-424E-8F19-EAFAEA8B7AA8}" srcOrd="0" destOrd="0" parTransId="{80B5F0E7-3031-4116-B169-ACF696901672}" sibTransId="{B0F7CF58-1C95-41FF-879F-019955990B33}"/>
    <dgm:cxn modelId="{DBF6E7C2-FC77-4633-B76B-43170F1EE651}" srcId="{21714749-C1B7-4861-851E-0F3CEA8BA36B}" destId="{0CDD1DDB-1F2D-4408-84F2-EC8C8B69B592}" srcOrd="1" destOrd="0" parTransId="{5162DB1F-554F-4EF2-9C11-3AA7444CC928}" sibTransId="{030222B4-6A6D-4612-AD42-24176447073B}"/>
    <dgm:cxn modelId="{D003DA1F-973F-4A0A-BDB7-61E46002A6A2}" srcId="{39FD87CB-40FF-4720-82CF-9D6FE4529453}" destId="{0A233DC5-1F19-44C9-B232-F9B2AFADA4F4}" srcOrd="2" destOrd="0" parTransId="{3A6090ED-753F-417F-9B19-6C8A39538E41}" sibTransId="{CEFB533C-CDC9-41B8-A857-918B47001127}"/>
    <dgm:cxn modelId="{EB92EA84-E1FD-4EC0-B997-A7D946FE2D1E}" srcId="{0A233DC5-1F19-44C9-B232-F9B2AFADA4F4}" destId="{76391FA8-4E02-41DD-A7D6-96BB5E9B37B3}" srcOrd="0" destOrd="0" parTransId="{F9EF9458-9F4E-424C-B16B-1FB5D55652AF}" sibTransId="{4EC85903-E635-458D-AA3B-4DA63F410D8D}"/>
    <dgm:cxn modelId="{EF797784-A9B3-4FF0-989D-30D2DE73DD74}" srcId="{0A233DC5-1F19-44C9-B232-F9B2AFADA4F4}" destId="{3DAF852D-F487-428F-BFEF-AFE05B9DECCE}" srcOrd="1" destOrd="0" parTransId="{CEB23BB3-08E7-4F28-A184-25D215048F09}" sibTransId="{31197908-69A4-44C4-AB29-F31D1E0F1A96}"/>
    <dgm:cxn modelId="{9C031D7F-8CE9-4B9E-B2DB-7646D02C2B47}" srcId="{39FD87CB-40FF-4720-82CF-9D6FE4529453}" destId="{AED3F626-591D-4369-9AF2-B89EADAA37F4}" srcOrd="3" destOrd="0" parTransId="{C3A69BD8-9ADF-44B5-90E0-C2B966C51D6A}" sibTransId="{E17C0B2D-8C83-4106-9459-B21819227B91}"/>
    <dgm:cxn modelId="{96FB8C8F-0ADF-4F78-9033-83AB6434D03E}" srcId="{AED3F626-591D-4369-9AF2-B89EADAA37F4}" destId="{752FBB03-5066-42E5-846C-D80ACF25A730}" srcOrd="0" destOrd="0" parTransId="{1705CF50-1AC9-4539-AB8E-F27F7E6897A5}" sibTransId="{3B6ED3DD-3FC0-4752-9C67-6BF1E6E58BEE}"/>
    <dgm:cxn modelId="{EF33F7D2-FB2F-4EBB-874C-4747C3125054}" srcId="{AED3F626-591D-4369-9AF2-B89EADAA37F4}" destId="{7221755F-64B1-488B-B8F1-B202E090F366}" srcOrd="1" destOrd="0" parTransId="{84CDFC9C-8B8F-44F7-8B1B-CB9C35C5F2A3}" sibTransId="{90D17F28-98A5-4783-B671-A484FE1263C4}"/>
    <dgm:cxn modelId="{E7C27FC0-CC05-4259-BBE8-FFE4CF5FD05A}" type="presOf" srcId="{39FD87CB-40FF-4720-82CF-9D6FE4529453}" destId="{4F07B49B-6D9C-4E62-AAE5-7B51D5CDCA41}" srcOrd="0" destOrd="0" presId="urn:microsoft.com/office/officeart/2005/8/layout/chevron1"/>
    <dgm:cxn modelId="{01F580E2-2DD2-4C9B-8D6C-9417F92CE247}" type="presParOf" srcId="{4F07B49B-6D9C-4E62-AAE5-7B51D5CDCA41}" destId="{78E9C016-2017-402C-9E09-78134BD54D2E}" srcOrd="0" destOrd="0" presId="urn:microsoft.com/office/officeart/2005/8/layout/chevron1"/>
    <dgm:cxn modelId="{7EEC684B-402D-43EE-9B5C-4270259B8C09}" type="presParOf" srcId="{78E9C016-2017-402C-9E09-78134BD54D2E}" destId="{C0F7D856-E8DD-4790-909C-580735D85133}" srcOrd="0" destOrd="0" presId="urn:microsoft.com/office/officeart/2005/8/layout/chevron1"/>
    <dgm:cxn modelId="{B58DB157-7E31-41D6-93F2-ED85494263C8}" type="presOf" srcId="{4AE3736D-AD76-4FE9-8E19-2DDD8B6D34B1}" destId="{C0F7D856-E8DD-4790-909C-580735D85133}" srcOrd="0" destOrd="0" presId="urn:microsoft.com/office/officeart/2005/8/layout/chevron1"/>
    <dgm:cxn modelId="{444130AE-A564-4AA8-A65A-B34359BF3676}" type="presParOf" srcId="{78E9C016-2017-402C-9E09-78134BD54D2E}" destId="{DA9FB7EB-F994-47A9-999E-BA765EBCE319}" srcOrd="1" destOrd="0" presId="urn:microsoft.com/office/officeart/2005/8/layout/chevron1"/>
    <dgm:cxn modelId="{3822FC3B-2849-45D5-90F4-1E5FA96D95B1}" type="presOf" srcId="{D8ED68F9-8789-47FB-99D7-ACF8547BB157}" destId="{DA9FB7EB-F994-47A9-999E-BA765EBCE319}" srcOrd="0" destOrd="0" presId="urn:microsoft.com/office/officeart/2005/8/layout/chevron1"/>
    <dgm:cxn modelId="{B833DBE0-55DB-4E5B-8CAD-3A88AC66E639}" type="presParOf" srcId="{4F07B49B-6D9C-4E62-AAE5-7B51D5CDCA41}" destId="{673083EC-ABAF-4425-9B22-1E0F359C4AE7}" srcOrd="1" destOrd="0" presId="urn:microsoft.com/office/officeart/2005/8/layout/chevron1"/>
    <dgm:cxn modelId="{0949E528-150C-4321-9FE7-4F58545CCFB2}" type="presParOf" srcId="{4F07B49B-6D9C-4E62-AAE5-7B51D5CDCA41}" destId="{9D5A74E3-1662-484B-96A3-3E13CFBBC500}" srcOrd="2" destOrd="0" presId="urn:microsoft.com/office/officeart/2005/8/layout/chevron1"/>
    <dgm:cxn modelId="{7D83F669-A6ED-48FA-BFF0-EDF2EB209B19}" type="presParOf" srcId="{9D5A74E3-1662-484B-96A3-3E13CFBBC500}" destId="{D49E78A4-1088-416F-A93E-BE8917632125}" srcOrd="0" destOrd="0" presId="urn:microsoft.com/office/officeart/2005/8/layout/chevron1"/>
    <dgm:cxn modelId="{BE7542B6-853C-4416-A9FD-8EA625EE928B}" type="presOf" srcId="{21714749-C1B7-4861-851E-0F3CEA8BA36B}" destId="{D49E78A4-1088-416F-A93E-BE8917632125}" srcOrd="0" destOrd="0" presId="urn:microsoft.com/office/officeart/2005/8/layout/chevron1"/>
    <dgm:cxn modelId="{88AEF1F7-8487-46C3-8825-F1CD5776290B}" type="presParOf" srcId="{9D5A74E3-1662-484B-96A3-3E13CFBBC500}" destId="{6B734A75-1B43-4441-A4BE-2008F869670F}" srcOrd="1" destOrd="0" presId="urn:microsoft.com/office/officeart/2005/8/layout/chevron1"/>
    <dgm:cxn modelId="{1DAC1454-A3EC-4A5A-9309-B970A5F2699D}" type="presOf" srcId="{F41E0788-15BA-424E-8F19-EAFAEA8B7AA8}" destId="{6B734A75-1B43-4441-A4BE-2008F869670F}" srcOrd="0" destOrd="0" presId="urn:microsoft.com/office/officeart/2005/8/layout/chevron1"/>
    <dgm:cxn modelId="{3764D321-0062-4015-B509-8199CF25DDF8}" type="presOf" srcId="{0CDD1DDB-1F2D-4408-84F2-EC8C8B69B592}" destId="{6B734A75-1B43-4441-A4BE-2008F869670F}" srcOrd="0" destOrd="1" presId="urn:microsoft.com/office/officeart/2005/8/layout/chevron1"/>
    <dgm:cxn modelId="{458504D2-A695-4400-BBEF-452F333B13D2}" type="presParOf" srcId="{4F07B49B-6D9C-4E62-AAE5-7B51D5CDCA41}" destId="{D68107AF-FF2A-44F7-9153-6042704B008C}" srcOrd="3" destOrd="0" presId="urn:microsoft.com/office/officeart/2005/8/layout/chevron1"/>
    <dgm:cxn modelId="{80DC2952-6B31-4725-BBB2-0578C63E94DE}" type="presParOf" srcId="{4F07B49B-6D9C-4E62-AAE5-7B51D5CDCA41}" destId="{EC0F121C-6188-4297-BCAA-ACCF2010405D}" srcOrd="4" destOrd="0" presId="urn:microsoft.com/office/officeart/2005/8/layout/chevron1"/>
    <dgm:cxn modelId="{70FABB16-B22F-4B27-9BB0-5A6F59E64A15}" type="presParOf" srcId="{EC0F121C-6188-4297-BCAA-ACCF2010405D}" destId="{FB8660BA-F43C-430E-872A-B7EA4E6869B1}" srcOrd="0" destOrd="0" presId="urn:microsoft.com/office/officeart/2005/8/layout/chevron1"/>
    <dgm:cxn modelId="{5167012B-B9EF-4283-878B-21DA638C29BB}" type="presOf" srcId="{0A233DC5-1F19-44C9-B232-F9B2AFADA4F4}" destId="{FB8660BA-F43C-430E-872A-B7EA4E6869B1}" srcOrd="0" destOrd="0" presId="urn:microsoft.com/office/officeart/2005/8/layout/chevron1"/>
    <dgm:cxn modelId="{FFC177F2-400F-4712-BD14-58C7835474EA}" type="presParOf" srcId="{EC0F121C-6188-4297-BCAA-ACCF2010405D}" destId="{03443B7F-AEC7-4377-83EC-36180229B874}" srcOrd="1" destOrd="0" presId="urn:microsoft.com/office/officeart/2005/8/layout/chevron1"/>
    <dgm:cxn modelId="{CBC8F679-7F8B-48E1-829E-CCFE671FCE89}" type="presOf" srcId="{76391FA8-4E02-41DD-A7D6-96BB5E9B37B3}" destId="{03443B7F-AEC7-4377-83EC-36180229B874}" srcOrd="0" destOrd="0" presId="urn:microsoft.com/office/officeart/2005/8/layout/chevron1"/>
    <dgm:cxn modelId="{F7EB56DD-33BD-4532-911A-EEE2F55C9281}" type="presOf" srcId="{3DAF852D-F487-428F-BFEF-AFE05B9DECCE}" destId="{03443B7F-AEC7-4377-83EC-36180229B874}" srcOrd="0" destOrd="1" presId="urn:microsoft.com/office/officeart/2005/8/layout/chevron1"/>
    <dgm:cxn modelId="{2D4E7CBD-DE20-40DB-B802-7E4B21A62822}" type="presParOf" srcId="{4F07B49B-6D9C-4E62-AAE5-7B51D5CDCA41}" destId="{3DF9C9DF-7036-481F-8814-DFE45B57AB0A}" srcOrd="5" destOrd="0" presId="urn:microsoft.com/office/officeart/2005/8/layout/chevron1"/>
    <dgm:cxn modelId="{646BE983-CCA7-448B-9FBE-2EFC1CAC611B}" type="presParOf" srcId="{4F07B49B-6D9C-4E62-AAE5-7B51D5CDCA41}" destId="{3525529F-AC50-48CB-B3BC-29FE8B7E1F68}" srcOrd="6" destOrd="0" presId="urn:microsoft.com/office/officeart/2005/8/layout/chevron1"/>
    <dgm:cxn modelId="{4B5AC870-C41A-4752-B0D9-53D9259E589F}" type="presParOf" srcId="{3525529F-AC50-48CB-B3BC-29FE8B7E1F68}" destId="{7B740ED6-B564-4B9F-A0CF-5B54BDFC8C9B}" srcOrd="0" destOrd="0" presId="urn:microsoft.com/office/officeart/2005/8/layout/chevron1"/>
    <dgm:cxn modelId="{3CEED34F-5F8E-472D-9EF0-0DD3E9BDE955}" type="presOf" srcId="{AED3F626-591D-4369-9AF2-B89EADAA37F4}" destId="{7B740ED6-B564-4B9F-A0CF-5B54BDFC8C9B}" srcOrd="0" destOrd="0" presId="urn:microsoft.com/office/officeart/2005/8/layout/chevron1"/>
    <dgm:cxn modelId="{9BDDC7C9-B908-4D01-84F6-B735D5371A71}" type="presParOf" srcId="{3525529F-AC50-48CB-B3BC-29FE8B7E1F68}" destId="{8A45B519-CAF6-493D-84CA-54F09DCD6EC2}" srcOrd="1" destOrd="0" presId="urn:microsoft.com/office/officeart/2005/8/layout/chevron1"/>
    <dgm:cxn modelId="{2957D7F8-A721-45DD-8381-177B8E6EEE23}" type="presOf" srcId="{752FBB03-5066-42E5-846C-D80ACF25A730}" destId="{8A45B519-CAF6-493D-84CA-54F09DCD6EC2}" srcOrd="0" destOrd="0" presId="urn:microsoft.com/office/officeart/2005/8/layout/chevron1"/>
    <dgm:cxn modelId="{079851A4-89B0-41DF-977B-A3688D2286C4}" type="presOf" srcId="{7221755F-64B1-488B-B8F1-B202E090F366}" destId="{8A45B519-CAF6-493D-84CA-54F09DCD6EC2}" srcOrd="0" destOrd="1" presId="urn:microsoft.com/office/officeart/2005/8/layout/chevron1"/>
  </dgm:cxnLst>
  <dgm:bg/>
  <dgm:whole/>
  <dgm:extLst>
    <a:ext uri="http://schemas.microsoft.com/office/drawing/2008/diagram">
      <dsp:dataModelExt xmlns:dsp="http://schemas.microsoft.com/office/drawing/2008/diagram" relId="rId5" minVer="http://schemas.openxmlformats.org/drawingml/2006/main"/>
    </a:ext>
  </dgm:extLst>
</dgm:dataModel>
</file>

<file path=ppt/diagrams/data5.xml><?xml version="1.0" encoding="utf-8"?>
<dgm:dataModel xmlns:a="http://schemas.openxmlformats.org/drawingml/2006/main" xmlns:r="http://schemas.openxmlformats.org/officeDocument/2006/relationships" xmlns:dgm="http://schemas.openxmlformats.org/drawingml/2006/diagram">
  <dgm:ptLst>
    <dgm:pt modelId="{39FD87CB-40FF-4720-82CF-9D6FE4529453}" type="doc">
      <dgm:prSet loTypeId="urn:microsoft.com/office/officeart/2005/8/layout/chevron1" loCatId="process" qsTypeId="urn:microsoft.com/office/officeart/2005/8/quickstyle/simple4" qsCatId="simple" csTypeId="urn:microsoft.com/office/officeart/2005/8/colors/colorful1" csCatId="colorful" phldr="1"/>
      <dgm:spPr/>
      <dgm:t>
        <a:bodyPr/>
        <a:lstStyle/>
        <a:p>
          <a:endParaRPr lang="en-US"/>
        </a:p>
      </dgm:t>
    </dgm:pt>
    <dgm:pt modelId="{C13CCA8D-68B2-45C7-9616-FA12CF51B8E9}" type="parTrans" cxnId="{9ACA5505-2928-42EC-A683-8264F51251B2}">
      <dgm:prSet/>
      <dgm:spPr/>
      <dgm:t>
        <a:bodyPr/>
        <a:lstStyle/>
        <a:p>
          <a:endParaRPr lang="en-US"/>
        </a:p>
      </dgm:t>
    </dgm:pt>
    <dgm:pt modelId="{4AE3736D-AD76-4FE9-8E19-2DDD8B6D34B1}">
      <dgm:prSet phldrT="[Text]"/>
      <dgm:spPr/>
      <dgm:t>
        <a:bodyPr/>
        <a:lstStyle/>
        <a:p>
          <a:r>
            <a:rPr lang="en-US" smtClean="0"/>
            <a:t>Remote Sensing</a:t>
          </a:r>
          <a:endParaRPr lang="en-US"/>
        </a:p>
      </dgm:t>
    </dgm:pt>
    <dgm:pt modelId="{90754FDD-C3E8-4B54-BB1C-FA5C587ABD0B}" type="parTrans" cxnId="{71874197-C4BA-49FC-B665-06160FFE7679}">
      <dgm:prSet/>
      <dgm:spPr/>
      <dgm:t>
        <a:bodyPr/>
        <a:lstStyle/>
        <a:p>
          <a:endParaRPr lang="en-US"/>
        </a:p>
      </dgm:t>
    </dgm:pt>
    <dgm:pt modelId="{D8ED68F9-8789-47FB-99D7-ACF8547BB157}">
      <dgm:prSet phldrT="[Text]" custT="1"/>
      <dgm:spPr/>
      <dgm:t>
        <a:bodyPr/>
        <a:lstStyle/>
        <a:p>
          <a:r>
            <a:rPr lang="en-US" sz="2800" smtClean="0"/>
            <a:t>Data source</a:t>
          </a:r>
          <a:endParaRPr lang="en-US" sz="2800"/>
        </a:p>
      </dgm:t>
    </dgm:pt>
    <dgm:pt modelId="{9A8643AB-28B1-4C8F-B31D-17A7AE74A54B}" type="sibTrans" cxnId="{71874197-C4BA-49FC-B665-06160FFE7679}">
      <dgm:prSet/>
      <dgm:spPr/>
      <dgm:t>
        <a:bodyPr/>
        <a:lstStyle/>
        <a:p>
          <a:endParaRPr lang="en-US"/>
        </a:p>
      </dgm:t>
    </dgm:pt>
    <dgm:pt modelId="{E9DDF11E-81E2-4964-BC76-5AE31590D665}" type="sibTrans" cxnId="{9ACA5505-2928-42EC-A683-8264F51251B2}">
      <dgm:prSet/>
      <dgm:spPr/>
      <dgm:t>
        <a:bodyPr/>
        <a:lstStyle/>
        <a:p>
          <a:endParaRPr lang="en-US"/>
        </a:p>
      </dgm:t>
    </dgm:pt>
    <dgm:pt modelId="{66A6267C-11FE-403A-B3D8-653637A40253}" type="parTrans" cxnId="{A1421E7C-94B4-41E7-96BE-92C2E06DEB3A}">
      <dgm:prSet/>
      <dgm:spPr/>
      <dgm:t>
        <a:bodyPr/>
        <a:lstStyle/>
        <a:p>
          <a:endParaRPr lang="en-US"/>
        </a:p>
      </dgm:t>
    </dgm:pt>
    <dgm:pt modelId="{21714749-C1B7-4861-851E-0F3CEA8BA36B}">
      <dgm:prSet phldrT="[Text]"/>
      <dgm:spPr>
        <a:solidFill>
          <a:schemeClr val="tx1">
            <a:lumMod val="75000"/>
            <a:lumOff val="25000"/>
          </a:schemeClr>
        </a:solidFill>
      </dgm:spPr>
      <dgm:t>
        <a:bodyPr/>
        <a:lstStyle/>
        <a:p>
          <a:r>
            <a:rPr lang="en-US" smtClean="0"/>
            <a:t>Geostatistics</a:t>
          </a:r>
          <a:endParaRPr lang="en-US"/>
        </a:p>
      </dgm:t>
    </dgm:pt>
    <dgm:pt modelId="{80B5F0E7-3031-4116-B169-ACF696901672}" type="parTrans" cxnId="{A4D9B283-5550-4B15-B1B3-F080880F7510}">
      <dgm:prSet/>
      <dgm:spPr/>
      <dgm:t>
        <a:bodyPr/>
        <a:lstStyle/>
        <a:p>
          <a:endParaRPr lang="en-US"/>
        </a:p>
      </dgm:t>
    </dgm:pt>
    <dgm:pt modelId="{F41E0788-15BA-424E-8F19-EAFAEA8B7AA8}">
      <dgm:prSet phldrT="[Text]" custT="1"/>
      <dgm:spPr/>
      <dgm:t>
        <a:bodyPr/>
        <a:lstStyle/>
        <a:p>
          <a:r>
            <a:rPr lang="en-US" sz="2800" smtClean="0"/>
            <a:t>Verification</a:t>
          </a:r>
          <a:endParaRPr lang="en-US" sz="2800"/>
        </a:p>
      </dgm:t>
    </dgm:pt>
    <dgm:pt modelId="{B0F7CF58-1C95-41FF-879F-019955990B33}" type="sibTrans" cxnId="{A4D9B283-5550-4B15-B1B3-F080880F7510}">
      <dgm:prSet/>
      <dgm:spPr/>
      <dgm:t>
        <a:bodyPr/>
        <a:lstStyle/>
        <a:p>
          <a:endParaRPr lang="en-US"/>
        </a:p>
      </dgm:t>
    </dgm:pt>
    <dgm:pt modelId="{5162DB1F-554F-4EF2-9C11-3AA7444CC928}" type="parTrans" cxnId="{B2AF8074-2A73-4AB2-AE7C-3697B52FCA5E}">
      <dgm:prSet/>
      <dgm:spPr/>
      <dgm:t>
        <a:bodyPr/>
        <a:lstStyle/>
        <a:p>
          <a:endParaRPr lang="en-US"/>
        </a:p>
      </dgm:t>
    </dgm:pt>
    <dgm:pt modelId="{0CDD1DDB-1F2D-4408-84F2-EC8C8B69B592}">
      <dgm:prSet phldrT="[Text]" custT="1"/>
      <dgm:spPr/>
      <dgm:t>
        <a:bodyPr/>
        <a:lstStyle/>
        <a:p>
          <a:r>
            <a:rPr lang="en-US" sz="2800" smtClean="0"/>
            <a:t>Data clean-up</a:t>
          </a:r>
          <a:endParaRPr lang="en-US" sz="2800"/>
        </a:p>
      </dgm:t>
    </dgm:pt>
    <dgm:pt modelId="{030222B4-6A6D-4612-AD42-24176447073B}" type="sibTrans" cxnId="{B2AF8074-2A73-4AB2-AE7C-3697B52FCA5E}">
      <dgm:prSet/>
      <dgm:spPr/>
      <dgm:t>
        <a:bodyPr/>
        <a:lstStyle/>
        <a:p>
          <a:endParaRPr lang="en-US"/>
        </a:p>
      </dgm:t>
    </dgm:pt>
    <dgm:pt modelId="{3657EDFF-CE1D-4FEE-83D4-28D65E142782}" type="sibTrans" cxnId="{A1421E7C-94B4-41E7-96BE-92C2E06DEB3A}">
      <dgm:prSet/>
      <dgm:spPr/>
      <dgm:t>
        <a:bodyPr/>
        <a:lstStyle/>
        <a:p>
          <a:endParaRPr lang="en-US"/>
        </a:p>
      </dgm:t>
    </dgm:pt>
    <dgm:pt modelId="{3A6090ED-753F-417F-9B19-6C8A39538E41}" type="parTrans" cxnId="{BDD9ACA4-F0A5-4F38-BFC0-F753489B1A9E}">
      <dgm:prSet/>
      <dgm:spPr/>
      <dgm:t>
        <a:bodyPr/>
        <a:lstStyle/>
        <a:p>
          <a:endParaRPr lang="en-US"/>
        </a:p>
      </dgm:t>
    </dgm:pt>
    <dgm:pt modelId="{0A233DC5-1F19-44C9-B232-F9B2AFADA4F4}">
      <dgm:prSet phldrT="[Text]"/>
      <dgm:spPr>
        <a:solidFill>
          <a:schemeClr val="accent6">
            <a:lumMod val="75000"/>
          </a:schemeClr>
        </a:solidFill>
      </dgm:spPr>
      <dgm:t>
        <a:bodyPr/>
        <a:lstStyle/>
        <a:p>
          <a:r>
            <a:rPr lang="en-US" smtClean="0"/>
            <a:t>GIS</a:t>
          </a:r>
          <a:endParaRPr lang="en-US"/>
        </a:p>
      </dgm:t>
    </dgm:pt>
    <dgm:pt modelId="{F9EF9458-9F4E-424C-B16B-1FB5D55652AF}" type="parTrans" cxnId="{5E2B11AA-490A-4022-A02D-47FD297E40B2}">
      <dgm:prSet/>
      <dgm:spPr/>
      <dgm:t>
        <a:bodyPr/>
        <a:lstStyle/>
        <a:p>
          <a:endParaRPr lang="en-US"/>
        </a:p>
      </dgm:t>
    </dgm:pt>
    <dgm:pt modelId="{76391FA8-4E02-41DD-A7D6-96BB5E9B37B3}">
      <dgm:prSet phldrT="[Text]" custT="1"/>
      <dgm:spPr/>
      <dgm:t>
        <a:bodyPr/>
        <a:lstStyle/>
        <a:p>
          <a:r>
            <a:rPr lang="en-US" sz="2800" smtClean="0"/>
            <a:t>Visualization</a:t>
          </a:r>
          <a:endParaRPr lang="en-US" sz="2800"/>
        </a:p>
      </dgm:t>
    </dgm:pt>
    <dgm:pt modelId="{4EC85903-E635-458D-AA3B-4DA63F410D8D}" type="sibTrans" cxnId="{5E2B11AA-490A-4022-A02D-47FD297E40B2}">
      <dgm:prSet/>
      <dgm:spPr/>
      <dgm:t>
        <a:bodyPr/>
        <a:lstStyle/>
        <a:p>
          <a:endParaRPr lang="en-US"/>
        </a:p>
      </dgm:t>
    </dgm:pt>
    <dgm:pt modelId="{CEB23BB3-08E7-4F28-A184-25D215048F09}" type="parTrans" cxnId="{AC845812-207C-4BFB-9C7F-8129681B5F6B}">
      <dgm:prSet/>
      <dgm:spPr/>
      <dgm:t>
        <a:bodyPr/>
        <a:lstStyle/>
        <a:p>
          <a:endParaRPr lang="en-US"/>
        </a:p>
      </dgm:t>
    </dgm:pt>
    <dgm:pt modelId="{3DAF852D-F487-428F-BFEF-AFE05B9DECCE}">
      <dgm:prSet phldrT="[Text]" custT="1"/>
      <dgm:spPr/>
      <dgm:t>
        <a:bodyPr/>
        <a:lstStyle/>
        <a:p>
          <a:r>
            <a:rPr lang="en-US" sz="2800" smtClean="0"/>
            <a:t>Mapping</a:t>
          </a:r>
          <a:endParaRPr lang="en-US" sz="2800"/>
        </a:p>
      </dgm:t>
    </dgm:pt>
    <dgm:pt modelId="{31197908-69A4-44C4-AB29-F31D1E0F1A96}" type="sibTrans" cxnId="{AC845812-207C-4BFB-9C7F-8129681B5F6B}">
      <dgm:prSet/>
      <dgm:spPr/>
      <dgm:t>
        <a:bodyPr/>
        <a:lstStyle/>
        <a:p>
          <a:endParaRPr lang="en-US"/>
        </a:p>
      </dgm:t>
    </dgm:pt>
    <dgm:pt modelId="{CEFB533C-CDC9-41B8-A857-918B47001127}" type="sibTrans" cxnId="{BDD9ACA4-F0A5-4F38-BFC0-F753489B1A9E}">
      <dgm:prSet/>
      <dgm:spPr/>
      <dgm:t>
        <a:bodyPr/>
        <a:lstStyle/>
        <a:p>
          <a:endParaRPr lang="en-US"/>
        </a:p>
      </dgm:t>
    </dgm:pt>
    <dgm:pt modelId="{C3A69BD8-9ADF-44B5-90E0-C2B966C51D6A}" type="parTrans" cxnId="{C42C488A-5EA6-4AA0-8B6C-5FF5FE60B67C}">
      <dgm:prSet/>
      <dgm:spPr/>
      <dgm:t>
        <a:bodyPr/>
        <a:lstStyle/>
        <a:p>
          <a:endParaRPr lang="en-US"/>
        </a:p>
      </dgm:t>
    </dgm:pt>
    <dgm:pt modelId="{AED3F626-591D-4369-9AF2-B89EADAA37F4}">
      <dgm:prSet phldrT="[Text]"/>
      <dgm:spPr/>
      <dgm:t>
        <a:bodyPr/>
        <a:lstStyle/>
        <a:p>
          <a:r>
            <a:rPr lang="en-US" smtClean="0"/>
            <a:t>Process-/Data-based Models</a:t>
          </a:r>
          <a:endParaRPr lang="en-US"/>
        </a:p>
      </dgm:t>
    </dgm:pt>
    <dgm:pt modelId="{1705CF50-1AC9-4539-AB8E-F27F7E6897A5}" type="parTrans" cxnId="{1B519C46-510A-475F-B52D-EE7B3F95E904}">
      <dgm:prSet/>
      <dgm:spPr/>
      <dgm:t>
        <a:bodyPr/>
        <a:lstStyle/>
        <a:p>
          <a:endParaRPr lang="en-US"/>
        </a:p>
      </dgm:t>
    </dgm:pt>
    <dgm:pt modelId="{752FBB03-5066-42E5-846C-D80ACF25A730}">
      <dgm:prSet phldrT="[Text]" custT="1"/>
      <dgm:spPr/>
      <dgm:t>
        <a:bodyPr/>
        <a:lstStyle/>
        <a:p>
          <a:r>
            <a:rPr lang="en-US" sz="2800" smtClean="0"/>
            <a:t>Analyses</a:t>
          </a:r>
          <a:endParaRPr lang="en-US" sz="2800"/>
        </a:p>
      </dgm:t>
    </dgm:pt>
    <dgm:pt modelId="{3B6ED3DD-3FC0-4752-9C67-6BF1E6E58BEE}" type="sibTrans" cxnId="{1B519C46-510A-475F-B52D-EE7B3F95E904}">
      <dgm:prSet/>
      <dgm:spPr/>
      <dgm:t>
        <a:bodyPr/>
        <a:lstStyle/>
        <a:p>
          <a:endParaRPr lang="en-US"/>
        </a:p>
      </dgm:t>
    </dgm:pt>
    <dgm:pt modelId="{84CDFC9C-8B8F-44F7-8B1B-CB9C35C5F2A3}" type="parTrans" cxnId="{64F22809-5C44-4035-889F-2853C34528FB}">
      <dgm:prSet/>
      <dgm:spPr/>
      <dgm:t>
        <a:bodyPr/>
        <a:lstStyle/>
        <a:p>
          <a:endParaRPr lang="en-US"/>
        </a:p>
      </dgm:t>
    </dgm:pt>
    <dgm:pt modelId="{7221755F-64B1-488B-B8F1-B202E090F366}">
      <dgm:prSet phldrT="[Text]" custT="1"/>
      <dgm:spPr/>
      <dgm:t>
        <a:bodyPr/>
        <a:lstStyle/>
        <a:p>
          <a:r>
            <a:rPr lang="en-US" sz="2800" smtClean="0"/>
            <a:t>Prediction</a:t>
          </a:r>
          <a:endParaRPr lang="en-US" sz="2800"/>
        </a:p>
      </dgm:t>
    </dgm:pt>
    <dgm:pt modelId="{90D17F28-98A5-4783-B671-A484FE1263C4}" type="sibTrans" cxnId="{64F22809-5C44-4035-889F-2853C34528FB}">
      <dgm:prSet/>
      <dgm:spPr/>
      <dgm:t>
        <a:bodyPr/>
        <a:lstStyle/>
        <a:p>
          <a:endParaRPr lang="en-US"/>
        </a:p>
      </dgm:t>
    </dgm:pt>
    <dgm:pt modelId="{E17C0B2D-8C83-4106-9459-B21819227B91}" type="sibTrans" cxnId="{C42C488A-5EA6-4AA0-8B6C-5FF5FE60B67C}">
      <dgm:prSet/>
      <dgm:spPr/>
      <dgm:t>
        <a:bodyPr/>
        <a:lstStyle/>
        <a:p>
          <a:endParaRPr lang="en-US"/>
        </a:p>
      </dgm:t>
    </dgm:pt>
    <dgm:pt modelId="{4F07B49B-6D9C-4E62-AAE5-7B51D5CDCA41}" type="pres">
      <dgm:prSet presAssocID="{39FD87CB-40FF-4720-82CF-9D6FE4529453}" presName="Name0">
        <dgm:presLayoutVars>
          <dgm:dir/>
          <dgm:animLvl val="lvl"/>
          <dgm:resizeHandles val="exact"/>
        </dgm:presLayoutVars>
      </dgm:prSet>
      <dgm:spPr/>
      <dgm:t>
        <a:bodyPr/>
        <a:lstStyle/>
        <a:p>
          <a:endParaRPr lang="en-US"/>
        </a:p>
      </dgm:t>
    </dgm:pt>
    <dgm:pt modelId="{78E9C016-2017-402C-9E09-78134BD54D2E}" type="pres">
      <dgm:prSet presAssocID="{4AE3736D-AD76-4FE9-8E19-2DDD8B6D34B1}" presName="composite"/>
      <dgm:spPr/>
      <dgm:t>
        <a:bodyPr/>
        <a:lstStyle/>
        <a:p/>
      </dgm:t>
    </dgm:pt>
    <dgm:pt modelId="{C0F7D856-E8DD-4790-909C-580735D85133}" type="pres">
      <dgm:prSet presAssocID="{4AE3736D-AD76-4FE9-8E19-2DDD8B6D34B1}" presName="parTx" presStyleLbl="node1" presStyleCnt="4" custFlipHor="1">
        <dgm:presLayoutVars>
          <dgm:chMax val="0"/>
          <dgm:chPref val="0"/>
          <dgm:bulletEnabled val="1"/>
        </dgm:presLayoutVars>
      </dgm:prSet>
      <dgm:spPr>
        <a:prstGeom prst="flowChartOnlineStorage">
          <a:avLst/>
        </a:prstGeom>
      </dgm:spPr>
      <dgm:t>
        <a:bodyPr/>
        <a:lstStyle/>
        <a:p>
          <a:endParaRPr lang="en-US"/>
        </a:p>
      </dgm:t>
    </dgm:pt>
    <dgm:pt modelId="{DA9FB7EB-F994-47A9-999E-BA765EBCE319}" type="pres">
      <dgm:prSet presAssocID="{4AE3736D-AD76-4FE9-8E19-2DDD8B6D34B1}" presName="desTx" presStyleLbl="revTx" presStyleCnt="4" custLinFactNeighborX="9021">
        <dgm:presLayoutVars>
          <dgm:bulletEnabled val="1"/>
        </dgm:presLayoutVars>
      </dgm:prSet>
      <dgm:spPr/>
      <dgm:t>
        <a:bodyPr/>
        <a:lstStyle/>
        <a:p>
          <a:endParaRPr lang="en-US"/>
        </a:p>
      </dgm:t>
    </dgm:pt>
    <dgm:pt modelId="{673083EC-ABAF-4425-9B22-1E0F359C4AE7}" type="pres">
      <dgm:prSet presAssocID="{E9DDF11E-81E2-4964-BC76-5AE31590D665}" presName="space"/>
      <dgm:spPr/>
      <dgm:t>
        <a:bodyPr/>
        <a:lstStyle/>
        <a:p/>
      </dgm:t>
    </dgm:pt>
    <dgm:pt modelId="{9D5A74E3-1662-484B-96A3-3E13CFBBC500}" type="pres">
      <dgm:prSet presAssocID="{21714749-C1B7-4861-851E-0F3CEA8BA36B}" presName="composite"/>
      <dgm:spPr/>
      <dgm:t>
        <a:bodyPr/>
        <a:lstStyle/>
        <a:p/>
      </dgm:t>
    </dgm:pt>
    <dgm:pt modelId="{D49E78A4-1088-416F-A93E-BE8917632125}" type="pres">
      <dgm:prSet presAssocID="{21714749-C1B7-4861-851E-0F3CEA8BA36B}" presName="parTx" presStyleLbl="node1" presStyleIdx="1" presStyleCnt="4" custFlipHor="1">
        <dgm:presLayoutVars>
          <dgm:chMax val="0"/>
          <dgm:chPref val="0"/>
          <dgm:bulletEnabled val="1"/>
        </dgm:presLayoutVars>
      </dgm:prSet>
      <dgm:spPr>
        <a:prstGeom prst="flowChartOnlineStorage">
          <a:avLst/>
        </a:prstGeom>
      </dgm:spPr>
      <dgm:t>
        <a:bodyPr/>
        <a:lstStyle/>
        <a:p>
          <a:endParaRPr lang="en-US"/>
        </a:p>
      </dgm:t>
    </dgm:pt>
    <dgm:pt modelId="{6B734A75-1B43-4441-A4BE-2008F869670F}" type="pres">
      <dgm:prSet presAssocID="{21714749-C1B7-4861-851E-0F3CEA8BA36B}" presName="desTx" presStyleLbl="revTx" presStyleIdx="1" presStyleCnt="4" custLinFactNeighborX="9021">
        <dgm:presLayoutVars>
          <dgm:bulletEnabled val="1"/>
        </dgm:presLayoutVars>
      </dgm:prSet>
      <dgm:spPr/>
      <dgm:t>
        <a:bodyPr/>
        <a:lstStyle/>
        <a:p>
          <a:endParaRPr lang="en-US"/>
        </a:p>
      </dgm:t>
    </dgm:pt>
    <dgm:pt modelId="{D68107AF-FF2A-44F7-9153-6042704B008C}" type="pres">
      <dgm:prSet presAssocID="{3657EDFF-CE1D-4FEE-83D4-28D65E142782}" presName="space"/>
      <dgm:spPr/>
      <dgm:t>
        <a:bodyPr/>
        <a:lstStyle/>
        <a:p/>
      </dgm:t>
    </dgm:pt>
    <dgm:pt modelId="{EC0F121C-6188-4297-BCAA-ACCF2010405D}" type="pres">
      <dgm:prSet presAssocID="{0A233DC5-1F19-44C9-B232-F9B2AFADA4F4}" presName="composite"/>
      <dgm:spPr/>
      <dgm:t>
        <a:bodyPr/>
        <a:lstStyle/>
        <a:p/>
      </dgm:t>
    </dgm:pt>
    <dgm:pt modelId="{FB8660BA-F43C-430E-872A-B7EA4E6869B1}" type="pres">
      <dgm:prSet presAssocID="{0A233DC5-1F19-44C9-B232-F9B2AFADA4F4}" presName="parTx" presStyleLbl="node1" presStyleIdx="2" presStyleCnt="4" custFlipHor="1">
        <dgm:presLayoutVars>
          <dgm:chMax val="0"/>
          <dgm:chPref val="0"/>
          <dgm:bulletEnabled val="1"/>
        </dgm:presLayoutVars>
      </dgm:prSet>
      <dgm:spPr>
        <a:prstGeom prst="flowChartOnlineStorage">
          <a:avLst/>
        </a:prstGeom>
      </dgm:spPr>
      <dgm:t>
        <a:bodyPr/>
        <a:lstStyle/>
        <a:p>
          <a:endParaRPr lang="en-US"/>
        </a:p>
      </dgm:t>
    </dgm:pt>
    <dgm:pt modelId="{03443B7F-AEC7-4377-83EC-36180229B874}" type="pres">
      <dgm:prSet presAssocID="{0A233DC5-1F19-44C9-B232-F9B2AFADA4F4}" presName="desTx" presStyleLbl="revTx" presStyleIdx="2" presStyleCnt="4" custLinFactNeighborX="9021">
        <dgm:presLayoutVars>
          <dgm:bulletEnabled val="1"/>
        </dgm:presLayoutVars>
      </dgm:prSet>
      <dgm:spPr/>
      <dgm:t>
        <a:bodyPr/>
        <a:lstStyle/>
        <a:p>
          <a:endParaRPr lang="en-US"/>
        </a:p>
      </dgm:t>
    </dgm:pt>
    <dgm:pt modelId="{3DF9C9DF-7036-481F-8814-DFE45B57AB0A}" type="pres">
      <dgm:prSet presAssocID="{CEFB533C-CDC9-41B8-A857-918B47001127}" presName="space"/>
      <dgm:spPr/>
      <dgm:t>
        <a:bodyPr/>
        <a:lstStyle/>
        <a:p/>
      </dgm:t>
    </dgm:pt>
    <dgm:pt modelId="{3525529F-AC50-48CB-B3BC-29FE8B7E1F68}" type="pres">
      <dgm:prSet presAssocID="{AED3F626-591D-4369-9AF2-B89EADAA37F4}" presName="composite"/>
      <dgm:spPr/>
      <dgm:t>
        <a:bodyPr/>
        <a:lstStyle/>
        <a:p/>
      </dgm:t>
    </dgm:pt>
    <dgm:pt modelId="{7B740ED6-B564-4B9F-A0CF-5B54BDFC8C9B}" type="pres">
      <dgm:prSet presAssocID="{AED3F626-591D-4369-9AF2-B89EADAA37F4}" presName="parTx" presStyleLbl="node1" presStyleIdx="3" presStyleCnt="4" custFlipHor="1">
        <dgm:presLayoutVars>
          <dgm:chMax val="0"/>
          <dgm:chPref val="0"/>
          <dgm:bulletEnabled val="1"/>
        </dgm:presLayoutVars>
      </dgm:prSet>
      <dgm:spPr>
        <a:prstGeom prst="flowChartOnlineStorage">
          <a:avLst/>
        </a:prstGeom>
      </dgm:spPr>
      <dgm:t>
        <a:bodyPr/>
        <a:lstStyle/>
        <a:p>
          <a:endParaRPr lang="en-US"/>
        </a:p>
      </dgm:t>
    </dgm:pt>
    <dgm:pt modelId="{8A45B519-CAF6-493D-84CA-54F09DCD6EC2}" type="pres">
      <dgm:prSet presAssocID="{AED3F626-591D-4369-9AF2-B89EADAA37F4}" presName="desTx" presStyleLbl="revTx" presStyleIdx="3" presStyleCnt="4" custLinFactNeighborX="9021">
        <dgm:presLayoutVars>
          <dgm:bulletEnabled val="1"/>
        </dgm:presLayoutVars>
      </dgm:prSet>
      <dgm:spPr/>
      <dgm:t>
        <a:bodyPr/>
        <a:lstStyle/>
        <a:p>
          <a:endParaRPr lang="en-US"/>
        </a:p>
      </dgm:t>
    </dgm:pt>
  </dgm:ptLst>
  <dgm:cxnLst>
    <dgm:cxn modelId="{9ACA5505-2928-42EC-A683-8264F51251B2}" srcId="{39FD87CB-40FF-4720-82CF-9D6FE4529453}" destId="{4AE3736D-AD76-4FE9-8E19-2DDD8B6D34B1}" srcOrd="0" destOrd="0" parTransId="{C13CCA8D-68B2-45C7-9616-FA12CF51B8E9}" sibTransId="{E9DDF11E-81E2-4964-BC76-5AE31590D665}"/>
    <dgm:cxn modelId="{71874197-C4BA-49FC-B665-06160FFE7679}" srcId="{4AE3736D-AD76-4FE9-8E19-2DDD8B6D34B1}" destId="{D8ED68F9-8789-47FB-99D7-ACF8547BB157}" srcOrd="0" destOrd="0" parTransId="{90754FDD-C3E8-4B54-BB1C-FA5C587ABD0B}" sibTransId="{9A8643AB-28B1-4C8F-B31D-17A7AE74A54B}"/>
    <dgm:cxn modelId="{A1421E7C-94B4-41E7-96BE-92C2E06DEB3A}" srcId="{39FD87CB-40FF-4720-82CF-9D6FE4529453}" destId="{21714749-C1B7-4861-851E-0F3CEA8BA36B}" srcOrd="1" destOrd="0" parTransId="{66A6267C-11FE-403A-B3D8-653637A40253}" sibTransId="{3657EDFF-CE1D-4FEE-83D4-28D65E142782}"/>
    <dgm:cxn modelId="{A4D9B283-5550-4B15-B1B3-F080880F7510}" srcId="{21714749-C1B7-4861-851E-0F3CEA8BA36B}" destId="{F41E0788-15BA-424E-8F19-EAFAEA8B7AA8}" srcOrd="0" destOrd="0" parTransId="{80B5F0E7-3031-4116-B169-ACF696901672}" sibTransId="{B0F7CF58-1C95-41FF-879F-019955990B33}"/>
    <dgm:cxn modelId="{B2AF8074-2A73-4AB2-AE7C-3697B52FCA5E}" srcId="{21714749-C1B7-4861-851E-0F3CEA8BA36B}" destId="{0CDD1DDB-1F2D-4408-84F2-EC8C8B69B592}" srcOrd="1" destOrd="0" parTransId="{5162DB1F-554F-4EF2-9C11-3AA7444CC928}" sibTransId="{030222B4-6A6D-4612-AD42-24176447073B}"/>
    <dgm:cxn modelId="{BDD9ACA4-F0A5-4F38-BFC0-F753489B1A9E}" srcId="{39FD87CB-40FF-4720-82CF-9D6FE4529453}" destId="{0A233DC5-1F19-44C9-B232-F9B2AFADA4F4}" srcOrd="2" destOrd="0" parTransId="{3A6090ED-753F-417F-9B19-6C8A39538E41}" sibTransId="{CEFB533C-CDC9-41B8-A857-918B47001127}"/>
    <dgm:cxn modelId="{5E2B11AA-490A-4022-A02D-47FD297E40B2}" srcId="{0A233DC5-1F19-44C9-B232-F9B2AFADA4F4}" destId="{76391FA8-4E02-41DD-A7D6-96BB5E9B37B3}" srcOrd="0" destOrd="0" parTransId="{F9EF9458-9F4E-424C-B16B-1FB5D55652AF}" sibTransId="{4EC85903-E635-458D-AA3B-4DA63F410D8D}"/>
    <dgm:cxn modelId="{AC845812-207C-4BFB-9C7F-8129681B5F6B}" srcId="{0A233DC5-1F19-44C9-B232-F9B2AFADA4F4}" destId="{3DAF852D-F487-428F-BFEF-AFE05B9DECCE}" srcOrd="1" destOrd="0" parTransId="{CEB23BB3-08E7-4F28-A184-25D215048F09}" sibTransId="{31197908-69A4-44C4-AB29-F31D1E0F1A96}"/>
    <dgm:cxn modelId="{C42C488A-5EA6-4AA0-8B6C-5FF5FE60B67C}" srcId="{39FD87CB-40FF-4720-82CF-9D6FE4529453}" destId="{AED3F626-591D-4369-9AF2-B89EADAA37F4}" srcOrd="3" destOrd="0" parTransId="{C3A69BD8-9ADF-44B5-90E0-C2B966C51D6A}" sibTransId="{E17C0B2D-8C83-4106-9459-B21819227B91}"/>
    <dgm:cxn modelId="{1B519C46-510A-475F-B52D-EE7B3F95E904}" srcId="{AED3F626-591D-4369-9AF2-B89EADAA37F4}" destId="{752FBB03-5066-42E5-846C-D80ACF25A730}" srcOrd="0" destOrd="0" parTransId="{1705CF50-1AC9-4539-AB8E-F27F7E6897A5}" sibTransId="{3B6ED3DD-3FC0-4752-9C67-6BF1E6E58BEE}"/>
    <dgm:cxn modelId="{64F22809-5C44-4035-889F-2853C34528FB}" srcId="{AED3F626-591D-4369-9AF2-B89EADAA37F4}" destId="{7221755F-64B1-488B-B8F1-B202E090F366}" srcOrd="1" destOrd="0" parTransId="{84CDFC9C-8B8F-44F7-8B1B-CB9C35C5F2A3}" sibTransId="{90D17F28-98A5-4783-B671-A484FE1263C4}"/>
    <dgm:cxn modelId="{535794E9-24A3-4C35-90A0-57013FA768B7}" type="presOf" srcId="{39FD87CB-40FF-4720-82CF-9D6FE4529453}" destId="{4F07B49B-6D9C-4E62-AAE5-7B51D5CDCA41}" srcOrd="0" destOrd="0" presId="urn:microsoft.com/office/officeart/2005/8/layout/chevron1"/>
    <dgm:cxn modelId="{7E6B1E34-BD2A-406E-91CA-FE8E87A9F9F2}" type="presParOf" srcId="{4F07B49B-6D9C-4E62-AAE5-7B51D5CDCA41}" destId="{78E9C016-2017-402C-9E09-78134BD54D2E}" srcOrd="0" destOrd="0" presId="urn:microsoft.com/office/officeart/2005/8/layout/chevron1"/>
    <dgm:cxn modelId="{37AE0851-82DC-4417-B594-72EAF8F66C69}" type="presParOf" srcId="{78E9C016-2017-402C-9E09-78134BD54D2E}" destId="{C0F7D856-E8DD-4790-909C-580735D85133}" srcOrd="0" destOrd="0" presId="urn:microsoft.com/office/officeart/2005/8/layout/chevron1"/>
    <dgm:cxn modelId="{AA128852-BE50-4A9F-930F-93E9B8FC6F50}" type="presOf" srcId="{4AE3736D-AD76-4FE9-8E19-2DDD8B6D34B1}" destId="{C0F7D856-E8DD-4790-909C-580735D85133}" srcOrd="0" destOrd="0" presId="urn:microsoft.com/office/officeart/2005/8/layout/chevron1"/>
    <dgm:cxn modelId="{205F20AD-7FAD-4AE3-969B-12E55A2C4EB6}" type="presParOf" srcId="{78E9C016-2017-402C-9E09-78134BD54D2E}" destId="{DA9FB7EB-F994-47A9-999E-BA765EBCE319}" srcOrd="1" destOrd="0" presId="urn:microsoft.com/office/officeart/2005/8/layout/chevron1"/>
    <dgm:cxn modelId="{C703F6D5-845E-49B0-AFAD-43AB1AF29980}" type="presOf" srcId="{D8ED68F9-8789-47FB-99D7-ACF8547BB157}" destId="{DA9FB7EB-F994-47A9-999E-BA765EBCE319}" srcOrd="0" destOrd="0" presId="urn:microsoft.com/office/officeart/2005/8/layout/chevron1"/>
    <dgm:cxn modelId="{095734CF-17FA-4540-B40F-AD65C3FE1D6D}" type="presParOf" srcId="{4F07B49B-6D9C-4E62-AAE5-7B51D5CDCA41}" destId="{673083EC-ABAF-4425-9B22-1E0F359C4AE7}" srcOrd="1" destOrd="0" presId="urn:microsoft.com/office/officeart/2005/8/layout/chevron1"/>
    <dgm:cxn modelId="{824B2359-91E9-4F32-BF7C-83A02DF1BA7A}" type="presParOf" srcId="{4F07B49B-6D9C-4E62-AAE5-7B51D5CDCA41}" destId="{9D5A74E3-1662-484B-96A3-3E13CFBBC500}" srcOrd="2" destOrd="0" presId="urn:microsoft.com/office/officeart/2005/8/layout/chevron1"/>
    <dgm:cxn modelId="{809A9CDF-2C31-4A08-8570-542DF2375514}" type="presParOf" srcId="{9D5A74E3-1662-484B-96A3-3E13CFBBC500}" destId="{D49E78A4-1088-416F-A93E-BE8917632125}" srcOrd="0" destOrd="0" presId="urn:microsoft.com/office/officeart/2005/8/layout/chevron1"/>
    <dgm:cxn modelId="{982BF88C-5A5C-4350-9E90-9D7972729EBE}" type="presOf" srcId="{21714749-C1B7-4861-851E-0F3CEA8BA36B}" destId="{D49E78A4-1088-416F-A93E-BE8917632125}" srcOrd="0" destOrd="0" presId="urn:microsoft.com/office/officeart/2005/8/layout/chevron1"/>
    <dgm:cxn modelId="{E73E5187-5366-471D-B1C0-05463850A425}" type="presParOf" srcId="{9D5A74E3-1662-484B-96A3-3E13CFBBC500}" destId="{6B734A75-1B43-4441-A4BE-2008F869670F}" srcOrd="1" destOrd="0" presId="urn:microsoft.com/office/officeart/2005/8/layout/chevron1"/>
    <dgm:cxn modelId="{7114B13F-A07B-49CC-B21A-69EC3E2EE2A0}" type="presOf" srcId="{F41E0788-15BA-424E-8F19-EAFAEA8B7AA8}" destId="{6B734A75-1B43-4441-A4BE-2008F869670F}" srcOrd="0" destOrd="0" presId="urn:microsoft.com/office/officeart/2005/8/layout/chevron1"/>
    <dgm:cxn modelId="{03F517B5-BE7F-4145-993E-8E16C46D1C04}" type="presOf" srcId="{0CDD1DDB-1F2D-4408-84F2-EC8C8B69B592}" destId="{6B734A75-1B43-4441-A4BE-2008F869670F}" srcOrd="0" destOrd="1" presId="urn:microsoft.com/office/officeart/2005/8/layout/chevron1"/>
    <dgm:cxn modelId="{66E5F15C-037B-4F14-9E58-05CEE39851A6}" type="presParOf" srcId="{4F07B49B-6D9C-4E62-AAE5-7B51D5CDCA41}" destId="{D68107AF-FF2A-44F7-9153-6042704B008C}" srcOrd="3" destOrd="0" presId="urn:microsoft.com/office/officeart/2005/8/layout/chevron1"/>
    <dgm:cxn modelId="{936B4AB8-2F28-4C95-8447-5C6D15C5615D}" type="presParOf" srcId="{4F07B49B-6D9C-4E62-AAE5-7B51D5CDCA41}" destId="{EC0F121C-6188-4297-BCAA-ACCF2010405D}" srcOrd="4" destOrd="0" presId="urn:microsoft.com/office/officeart/2005/8/layout/chevron1"/>
    <dgm:cxn modelId="{E1654324-CADC-4DAD-A748-4CF3C9914FEA}" type="presParOf" srcId="{EC0F121C-6188-4297-BCAA-ACCF2010405D}" destId="{FB8660BA-F43C-430E-872A-B7EA4E6869B1}" srcOrd="0" destOrd="0" presId="urn:microsoft.com/office/officeart/2005/8/layout/chevron1"/>
    <dgm:cxn modelId="{43C736CF-929C-4412-9BCC-79C0B1FE1417}" type="presOf" srcId="{0A233DC5-1F19-44C9-B232-F9B2AFADA4F4}" destId="{FB8660BA-F43C-430E-872A-B7EA4E6869B1}" srcOrd="0" destOrd="0" presId="urn:microsoft.com/office/officeart/2005/8/layout/chevron1"/>
    <dgm:cxn modelId="{3FA94EE4-7E43-4F4B-B3DA-15B4F8AE6251}" type="presParOf" srcId="{EC0F121C-6188-4297-BCAA-ACCF2010405D}" destId="{03443B7F-AEC7-4377-83EC-36180229B874}" srcOrd="1" destOrd="0" presId="urn:microsoft.com/office/officeart/2005/8/layout/chevron1"/>
    <dgm:cxn modelId="{1109F060-C169-4F32-840C-228881B0F024}" type="presOf" srcId="{76391FA8-4E02-41DD-A7D6-96BB5E9B37B3}" destId="{03443B7F-AEC7-4377-83EC-36180229B874}" srcOrd="0" destOrd="0" presId="urn:microsoft.com/office/officeart/2005/8/layout/chevron1"/>
    <dgm:cxn modelId="{FE4E5553-9A5C-47E4-B702-BDCCB271B37E}" type="presOf" srcId="{3DAF852D-F487-428F-BFEF-AFE05B9DECCE}" destId="{03443B7F-AEC7-4377-83EC-36180229B874}" srcOrd="0" destOrd="1" presId="urn:microsoft.com/office/officeart/2005/8/layout/chevron1"/>
    <dgm:cxn modelId="{745D922F-1201-4343-A642-A6F4162E121E}" type="presParOf" srcId="{4F07B49B-6D9C-4E62-AAE5-7B51D5CDCA41}" destId="{3DF9C9DF-7036-481F-8814-DFE45B57AB0A}" srcOrd="5" destOrd="0" presId="urn:microsoft.com/office/officeart/2005/8/layout/chevron1"/>
    <dgm:cxn modelId="{FCB30E96-B2E7-474E-AD00-4D9068DC5434}" type="presParOf" srcId="{4F07B49B-6D9C-4E62-AAE5-7B51D5CDCA41}" destId="{3525529F-AC50-48CB-B3BC-29FE8B7E1F68}" srcOrd="6" destOrd="0" presId="urn:microsoft.com/office/officeart/2005/8/layout/chevron1"/>
    <dgm:cxn modelId="{2ECAADB9-34A3-4884-BFE0-A0BA0B607409}" type="presParOf" srcId="{3525529F-AC50-48CB-B3BC-29FE8B7E1F68}" destId="{7B740ED6-B564-4B9F-A0CF-5B54BDFC8C9B}" srcOrd="0" destOrd="0" presId="urn:microsoft.com/office/officeart/2005/8/layout/chevron1"/>
    <dgm:cxn modelId="{15C0C27C-AEE3-4393-A06B-755C5FA7140F}" type="presOf" srcId="{AED3F626-591D-4369-9AF2-B89EADAA37F4}" destId="{7B740ED6-B564-4B9F-A0CF-5B54BDFC8C9B}" srcOrd="0" destOrd="0" presId="urn:microsoft.com/office/officeart/2005/8/layout/chevron1"/>
    <dgm:cxn modelId="{C22409B8-395A-425E-AB26-A8B32F5A3BA2}" type="presParOf" srcId="{3525529F-AC50-48CB-B3BC-29FE8B7E1F68}" destId="{8A45B519-CAF6-493D-84CA-54F09DCD6EC2}" srcOrd="1" destOrd="0" presId="urn:microsoft.com/office/officeart/2005/8/layout/chevron1"/>
    <dgm:cxn modelId="{6A031C36-7949-4786-A43A-5B00DC06856E}" type="presOf" srcId="{752FBB03-5066-42E5-846C-D80ACF25A730}" destId="{8A45B519-CAF6-493D-84CA-54F09DCD6EC2}" srcOrd="0" destOrd="0" presId="urn:microsoft.com/office/officeart/2005/8/layout/chevron1"/>
    <dgm:cxn modelId="{F8551E18-B21B-4ED2-A0A5-C5D0ADC97F73}" type="presOf" srcId="{7221755F-64B1-488B-B8F1-B202E090F366}" destId="{8A45B519-CAF6-493D-84CA-54F09DCD6EC2}" srcOrd="0" destOrd="1" presId="urn:microsoft.com/office/officeart/2005/8/layout/chevron1"/>
  </dgm:cxnLst>
  <dgm:bg/>
  <dgm:whole/>
  <dgm:extLst>
    <a:ext uri="http://schemas.microsoft.com/office/drawing/2008/diagram">
      <dsp:dataModelExt xmlns:dsp="http://schemas.microsoft.com/office/drawing/2008/diagram" relId="rId5" minVer="http://schemas.openxmlformats.org/drawingml/2006/main"/>
    </a:ext>
  </dgm:extLst>
</dgm:dataModel>
</file>

<file path=ppt/diagrams/drawing1.xml><?xml version="1.0" encoding="utf-8"?>
<dsp:drawing xmlns:a="http://schemas.openxmlformats.org/drawingml/2006/main" xmlns:r="http://schemas.openxmlformats.org/officeDocument/2006/relationships" xmlns:dsp="http://schemas.microsoft.com/office/drawing/2008/diagram">
  <dsp:spTree>
    <dsp:nvGrpSpPr>
      <dsp:cNvPr id="5" name=""/>
      <dsp:cNvGrpSpPr/>
    </dsp:nvGrpSpPr>
    <dsp:grpSpPr/>
    <dsp:sp modelId="{C0F7D856-E8DD-4790-909C-580735D85133}">
      <dsp:nvSpPr>
        <dsp:cNvPr id="6" name=""/>
        <dsp:cNvSpPr/>
      </dsp:nvSpPr>
      <dsp:spPr>
        <a:xfrm flipH="1">
          <a:off x="11321" y="1207563"/>
          <a:ext cx="3120995" cy="1248398"/>
        </a:xfrm>
        <a:prstGeom prst="flowChartOnlineStorag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en-US" sz="2600" kern="1200" smtClean="0">
              <a:latin typeface="Futura PT Medium" panose="020b0602020204020303" pitchFamily="34" charset="-52"/>
            </a:rPr>
            <a:t>Remote Sensing</a:t>
          </a:r>
          <a:endParaRPr lang="en-US" sz="2600" kern="1200">
            <a:latin typeface="Futura PT Medium" panose="020b0602020204020303" pitchFamily="34" charset="-52"/>
          </a:endParaRPr>
        </a:p>
      </dsp:txBody>
      <dsp:txXfrm>
        <a:off x="531487" y="1207563"/>
        <a:ext cx="2080664" cy="1248398"/>
      </dsp:txXfrm>
    </dsp:sp>
    <dsp:sp modelId="{DA9FB7EB-F994-47A9-999E-BA765EBCE319}">
      <dsp:nvSpPr>
        <dsp:cNvPr id="7" name=""/>
        <dsp:cNvSpPr/>
      </dsp:nvSpPr>
      <dsp:spPr>
        <a:xfrm>
          <a:off x="236557" y="2612011"/>
          <a:ext cx="2496796" cy="892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85750" lvl="1" indent="-285750" algn="l" defTabSz="1244600">
            <a:lnSpc>
              <a:spcPct val="90000"/>
            </a:lnSpc>
            <a:spcBef>
              <a:spcPct val="0"/>
            </a:spcBef>
            <a:spcAft>
              <a:spcPct val="15000"/>
            </a:spcAft>
            <a:buChar char="••"/>
          </a:pPr>
          <a:r>
            <a:rPr lang="en-US" sz="2800" kern="1200" smtClean="0">
              <a:latin typeface="Futura PT Medium" panose="020b0602020204020303" pitchFamily="34" charset="-52"/>
            </a:rPr>
            <a:t>Data source</a:t>
          </a:r>
          <a:endParaRPr lang="en-US" sz="2800" kern="1200">
            <a:latin typeface="Futura PT Medium" panose="020b0602020204020303" pitchFamily="34" charset="-52"/>
          </a:endParaRPr>
        </a:p>
      </dsp:txBody>
      <dsp:txXfrm>
        <a:off x="236557" y="2612011"/>
        <a:ext cx="2496796" cy="892125"/>
      </dsp:txXfrm>
    </dsp:sp>
    <dsp:sp modelId="{D49E78A4-1088-416F-A93E-BE8917632125}">
      <dsp:nvSpPr>
        <dsp:cNvPr id="8" name=""/>
        <dsp:cNvSpPr/>
      </dsp:nvSpPr>
      <dsp:spPr>
        <a:xfrm flipH="1">
          <a:off x="2916316" y="1207563"/>
          <a:ext cx="3120995" cy="1248398"/>
        </a:xfrm>
        <a:prstGeom prst="flowChartOnlineStorage">
          <a:avLst/>
        </a:prstGeom>
        <a:solidFill>
          <a:schemeClr val="tx1">
            <a:lumMod val="75000"/>
            <a:lumOff val="2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en-US" sz="2600" kern="1200" smtClean="0">
              <a:latin typeface="Futura PT Medium" panose="020b0602020204020303" pitchFamily="34" charset="-52"/>
            </a:rPr>
            <a:t>Geostatistics</a:t>
          </a:r>
          <a:endParaRPr lang="en-US" sz="2600" kern="1200">
            <a:latin typeface="Futura PT Medium" panose="020b0602020204020303" pitchFamily="34" charset="-52"/>
          </a:endParaRPr>
        </a:p>
      </dsp:txBody>
      <dsp:txXfrm>
        <a:off x="3436482" y="1207563"/>
        <a:ext cx="2080664" cy="1248398"/>
      </dsp:txXfrm>
    </dsp:sp>
    <dsp:sp modelId="{6B734A75-1B43-4441-A4BE-2008F869670F}">
      <dsp:nvSpPr>
        <dsp:cNvPr id="9" name=""/>
        <dsp:cNvSpPr/>
      </dsp:nvSpPr>
      <dsp:spPr>
        <a:xfrm>
          <a:off x="3141552" y="2612011"/>
          <a:ext cx="2496796" cy="892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85750" lvl="1" indent="-285750" algn="l" defTabSz="1244600">
            <a:lnSpc>
              <a:spcPct val="90000"/>
            </a:lnSpc>
            <a:spcBef>
              <a:spcPct val="0"/>
            </a:spcBef>
            <a:spcAft>
              <a:spcPct val="15000"/>
            </a:spcAft>
            <a:buChar char="••"/>
          </a:pPr>
          <a:r>
            <a:rPr lang="en-US" sz="2800" kern="1200" smtClean="0">
              <a:latin typeface="Futura PT Medium" panose="020b0602020204020303" pitchFamily="34" charset="-52"/>
            </a:rPr>
            <a:t>Verification</a:t>
          </a:r>
          <a:endParaRPr lang="en-US" sz="2800" kern="1200">
            <a:latin typeface="Futura PT Medium" panose="020b0602020204020303" pitchFamily="34" charset="-52"/>
          </a:endParaRPr>
        </a:p>
        <a:p>
          <a:pPr marL="285750" lvl="1" indent="-285750" algn="l" defTabSz="1244600">
            <a:lnSpc>
              <a:spcPct val="90000"/>
            </a:lnSpc>
            <a:spcBef>
              <a:spcPct val="0"/>
            </a:spcBef>
            <a:spcAft>
              <a:spcPct val="15000"/>
            </a:spcAft>
            <a:buChar char="••"/>
          </a:pPr>
          <a:r>
            <a:rPr lang="en-US" sz="2800" kern="1200" smtClean="0">
              <a:latin typeface="Futura PT Medium" panose="020b0602020204020303" pitchFamily="34" charset="-52"/>
            </a:rPr>
            <a:t>Data clean-up</a:t>
          </a:r>
          <a:endParaRPr lang="en-US" sz="2800" kern="1200">
            <a:latin typeface="Futura PT Medium" panose="020b0602020204020303" pitchFamily="34" charset="-52"/>
          </a:endParaRPr>
        </a:p>
      </dsp:txBody>
      <dsp:txXfrm>
        <a:off x="3141552" y="2612011"/>
        <a:ext cx="2496796" cy="892125"/>
      </dsp:txXfrm>
    </dsp:sp>
    <dsp:sp modelId="{FB8660BA-F43C-430E-872A-B7EA4E6869B1}">
      <dsp:nvSpPr>
        <dsp:cNvPr id="10" name=""/>
        <dsp:cNvSpPr/>
      </dsp:nvSpPr>
      <dsp:spPr>
        <a:xfrm flipH="1">
          <a:off x="5821312" y="1207563"/>
          <a:ext cx="3120995" cy="1248398"/>
        </a:xfrm>
        <a:prstGeom prst="flowChartOnlineStorage">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en-US" sz="2600" kern="1200" smtClean="0">
              <a:latin typeface="Futura PT Medium" panose="020b0602020204020303" pitchFamily="34" charset="-52"/>
            </a:rPr>
            <a:t>GIS</a:t>
          </a:r>
          <a:endParaRPr lang="en-US" sz="2600" kern="1200">
            <a:latin typeface="Futura PT Medium" panose="020b0602020204020303" pitchFamily="34" charset="-52"/>
          </a:endParaRPr>
        </a:p>
      </dsp:txBody>
      <dsp:txXfrm>
        <a:off x="6341478" y="1207563"/>
        <a:ext cx="2080664" cy="1248398"/>
      </dsp:txXfrm>
    </dsp:sp>
    <dsp:sp modelId="{03443B7F-AEC7-4377-83EC-36180229B874}">
      <dsp:nvSpPr>
        <dsp:cNvPr id="11" name=""/>
        <dsp:cNvSpPr/>
      </dsp:nvSpPr>
      <dsp:spPr>
        <a:xfrm>
          <a:off x="6046548" y="2612011"/>
          <a:ext cx="2496796" cy="892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85750" lvl="1" indent="-285750" algn="l" defTabSz="1244600">
            <a:lnSpc>
              <a:spcPct val="90000"/>
            </a:lnSpc>
            <a:spcBef>
              <a:spcPct val="0"/>
            </a:spcBef>
            <a:spcAft>
              <a:spcPct val="15000"/>
            </a:spcAft>
            <a:buChar char="••"/>
          </a:pPr>
          <a:r>
            <a:rPr lang="en-US" sz="2800" kern="1200" smtClean="0">
              <a:latin typeface="Futura PT Medium" panose="020b0602020204020303" pitchFamily="34" charset="-52"/>
            </a:rPr>
            <a:t>Visualization</a:t>
          </a:r>
          <a:endParaRPr lang="en-US" sz="2800" kern="1200">
            <a:latin typeface="Futura PT Medium" panose="020b0602020204020303" pitchFamily="34" charset="-52"/>
          </a:endParaRPr>
        </a:p>
        <a:p>
          <a:pPr marL="285750" lvl="1" indent="-285750" algn="l" defTabSz="1244600">
            <a:lnSpc>
              <a:spcPct val="90000"/>
            </a:lnSpc>
            <a:spcBef>
              <a:spcPct val="0"/>
            </a:spcBef>
            <a:spcAft>
              <a:spcPct val="15000"/>
            </a:spcAft>
            <a:buChar char="••"/>
          </a:pPr>
          <a:r>
            <a:rPr lang="en-US" sz="2800" kern="1200" smtClean="0">
              <a:latin typeface="Futura PT Medium" panose="020b0602020204020303" pitchFamily="34" charset="-52"/>
            </a:rPr>
            <a:t>Mapping</a:t>
          </a:r>
          <a:endParaRPr lang="en-US" sz="2800" kern="1200">
            <a:latin typeface="Futura PT Medium" panose="020b0602020204020303" pitchFamily="34" charset="-52"/>
          </a:endParaRPr>
        </a:p>
      </dsp:txBody>
      <dsp:txXfrm>
        <a:off x="6046548" y="2612011"/>
        <a:ext cx="2496796" cy="892125"/>
      </dsp:txXfrm>
    </dsp:sp>
    <dsp:sp modelId="{7B740ED6-B564-4B9F-A0CF-5B54BDFC8C9B}">
      <dsp:nvSpPr>
        <dsp:cNvPr id="12" name=""/>
        <dsp:cNvSpPr/>
      </dsp:nvSpPr>
      <dsp:spPr>
        <a:xfrm flipH="1">
          <a:off x="8726308" y="1207563"/>
          <a:ext cx="3120995" cy="1248398"/>
        </a:xfrm>
        <a:prstGeom prst="flowChartOnlineStorag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en-US" sz="2600" kern="1200" smtClean="0">
              <a:latin typeface="Futura PT Medium" panose="020b0602020204020303" pitchFamily="34" charset="-52"/>
            </a:rPr>
            <a:t>Process-/Data-based Models</a:t>
          </a:r>
          <a:endParaRPr lang="en-US" sz="2600" kern="1200">
            <a:latin typeface="Futura PT Medium" panose="020b0602020204020303" pitchFamily="34" charset="-52"/>
          </a:endParaRPr>
        </a:p>
      </dsp:txBody>
      <dsp:txXfrm>
        <a:off x="9246474" y="1207563"/>
        <a:ext cx="2080664" cy="1248398"/>
      </dsp:txXfrm>
    </dsp:sp>
    <dsp:sp modelId="{8A45B519-CAF6-493D-84CA-54F09DCD6EC2}">
      <dsp:nvSpPr>
        <dsp:cNvPr id="13" name=""/>
        <dsp:cNvSpPr/>
      </dsp:nvSpPr>
      <dsp:spPr>
        <a:xfrm>
          <a:off x="8951544" y="2612011"/>
          <a:ext cx="2496796" cy="892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85750" lvl="1" indent="-285750" algn="l" defTabSz="1244600">
            <a:lnSpc>
              <a:spcPct val="90000"/>
            </a:lnSpc>
            <a:spcBef>
              <a:spcPct val="0"/>
            </a:spcBef>
            <a:spcAft>
              <a:spcPct val="15000"/>
            </a:spcAft>
            <a:buChar char="••"/>
          </a:pPr>
          <a:r>
            <a:rPr lang="en-US" sz="2800" kern="1200" smtClean="0">
              <a:latin typeface="Futura PT Medium" panose="020b0602020204020303" pitchFamily="34" charset="-52"/>
            </a:rPr>
            <a:t>Analyses</a:t>
          </a:r>
          <a:endParaRPr lang="en-US" sz="2800" kern="1200">
            <a:latin typeface="Futura PT Medium" panose="020b0602020204020303" pitchFamily="34" charset="-52"/>
          </a:endParaRPr>
        </a:p>
        <a:p>
          <a:pPr marL="285750" lvl="1" indent="-285750" algn="l" defTabSz="1244600">
            <a:lnSpc>
              <a:spcPct val="90000"/>
            </a:lnSpc>
            <a:spcBef>
              <a:spcPct val="0"/>
            </a:spcBef>
            <a:spcAft>
              <a:spcPct val="15000"/>
            </a:spcAft>
            <a:buChar char="••"/>
          </a:pPr>
          <a:r>
            <a:rPr lang="en-US" sz="2800" kern="1200" smtClean="0">
              <a:latin typeface="Futura PT Medium" panose="020b0602020204020303" pitchFamily="34" charset="-52"/>
            </a:rPr>
            <a:t>Prediction</a:t>
          </a:r>
          <a:endParaRPr lang="en-US" sz="2800" kern="1200">
            <a:latin typeface="Futura PT Medium" panose="020b0602020204020303" pitchFamily="34" charset="-52"/>
          </a:endParaRPr>
        </a:p>
      </dsp:txBody>
      <dsp:txXfrm>
        <a:off x="8951544" y="2612011"/>
        <a:ext cx="2496796" cy="892125"/>
      </dsp:txXfrm>
    </dsp:sp>
  </dsp:spTree>
</dsp:drawing>
</file>

<file path=ppt/diagrams/drawing2.xml><?xml version="1.0" encoding="utf-8"?>
<dsp:drawing xmlns:a="http://schemas.openxmlformats.org/drawingml/2006/main" xmlns:r="http://schemas.openxmlformats.org/officeDocument/2006/relationships" xmlns:dsp="http://schemas.microsoft.com/office/drawing/2008/diagram">
  <dsp:spTree>
    <dsp:nvGrpSpPr>
      <dsp:cNvPr id="5" name=""/>
      <dsp:cNvGrpSpPr/>
    </dsp:nvGrpSpPr>
    <dsp:grpSpPr/>
    <dsp:sp modelId="{2999B906-72C3-4549-8F3B-76F01A5AC467}">
      <dsp:nvSpPr>
        <dsp:cNvPr id="6" name=""/>
        <dsp:cNvSpPr/>
      </dsp:nvSpPr>
      <dsp:spPr>
        <a:xfrm>
          <a:off x="209" y="1577"/>
          <a:ext cx="4979664" cy="1892857"/>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en-US" sz="4800" kern="1200" smtClean="0">
              <a:latin typeface="Futura PT Medium" panose="020b0602020204020303" pitchFamily="34" charset="-52"/>
            </a:rPr>
            <a:t>Imaging Sensors</a:t>
          </a:r>
          <a:endParaRPr lang="en-US" sz="4800" kern="1200">
            <a:latin typeface="Futura PT Medium" panose="020b0602020204020303" pitchFamily="34" charset="-52"/>
          </a:endParaRPr>
        </a:p>
      </dsp:txBody>
      <dsp:txXfrm>
        <a:off x="55649" y="57017"/>
        <a:ext cx="4868784" cy="1781977"/>
      </dsp:txXfrm>
    </dsp:sp>
    <dsp:sp modelId="{3777D792-AF72-4253-965C-7175676E4487}">
      <dsp:nvSpPr>
        <dsp:cNvPr id="7" name=""/>
        <dsp:cNvSpPr/>
      </dsp:nvSpPr>
      <dsp:spPr>
        <a:xfrm>
          <a:off x="209" y="2164803"/>
          <a:ext cx="1517019" cy="1892857"/>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latin typeface="Futura PT Medium" panose="020b0602020204020303" pitchFamily="34" charset="-52"/>
            </a:rPr>
            <a:t>Optical</a:t>
          </a:r>
          <a:endParaRPr lang="en-US" sz="2800" kern="1200">
            <a:latin typeface="Futura PT Medium" panose="020b0602020204020303" pitchFamily="34" charset="-52"/>
          </a:endParaRPr>
        </a:p>
      </dsp:txBody>
      <dsp:txXfrm>
        <a:off x="44641" y="2209235"/>
        <a:ext cx="1428155" cy="1803993"/>
      </dsp:txXfrm>
    </dsp:sp>
    <dsp:sp modelId="{A84052CB-F821-45EC-88AB-EAE1C5ECB56D}">
      <dsp:nvSpPr>
        <dsp:cNvPr id="8" name=""/>
        <dsp:cNvSpPr/>
      </dsp:nvSpPr>
      <dsp:spPr>
        <a:xfrm>
          <a:off x="1639107" y="2164803"/>
          <a:ext cx="1701868" cy="1892857"/>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latin typeface="Futura PT Medium" panose="020b0602020204020303" pitchFamily="34" charset="-52"/>
            </a:rPr>
            <a:t>Thermal</a:t>
          </a:r>
          <a:endParaRPr lang="en-US" sz="2800" kern="1200">
            <a:latin typeface="Futura PT Medium" panose="020b0602020204020303" pitchFamily="34" charset="-52"/>
          </a:endParaRPr>
        </a:p>
      </dsp:txBody>
      <dsp:txXfrm>
        <a:off x="1688953" y="2214649"/>
        <a:ext cx="1602176" cy="1793165"/>
      </dsp:txXfrm>
    </dsp:sp>
    <dsp:sp modelId="{7D3800DE-45BB-445B-93FE-24C4B09E9810}">
      <dsp:nvSpPr>
        <dsp:cNvPr id="9" name=""/>
        <dsp:cNvSpPr/>
      </dsp:nvSpPr>
      <dsp:spPr>
        <a:xfrm>
          <a:off x="3462853" y="2164803"/>
          <a:ext cx="1517019" cy="1892857"/>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latin typeface="Futura PT Medium" panose="020b0602020204020303" pitchFamily="34" charset="-52"/>
            </a:rPr>
            <a:t>Radar</a:t>
          </a:r>
          <a:endParaRPr lang="en-US" sz="2800" kern="1200">
            <a:latin typeface="Futura PT Medium" panose="020b0602020204020303" pitchFamily="34" charset="-52"/>
          </a:endParaRPr>
        </a:p>
      </dsp:txBody>
      <dsp:txXfrm>
        <a:off x="3507285" y="2209235"/>
        <a:ext cx="1428155" cy="1803993"/>
      </dsp:txXfrm>
    </dsp:sp>
    <dsp:sp modelId="{ABB80B10-9C30-4A04-A0F7-FA36F5F4E72C}">
      <dsp:nvSpPr>
        <dsp:cNvPr id="10" name=""/>
        <dsp:cNvSpPr/>
      </dsp:nvSpPr>
      <dsp:spPr>
        <a:xfrm>
          <a:off x="5223629" y="1577"/>
          <a:ext cx="5129835" cy="1892857"/>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en-US" sz="4800" kern="1200" smtClean="0">
              <a:latin typeface="Futura PT Medium" panose="020b0602020204020303" pitchFamily="34" charset="-52"/>
            </a:rPr>
            <a:t>Non-Imaging Sensors</a:t>
          </a:r>
          <a:endParaRPr lang="en-US" sz="4800" kern="1200">
            <a:latin typeface="Futura PT Medium" panose="020b0602020204020303" pitchFamily="34" charset="-52"/>
          </a:endParaRPr>
        </a:p>
      </dsp:txBody>
      <dsp:txXfrm>
        <a:off x="5279069" y="57017"/>
        <a:ext cx="5018955" cy="1781977"/>
      </dsp:txXfrm>
    </dsp:sp>
    <dsp:sp modelId="{B72F6D68-AD49-4B86-922A-79BD5C3320EC}">
      <dsp:nvSpPr>
        <dsp:cNvPr id="11" name=""/>
        <dsp:cNvSpPr/>
      </dsp:nvSpPr>
      <dsp:spPr>
        <a:xfrm>
          <a:off x="5223629" y="2164803"/>
          <a:ext cx="1517019" cy="1892857"/>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err="1" smtClean="0">
              <a:latin typeface="Futura PT Medium" panose="020b0602020204020303" pitchFamily="34" charset="-52"/>
            </a:rPr>
            <a:t>Spectro-radio-meters</a:t>
          </a:r>
          <a:endParaRPr lang="en-US" sz="2800" kern="1200">
            <a:latin typeface="Futura PT Medium" panose="020b0602020204020303" pitchFamily="34" charset="-52"/>
          </a:endParaRPr>
        </a:p>
      </dsp:txBody>
      <dsp:txXfrm>
        <a:off x="5268061" y="2209235"/>
        <a:ext cx="1428155" cy="1803993"/>
      </dsp:txXfrm>
    </dsp:sp>
    <dsp:sp modelId="{0CEE2F91-4BBB-4D44-BD67-CE3CD17BE8C0}">
      <dsp:nvSpPr>
        <dsp:cNvPr id="12" name=""/>
        <dsp:cNvSpPr/>
      </dsp:nvSpPr>
      <dsp:spPr>
        <a:xfrm>
          <a:off x="6862528" y="2164803"/>
          <a:ext cx="1517019" cy="1892857"/>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latin typeface="Futura PT Medium" panose="020b0602020204020303" pitchFamily="34" charset="-52"/>
            </a:rPr>
            <a:t>Radio-meters</a:t>
          </a:r>
          <a:endParaRPr lang="en-US" sz="2800" kern="1200">
            <a:latin typeface="Futura PT Medium" panose="020b0602020204020303" pitchFamily="34" charset="-52"/>
          </a:endParaRPr>
        </a:p>
      </dsp:txBody>
      <dsp:txXfrm>
        <a:off x="6906960" y="2209235"/>
        <a:ext cx="1428155" cy="1803993"/>
      </dsp:txXfrm>
    </dsp:sp>
    <dsp:sp modelId="{47E7C630-1ED4-4413-AE4B-AB591CE2584A}">
      <dsp:nvSpPr>
        <dsp:cNvPr id="13" name=""/>
        <dsp:cNvSpPr/>
      </dsp:nvSpPr>
      <dsp:spPr>
        <a:xfrm>
          <a:off x="8501426" y="2164803"/>
          <a:ext cx="1852039" cy="1892857"/>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latin typeface="Futura PT Medium" panose="020b0602020204020303" pitchFamily="34" charset="-52"/>
            </a:rPr>
            <a:t>Altimeter/Range-Finders</a:t>
          </a:r>
          <a:endParaRPr lang="en-US" sz="2800" kern="1200">
            <a:latin typeface="Futura PT Medium" panose="020b0602020204020303" pitchFamily="34" charset="-52"/>
          </a:endParaRPr>
        </a:p>
      </dsp:txBody>
      <dsp:txXfrm>
        <a:off x="8555670" y="2219047"/>
        <a:ext cx="1743550" cy="1784368"/>
      </dsp:txXfrm>
    </dsp:sp>
  </dsp:spTree>
</dsp:drawing>
</file>

<file path=ppt/diagrams/drawing3.xml><?xml version="1.0" encoding="utf-8"?>
<dsp:drawing xmlns:a="http://schemas.openxmlformats.org/drawingml/2006/main" xmlns:r="http://schemas.openxmlformats.org/officeDocument/2006/relationships" xmlns:dsp="http://schemas.microsoft.com/office/drawing/2008/diagram">
  <dsp:spTree>
    <dsp:nvGrpSpPr>
      <dsp:cNvPr id="5" name=""/>
      <dsp:cNvGrpSpPr/>
    </dsp:nvGrpSpPr>
    <dsp:grpSpPr/>
    <dsp:sp modelId="{C0F7D856-E8DD-4790-909C-580735D85133}">
      <dsp:nvSpPr>
        <dsp:cNvPr id="6" name=""/>
        <dsp:cNvSpPr/>
      </dsp:nvSpPr>
      <dsp:spPr>
        <a:xfrm flipH="1">
          <a:off x="11321" y="1207563"/>
          <a:ext cx="3120995" cy="1248398"/>
        </a:xfrm>
        <a:prstGeom prst="flowChartOnlineStorag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en-US" sz="2600" kern="1200" smtClean="0">
              <a:latin typeface="Futura PT Medium" panose="020b0602020204020303" pitchFamily="34" charset="-52"/>
            </a:rPr>
            <a:t>Remote Sensing</a:t>
          </a:r>
          <a:endParaRPr lang="en-US" sz="2600" kern="1200">
            <a:latin typeface="Futura PT Medium" panose="020b0602020204020303" pitchFamily="34" charset="-52"/>
          </a:endParaRPr>
        </a:p>
      </dsp:txBody>
      <dsp:txXfrm>
        <a:off x="531487" y="1207563"/>
        <a:ext cx="2080664" cy="1248398"/>
      </dsp:txXfrm>
    </dsp:sp>
    <dsp:sp modelId="{DA9FB7EB-F994-47A9-999E-BA765EBCE319}">
      <dsp:nvSpPr>
        <dsp:cNvPr id="7" name=""/>
        <dsp:cNvSpPr/>
      </dsp:nvSpPr>
      <dsp:spPr>
        <a:xfrm>
          <a:off x="236557" y="2612011"/>
          <a:ext cx="2496796" cy="892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85750" lvl="1" indent="-285750" algn="l" defTabSz="1244600">
            <a:lnSpc>
              <a:spcPct val="90000"/>
            </a:lnSpc>
            <a:spcBef>
              <a:spcPct val="0"/>
            </a:spcBef>
            <a:spcAft>
              <a:spcPct val="15000"/>
            </a:spcAft>
            <a:buChar char="••"/>
          </a:pPr>
          <a:r>
            <a:rPr lang="en-US" sz="2800" kern="1200" smtClean="0">
              <a:latin typeface="Futura PT Medium" panose="020b0602020204020303" pitchFamily="34" charset="-52"/>
            </a:rPr>
            <a:t>Data source</a:t>
          </a:r>
          <a:endParaRPr lang="en-US" sz="2800" kern="1200">
            <a:latin typeface="Futura PT Medium" panose="020b0602020204020303" pitchFamily="34" charset="-52"/>
          </a:endParaRPr>
        </a:p>
      </dsp:txBody>
      <dsp:txXfrm>
        <a:off x="236557" y="2612011"/>
        <a:ext cx="2496796" cy="892125"/>
      </dsp:txXfrm>
    </dsp:sp>
    <dsp:sp modelId="{D49E78A4-1088-416F-A93E-BE8917632125}">
      <dsp:nvSpPr>
        <dsp:cNvPr id="8" name=""/>
        <dsp:cNvSpPr/>
      </dsp:nvSpPr>
      <dsp:spPr>
        <a:xfrm flipH="1">
          <a:off x="2916316" y="1207563"/>
          <a:ext cx="3120995" cy="1248398"/>
        </a:xfrm>
        <a:prstGeom prst="flowChartOnlineStorage">
          <a:avLst/>
        </a:prstGeom>
        <a:solidFill>
          <a:schemeClr val="tx1">
            <a:lumMod val="75000"/>
            <a:lumOff val="2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en-US" sz="2600" kern="1200" smtClean="0">
              <a:latin typeface="Futura PT Medium" panose="020b0602020204020303" pitchFamily="34" charset="-52"/>
            </a:rPr>
            <a:t>Geostatistics</a:t>
          </a:r>
          <a:endParaRPr lang="en-US" sz="2600" kern="1200">
            <a:latin typeface="Futura PT Medium" panose="020b0602020204020303" pitchFamily="34" charset="-52"/>
          </a:endParaRPr>
        </a:p>
      </dsp:txBody>
      <dsp:txXfrm>
        <a:off x="3436482" y="1207563"/>
        <a:ext cx="2080664" cy="1248398"/>
      </dsp:txXfrm>
    </dsp:sp>
    <dsp:sp modelId="{6B734A75-1B43-4441-A4BE-2008F869670F}">
      <dsp:nvSpPr>
        <dsp:cNvPr id="9" name=""/>
        <dsp:cNvSpPr/>
      </dsp:nvSpPr>
      <dsp:spPr>
        <a:xfrm>
          <a:off x="3141552" y="2612011"/>
          <a:ext cx="2496796" cy="892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85750" lvl="1" indent="-285750" algn="l" defTabSz="1244600">
            <a:lnSpc>
              <a:spcPct val="90000"/>
            </a:lnSpc>
            <a:spcBef>
              <a:spcPct val="0"/>
            </a:spcBef>
            <a:spcAft>
              <a:spcPct val="15000"/>
            </a:spcAft>
            <a:buChar char="••"/>
          </a:pPr>
          <a:r>
            <a:rPr lang="en-US" sz="2800" kern="1200" smtClean="0">
              <a:latin typeface="Futura PT Medium" panose="020b0602020204020303" pitchFamily="34" charset="-52"/>
            </a:rPr>
            <a:t>Verification</a:t>
          </a:r>
          <a:endParaRPr lang="en-US" sz="2800" kern="1200">
            <a:latin typeface="Futura PT Medium" panose="020b0602020204020303" pitchFamily="34" charset="-52"/>
          </a:endParaRPr>
        </a:p>
        <a:p>
          <a:pPr marL="285750" lvl="1" indent="-285750" algn="l" defTabSz="1244600">
            <a:lnSpc>
              <a:spcPct val="90000"/>
            </a:lnSpc>
            <a:spcBef>
              <a:spcPct val="0"/>
            </a:spcBef>
            <a:spcAft>
              <a:spcPct val="15000"/>
            </a:spcAft>
            <a:buChar char="••"/>
          </a:pPr>
          <a:r>
            <a:rPr lang="en-US" sz="2800" kern="1200" smtClean="0">
              <a:latin typeface="Futura PT Medium" panose="020b0602020204020303" pitchFamily="34" charset="-52"/>
            </a:rPr>
            <a:t>Data clean-up</a:t>
          </a:r>
          <a:endParaRPr lang="en-US" sz="2800" kern="1200">
            <a:latin typeface="Futura PT Medium" panose="020b0602020204020303" pitchFamily="34" charset="-52"/>
          </a:endParaRPr>
        </a:p>
      </dsp:txBody>
      <dsp:txXfrm>
        <a:off x="3141552" y="2612011"/>
        <a:ext cx="2496796" cy="892125"/>
      </dsp:txXfrm>
    </dsp:sp>
    <dsp:sp modelId="{FB8660BA-F43C-430E-872A-B7EA4E6869B1}">
      <dsp:nvSpPr>
        <dsp:cNvPr id="10" name=""/>
        <dsp:cNvSpPr/>
      </dsp:nvSpPr>
      <dsp:spPr>
        <a:xfrm flipH="1">
          <a:off x="5821312" y="1207563"/>
          <a:ext cx="3120995" cy="1248398"/>
        </a:xfrm>
        <a:prstGeom prst="flowChartOnlineStorage">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en-US" sz="2600" kern="1200" smtClean="0">
              <a:latin typeface="Futura PT Medium" panose="020b0602020204020303" pitchFamily="34" charset="-52"/>
            </a:rPr>
            <a:t>GIS</a:t>
          </a:r>
          <a:endParaRPr lang="en-US" sz="2600" kern="1200">
            <a:latin typeface="Futura PT Medium" panose="020b0602020204020303" pitchFamily="34" charset="-52"/>
          </a:endParaRPr>
        </a:p>
      </dsp:txBody>
      <dsp:txXfrm>
        <a:off x="6341478" y="1207563"/>
        <a:ext cx="2080664" cy="1248398"/>
      </dsp:txXfrm>
    </dsp:sp>
    <dsp:sp modelId="{03443B7F-AEC7-4377-83EC-36180229B874}">
      <dsp:nvSpPr>
        <dsp:cNvPr id="11" name=""/>
        <dsp:cNvSpPr/>
      </dsp:nvSpPr>
      <dsp:spPr>
        <a:xfrm>
          <a:off x="6046548" y="2612011"/>
          <a:ext cx="2496796" cy="892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85750" lvl="1" indent="-285750" algn="l" defTabSz="1244600">
            <a:lnSpc>
              <a:spcPct val="90000"/>
            </a:lnSpc>
            <a:spcBef>
              <a:spcPct val="0"/>
            </a:spcBef>
            <a:spcAft>
              <a:spcPct val="15000"/>
            </a:spcAft>
            <a:buChar char="••"/>
          </a:pPr>
          <a:r>
            <a:rPr lang="en-US" sz="2800" kern="1200" smtClean="0">
              <a:latin typeface="Futura PT Medium" panose="020b0602020204020303" pitchFamily="34" charset="-52"/>
            </a:rPr>
            <a:t>Visualization</a:t>
          </a:r>
          <a:endParaRPr lang="en-US" sz="2800" kern="1200">
            <a:latin typeface="Futura PT Medium" panose="020b0602020204020303" pitchFamily="34" charset="-52"/>
          </a:endParaRPr>
        </a:p>
        <a:p>
          <a:pPr marL="285750" lvl="1" indent="-285750" algn="l" defTabSz="1244600">
            <a:lnSpc>
              <a:spcPct val="90000"/>
            </a:lnSpc>
            <a:spcBef>
              <a:spcPct val="0"/>
            </a:spcBef>
            <a:spcAft>
              <a:spcPct val="15000"/>
            </a:spcAft>
            <a:buChar char="••"/>
          </a:pPr>
          <a:r>
            <a:rPr lang="en-US" sz="2800" kern="1200" smtClean="0">
              <a:latin typeface="Futura PT Medium" panose="020b0602020204020303" pitchFamily="34" charset="-52"/>
            </a:rPr>
            <a:t>Mapping</a:t>
          </a:r>
          <a:endParaRPr lang="en-US" sz="2800" kern="1200">
            <a:latin typeface="Futura PT Medium" panose="020b0602020204020303" pitchFamily="34" charset="-52"/>
          </a:endParaRPr>
        </a:p>
      </dsp:txBody>
      <dsp:txXfrm>
        <a:off x="6046548" y="2612011"/>
        <a:ext cx="2496796" cy="892125"/>
      </dsp:txXfrm>
    </dsp:sp>
    <dsp:sp modelId="{7B740ED6-B564-4B9F-A0CF-5B54BDFC8C9B}">
      <dsp:nvSpPr>
        <dsp:cNvPr id="12" name=""/>
        <dsp:cNvSpPr/>
      </dsp:nvSpPr>
      <dsp:spPr>
        <a:xfrm flipH="1">
          <a:off x="8726308" y="1207563"/>
          <a:ext cx="3120995" cy="1248398"/>
        </a:xfrm>
        <a:prstGeom prst="flowChartOnlineStorag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en-US" sz="2600" kern="1200" smtClean="0">
              <a:latin typeface="Futura PT Medium" panose="020b0602020204020303" pitchFamily="34" charset="-52"/>
            </a:rPr>
            <a:t>Process-/Data-based Models</a:t>
          </a:r>
          <a:endParaRPr lang="en-US" sz="2600" kern="1200">
            <a:latin typeface="Futura PT Medium" panose="020b0602020204020303" pitchFamily="34" charset="-52"/>
          </a:endParaRPr>
        </a:p>
      </dsp:txBody>
      <dsp:txXfrm>
        <a:off x="9246474" y="1207563"/>
        <a:ext cx="2080664" cy="1248398"/>
      </dsp:txXfrm>
    </dsp:sp>
    <dsp:sp modelId="{8A45B519-CAF6-493D-84CA-54F09DCD6EC2}">
      <dsp:nvSpPr>
        <dsp:cNvPr id="13" name=""/>
        <dsp:cNvSpPr/>
      </dsp:nvSpPr>
      <dsp:spPr>
        <a:xfrm>
          <a:off x="8951544" y="2612011"/>
          <a:ext cx="2496796" cy="892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85750" lvl="1" indent="-285750" algn="l" defTabSz="1244600">
            <a:lnSpc>
              <a:spcPct val="90000"/>
            </a:lnSpc>
            <a:spcBef>
              <a:spcPct val="0"/>
            </a:spcBef>
            <a:spcAft>
              <a:spcPct val="15000"/>
            </a:spcAft>
            <a:buChar char="••"/>
          </a:pPr>
          <a:r>
            <a:rPr lang="en-US" sz="2800" kern="1200" smtClean="0">
              <a:latin typeface="Futura PT Medium" panose="020b0602020204020303" pitchFamily="34" charset="-52"/>
            </a:rPr>
            <a:t>Analyses</a:t>
          </a:r>
          <a:endParaRPr lang="en-US" sz="2800" kern="1200">
            <a:latin typeface="Futura PT Medium" panose="020b0602020204020303" pitchFamily="34" charset="-52"/>
          </a:endParaRPr>
        </a:p>
        <a:p>
          <a:pPr marL="285750" lvl="1" indent="-285750" algn="l" defTabSz="1244600">
            <a:lnSpc>
              <a:spcPct val="90000"/>
            </a:lnSpc>
            <a:spcBef>
              <a:spcPct val="0"/>
            </a:spcBef>
            <a:spcAft>
              <a:spcPct val="15000"/>
            </a:spcAft>
            <a:buChar char="••"/>
          </a:pPr>
          <a:r>
            <a:rPr lang="en-US" sz="2800" kern="1200" smtClean="0">
              <a:latin typeface="Futura PT Medium" panose="020b0602020204020303" pitchFamily="34" charset="-52"/>
            </a:rPr>
            <a:t>Prediction</a:t>
          </a:r>
          <a:endParaRPr lang="en-US" sz="2800" kern="1200">
            <a:latin typeface="Futura PT Medium" panose="020b0602020204020303" pitchFamily="34" charset="-52"/>
          </a:endParaRPr>
        </a:p>
      </dsp:txBody>
      <dsp:txXfrm>
        <a:off x="8951544" y="2612011"/>
        <a:ext cx="2496796" cy="892125"/>
      </dsp:txXfrm>
    </dsp:sp>
  </dsp:spTree>
</dsp:drawing>
</file>

<file path=ppt/diagrams/drawing4.xml><?xml version="1.0" encoding="utf-8"?>
<dsp:drawing xmlns:a="http://schemas.openxmlformats.org/drawingml/2006/main" xmlns:r="http://schemas.openxmlformats.org/officeDocument/2006/relationships" xmlns:dsp="http://schemas.microsoft.com/office/drawing/2008/diagram">
  <dsp:spTree>
    <dsp:nvGrpSpPr>
      <dsp:cNvPr id="5" name=""/>
      <dsp:cNvGrpSpPr/>
    </dsp:nvGrpSpPr>
    <dsp:grpSpPr/>
    <dsp:sp modelId="{C0F7D856-E8DD-4790-909C-580735D85133}">
      <dsp:nvSpPr>
        <dsp:cNvPr id="6" name=""/>
        <dsp:cNvSpPr/>
      </dsp:nvSpPr>
      <dsp:spPr>
        <a:xfrm flipH="1">
          <a:off x="11321" y="1207563"/>
          <a:ext cx="3120995" cy="1248398"/>
        </a:xfrm>
        <a:prstGeom prst="flowChartOnlineStorag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en-US" sz="2600" kern="1200" smtClean="0">
              <a:latin typeface="Futura PT Medium" panose="020b0602020204020303" pitchFamily="34" charset="-52"/>
            </a:rPr>
            <a:t>Remote Sensing</a:t>
          </a:r>
          <a:endParaRPr lang="en-US" sz="2600" kern="1200">
            <a:latin typeface="Futura PT Medium" panose="020b0602020204020303" pitchFamily="34" charset="-52"/>
          </a:endParaRPr>
        </a:p>
      </dsp:txBody>
      <dsp:txXfrm>
        <a:off x="531487" y="1207563"/>
        <a:ext cx="2080664" cy="1248398"/>
      </dsp:txXfrm>
    </dsp:sp>
    <dsp:sp modelId="{DA9FB7EB-F994-47A9-999E-BA765EBCE319}">
      <dsp:nvSpPr>
        <dsp:cNvPr id="7" name=""/>
        <dsp:cNvSpPr/>
      </dsp:nvSpPr>
      <dsp:spPr>
        <a:xfrm>
          <a:off x="236557" y="2612011"/>
          <a:ext cx="2496796" cy="892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85750" lvl="1" indent="-285750" algn="l" defTabSz="1244600">
            <a:lnSpc>
              <a:spcPct val="90000"/>
            </a:lnSpc>
            <a:spcBef>
              <a:spcPct val="0"/>
            </a:spcBef>
            <a:spcAft>
              <a:spcPct val="15000"/>
            </a:spcAft>
            <a:buChar char="••"/>
          </a:pPr>
          <a:r>
            <a:rPr lang="en-US" sz="2800" kern="1200" smtClean="0">
              <a:latin typeface="Futura PT Medium" panose="020b0602020204020303" pitchFamily="34" charset="-52"/>
            </a:rPr>
            <a:t>Data source</a:t>
          </a:r>
          <a:endParaRPr lang="en-US" sz="2800" kern="1200">
            <a:latin typeface="Futura PT Medium" panose="020b0602020204020303" pitchFamily="34" charset="-52"/>
          </a:endParaRPr>
        </a:p>
      </dsp:txBody>
      <dsp:txXfrm>
        <a:off x="236557" y="2612011"/>
        <a:ext cx="2496796" cy="892125"/>
      </dsp:txXfrm>
    </dsp:sp>
    <dsp:sp modelId="{D49E78A4-1088-416F-A93E-BE8917632125}">
      <dsp:nvSpPr>
        <dsp:cNvPr id="8" name=""/>
        <dsp:cNvSpPr/>
      </dsp:nvSpPr>
      <dsp:spPr>
        <a:xfrm flipH="1">
          <a:off x="2916316" y="1207563"/>
          <a:ext cx="3120995" cy="1248398"/>
        </a:xfrm>
        <a:prstGeom prst="flowChartOnlineStorage">
          <a:avLst/>
        </a:prstGeom>
        <a:solidFill>
          <a:schemeClr val="tx1">
            <a:lumMod val="75000"/>
            <a:lumOff val="2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en-US" sz="2600" kern="1200" smtClean="0">
              <a:latin typeface="Futura PT Medium" panose="020b0602020204020303" pitchFamily="34" charset="-52"/>
            </a:rPr>
            <a:t>Geostatistics</a:t>
          </a:r>
          <a:endParaRPr lang="en-US" sz="2600" kern="1200">
            <a:latin typeface="Futura PT Medium" panose="020b0602020204020303" pitchFamily="34" charset="-52"/>
          </a:endParaRPr>
        </a:p>
      </dsp:txBody>
      <dsp:txXfrm>
        <a:off x="3436482" y="1207563"/>
        <a:ext cx="2080664" cy="1248398"/>
      </dsp:txXfrm>
    </dsp:sp>
    <dsp:sp modelId="{6B734A75-1B43-4441-A4BE-2008F869670F}">
      <dsp:nvSpPr>
        <dsp:cNvPr id="9" name=""/>
        <dsp:cNvSpPr/>
      </dsp:nvSpPr>
      <dsp:spPr>
        <a:xfrm>
          <a:off x="3141552" y="2612011"/>
          <a:ext cx="2496796" cy="892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85750" lvl="1" indent="-285750" algn="l" defTabSz="1244600">
            <a:lnSpc>
              <a:spcPct val="90000"/>
            </a:lnSpc>
            <a:spcBef>
              <a:spcPct val="0"/>
            </a:spcBef>
            <a:spcAft>
              <a:spcPct val="15000"/>
            </a:spcAft>
            <a:buChar char="••"/>
          </a:pPr>
          <a:r>
            <a:rPr lang="en-US" sz="2800" kern="1200" smtClean="0">
              <a:latin typeface="Futura PT Medium" panose="020b0602020204020303" pitchFamily="34" charset="-52"/>
            </a:rPr>
            <a:t>Verification</a:t>
          </a:r>
          <a:endParaRPr lang="en-US" sz="2800" kern="1200">
            <a:latin typeface="Futura PT Medium" panose="020b0602020204020303" pitchFamily="34" charset="-52"/>
          </a:endParaRPr>
        </a:p>
        <a:p>
          <a:pPr marL="285750" lvl="1" indent="-285750" algn="l" defTabSz="1244600">
            <a:lnSpc>
              <a:spcPct val="90000"/>
            </a:lnSpc>
            <a:spcBef>
              <a:spcPct val="0"/>
            </a:spcBef>
            <a:spcAft>
              <a:spcPct val="15000"/>
            </a:spcAft>
            <a:buChar char="••"/>
          </a:pPr>
          <a:r>
            <a:rPr lang="en-US" sz="2800" kern="1200" smtClean="0">
              <a:latin typeface="Futura PT Medium" panose="020b0602020204020303" pitchFamily="34" charset="-52"/>
            </a:rPr>
            <a:t>Data clean-up</a:t>
          </a:r>
          <a:endParaRPr lang="en-US" sz="2800" kern="1200">
            <a:latin typeface="Futura PT Medium" panose="020b0602020204020303" pitchFamily="34" charset="-52"/>
          </a:endParaRPr>
        </a:p>
      </dsp:txBody>
      <dsp:txXfrm>
        <a:off x="3141552" y="2612011"/>
        <a:ext cx="2496796" cy="892125"/>
      </dsp:txXfrm>
    </dsp:sp>
    <dsp:sp modelId="{FB8660BA-F43C-430E-872A-B7EA4E6869B1}">
      <dsp:nvSpPr>
        <dsp:cNvPr id="10" name=""/>
        <dsp:cNvSpPr/>
      </dsp:nvSpPr>
      <dsp:spPr>
        <a:xfrm flipH="1">
          <a:off x="5821312" y="1207563"/>
          <a:ext cx="3120995" cy="1248398"/>
        </a:xfrm>
        <a:prstGeom prst="flowChartOnlineStorage">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en-US" sz="2600" kern="1200" smtClean="0">
              <a:latin typeface="Futura PT Medium" panose="020b0602020204020303" pitchFamily="34" charset="-52"/>
            </a:rPr>
            <a:t>GIS</a:t>
          </a:r>
          <a:endParaRPr lang="en-US" sz="2600" kern="1200">
            <a:latin typeface="Futura PT Medium" panose="020b0602020204020303" pitchFamily="34" charset="-52"/>
          </a:endParaRPr>
        </a:p>
      </dsp:txBody>
      <dsp:txXfrm>
        <a:off x="6341478" y="1207563"/>
        <a:ext cx="2080664" cy="1248398"/>
      </dsp:txXfrm>
    </dsp:sp>
    <dsp:sp modelId="{03443B7F-AEC7-4377-83EC-36180229B874}">
      <dsp:nvSpPr>
        <dsp:cNvPr id="11" name=""/>
        <dsp:cNvSpPr/>
      </dsp:nvSpPr>
      <dsp:spPr>
        <a:xfrm>
          <a:off x="6046548" y="2612011"/>
          <a:ext cx="2496796" cy="892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85750" lvl="1" indent="-285750" algn="l" defTabSz="1244600">
            <a:lnSpc>
              <a:spcPct val="90000"/>
            </a:lnSpc>
            <a:spcBef>
              <a:spcPct val="0"/>
            </a:spcBef>
            <a:spcAft>
              <a:spcPct val="15000"/>
            </a:spcAft>
            <a:buChar char="••"/>
          </a:pPr>
          <a:r>
            <a:rPr lang="en-US" sz="2800" kern="1200" smtClean="0">
              <a:latin typeface="Futura PT Medium" panose="020b0602020204020303" pitchFamily="34" charset="-52"/>
            </a:rPr>
            <a:t>Visualization</a:t>
          </a:r>
          <a:endParaRPr lang="en-US" sz="2800" kern="1200">
            <a:latin typeface="Futura PT Medium" panose="020b0602020204020303" pitchFamily="34" charset="-52"/>
          </a:endParaRPr>
        </a:p>
        <a:p>
          <a:pPr marL="285750" lvl="1" indent="-285750" algn="l" defTabSz="1244600">
            <a:lnSpc>
              <a:spcPct val="90000"/>
            </a:lnSpc>
            <a:spcBef>
              <a:spcPct val="0"/>
            </a:spcBef>
            <a:spcAft>
              <a:spcPct val="15000"/>
            </a:spcAft>
            <a:buChar char="••"/>
          </a:pPr>
          <a:r>
            <a:rPr lang="en-US" sz="2800" kern="1200" smtClean="0">
              <a:latin typeface="Futura PT Medium" panose="020b0602020204020303" pitchFamily="34" charset="-52"/>
            </a:rPr>
            <a:t>Mapping</a:t>
          </a:r>
          <a:endParaRPr lang="en-US" sz="2800" kern="1200">
            <a:latin typeface="Futura PT Medium" panose="020b0602020204020303" pitchFamily="34" charset="-52"/>
          </a:endParaRPr>
        </a:p>
      </dsp:txBody>
      <dsp:txXfrm>
        <a:off x="6046548" y="2612011"/>
        <a:ext cx="2496796" cy="892125"/>
      </dsp:txXfrm>
    </dsp:sp>
    <dsp:sp modelId="{7B740ED6-B564-4B9F-A0CF-5B54BDFC8C9B}">
      <dsp:nvSpPr>
        <dsp:cNvPr id="12" name=""/>
        <dsp:cNvSpPr/>
      </dsp:nvSpPr>
      <dsp:spPr>
        <a:xfrm flipH="1">
          <a:off x="8726308" y="1207563"/>
          <a:ext cx="3120995" cy="1248398"/>
        </a:xfrm>
        <a:prstGeom prst="flowChartOnlineStorag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en-US" sz="2600" kern="1200" smtClean="0">
              <a:latin typeface="Futura PT Medium" panose="020b0602020204020303" pitchFamily="34" charset="-52"/>
            </a:rPr>
            <a:t>Process-/Data-based Models</a:t>
          </a:r>
          <a:endParaRPr lang="en-US" sz="2600" kern="1200">
            <a:latin typeface="Futura PT Medium" panose="020b0602020204020303" pitchFamily="34" charset="-52"/>
          </a:endParaRPr>
        </a:p>
      </dsp:txBody>
      <dsp:txXfrm>
        <a:off x="9246474" y="1207563"/>
        <a:ext cx="2080664" cy="1248398"/>
      </dsp:txXfrm>
    </dsp:sp>
    <dsp:sp modelId="{8A45B519-CAF6-493D-84CA-54F09DCD6EC2}">
      <dsp:nvSpPr>
        <dsp:cNvPr id="13" name=""/>
        <dsp:cNvSpPr/>
      </dsp:nvSpPr>
      <dsp:spPr>
        <a:xfrm>
          <a:off x="8951544" y="2612011"/>
          <a:ext cx="2496796" cy="892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85750" lvl="1" indent="-285750" algn="l" defTabSz="1244600">
            <a:lnSpc>
              <a:spcPct val="90000"/>
            </a:lnSpc>
            <a:spcBef>
              <a:spcPct val="0"/>
            </a:spcBef>
            <a:spcAft>
              <a:spcPct val="15000"/>
            </a:spcAft>
            <a:buChar char="••"/>
          </a:pPr>
          <a:r>
            <a:rPr lang="en-US" sz="2800" kern="1200" smtClean="0">
              <a:latin typeface="Futura PT Medium" panose="020b0602020204020303" pitchFamily="34" charset="-52"/>
            </a:rPr>
            <a:t>Analyses</a:t>
          </a:r>
          <a:endParaRPr lang="en-US" sz="2800" kern="1200">
            <a:latin typeface="Futura PT Medium" panose="020b0602020204020303" pitchFamily="34" charset="-52"/>
          </a:endParaRPr>
        </a:p>
        <a:p>
          <a:pPr marL="285750" lvl="1" indent="-285750" algn="l" defTabSz="1244600">
            <a:lnSpc>
              <a:spcPct val="90000"/>
            </a:lnSpc>
            <a:spcBef>
              <a:spcPct val="0"/>
            </a:spcBef>
            <a:spcAft>
              <a:spcPct val="15000"/>
            </a:spcAft>
            <a:buChar char="••"/>
          </a:pPr>
          <a:r>
            <a:rPr lang="en-US" sz="2800" kern="1200" smtClean="0">
              <a:latin typeface="Futura PT Medium" panose="020b0602020204020303" pitchFamily="34" charset="-52"/>
            </a:rPr>
            <a:t>Prediction</a:t>
          </a:r>
          <a:endParaRPr lang="en-US" sz="2800" kern="1200">
            <a:latin typeface="Futura PT Medium" panose="020b0602020204020303" pitchFamily="34" charset="-52"/>
          </a:endParaRPr>
        </a:p>
      </dsp:txBody>
      <dsp:txXfrm>
        <a:off x="8951544" y="2612011"/>
        <a:ext cx="2496796" cy="892125"/>
      </dsp:txXfrm>
    </dsp:sp>
  </dsp:spTree>
</dsp:drawing>
</file>

<file path=ppt/diagrams/drawing5.xml><?xml version="1.0" encoding="utf-8"?>
<dsp:drawing xmlns:a="http://schemas.openxmlformats.org/drawingml/2006/main" xmlns:r="http://schemas.openxmlformats.org/officeDocument/2006/relationships" xmlns:dsp="http://schemas.microsoft.com/office/drawing/2008/diagram">
  <dsp:spTree>
    <dsp:nvGrpSpPr>
      <dsp:cNvPr id="5" name=""/>
      <dsp:cNvGrpSpPr/>
    </dsp:nvGrpSpPr>
    <dsp:grpSpPr/>
    <dsp:sp modelId="{C0F7D856-E8DD-4790-909C-580735D85133}">
      <dsp:nvSpPr>
        <dsp:cNvPr id="6" name=""/>
        <dsp:cNvSpPr/>
      </dsp:nvSpPr>
      <dsp:spPr>
        <a:xfrm flipH="1">
          <a:off x="11321" y="1228376"/>
          <a:ext cx="3120995" cy="1248398"/>
        </a:xfrm>
        <a:prstGeom prst="flowChartOnlineStorag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smtClean="0"/>
            <a:t>Remote Sensing</a:t>
          </a:r>
          <a:endParaRPr lang="en-US" sz="2800" kern="1200"/>
        </a:p>
      </dsp:txBody>
      <dsp:txXfrm>
        <a:off x="531487" y="1228376"/>
        <a:ext cx="2080664" cy="1248398"/>
      </dsp:txXfrm>
    </dsp:sp>
    <dsp:sp modelId="{DA9FB7EB-F994-47A9-999E-BA765EBCE319}">
      <dsp:nvSpPr>
        <dsp:cNvPr id="7" name=""/>
        <dsp:cNvSpPr/>
      </dsp:nvSpPr>
      <dsp:spPr>
        <a:xfrm>
          <a:off x="236557" y="2632823"/>
          <a:ext cx="2496796" cy="850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85750" lvl="1" indent="-285750" algn="l" defTabSz="1244600">
            <a:lnSpc>
              <a:spcPct val="90000"/>
            </a:lnSpc>
            <a:spcBef>
              <a:spcPct val="0"/>
            </a:spcBef>
            <a:spcAft>
              <a:spcPct val="15000"/>
            </a:spcAft>
            <a:buChar char="••"/>
          </a:pPr>
          <a:r>
            <a:rPr lang="en-US" sz="2800" kern="1200" smtClean="0"/>
            <a:t>Data source</a:t>
          </a:r>
          <a:endParaRPr lang="en-US" sz="2800" kern="1200"/>
        </a:p>
      </dsp:txBody>
      <dsp:txXfrm>
        <a:off x="236557" y="2632823"/>
        <a:ext cx="2496796" cy="850500"/>
      </dsp:txXfrm>
    </dsp:sp>
    <dsp:sp modelId="{D49E78A4-1088-416F-A93E-BE8917632125}">
      <dsp:nvSpPr>
        <dsp:cNvPr id="8" name=""/>
        <dsp:cNvSpPr/>
      </dsp:nvSpPr>
      <dsp:spPr>
        <a:xfrm flipH="1">
          <a:off x="2916316" y="1228376"/>
          <a:ext cx="3120995" cy="1248398"/>
        </a:xfrm>
        <a:prstGeom prst="flowChartOnlineStorage">
          <a:avLst/>
        </a:prstGeom>
        <a:solidFill>
          <a:schemeClr val="tx1">
            <a:lumMod val="75000"/>
            <a:lumOff val="2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smtClean="0"/>
            <a:t>Geostatistics</a:t>
          </a:r>
          <a:endParaRPr lang="en-US" sz="2800" kern="1200"/>
        </a:p>
      </dsp:txBody>
      <dsp:txXfrm>
        <a:off x="3436482" y="1228376"/>
        <a:ext cx="2080664" cy="1248398"/>
      </dsp:txXfrm>
    </dsp:sp>
    <dsp:sp modelId="{6B734A75-1B43-4441-A4BE-2008F869670F}">
      <dsp:nvSpPr>
        <dsp:cNvPr id="9" name=""/>
        <dsp:cNvSpPr/>
      </dsp:nvSpPr>
      <dsp:spPr>
        <a:xfrm>
          <a:off x="3141552" y="2632823"/>
          <a:ext cx="2496796" cy="850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85750" lvl="1" indent="-285750" algn="l" defTabSz="1244600">
            <a:lnSpc>
              <a:spcPct val="90000"/>
            </a:lnSpc>
            <a:spcBef>
              <a:spcPct val="0"/>
            </a:spcBef>
            <a:spcAft>
              <a:spcPct val="15000"/>
            </a:spcAft>
            <a:buChar char="••"/>
          </a:pPr>
          <a:r>
            <a:rPr lang="en-US" sz="2800" kern="1200" smtClean="0"/>
            <a:t>Verification</a:t>
          </a:r>
          <a:endParaRPr lang="en-US" sz="2800" kern="1200"/>
        </a:p>
        <a:p>
          <a:pPr marL="285750" lvl="1" indent="-285750" algn="l" defTabSz="1244600">
            <a:lnSpc>
              <a:spcPct val="90000"/>
            </a:lnSpc>
            <a:spcBef>
              <a:spcPct val="0"/>
            </a:spcBef>
            <a:spcAft>
              <a:spcPct val="15000"/>
            </a:spcAft>
            <a:buChar char="••"/>
          </a:pPr>
          <a:r>
            <a:rPr lang="en-US" sz="2800" kern="1200" smtClean="0"/>
            <a:t>Data clean-up</a:t>
          </a:r>
          <a:endParaRPr lang="en-US" sz="2800" kern="1200"/>
        </a:p>
      </dsp:txBody>
      <dsp:txXfrm>
        <a:off x="3141552" y="2632823"/>
        <a:ext cx="2496796" cy="850500"/>
      </dsp:txXfrm>
    </dsp:sp>
    <dsp:sp modelId="{FB8660BA-F43C-430E-872A-B7EA4E6869B1}">
      <dsp:nvSpPr>
        <dsp:cNvPr id="10" name=""/>
        <dsp:cNvSpPr/>
      </dsp:nvSpPr>
      <dsp:spPr>
        <a:xfrm flipH="1">
          <a:off x="5821312" y="1228376"/>
          <a:ext cx="3120995" cy="1248398"/>
        </a:xfrm>
        <a:prstGeom prst="flowChartOnlineStorage">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smtClean="0"/>
            <a:t>GIS</a:t>
          </a:r>
          <a:endParaRPr lang="en-US" sz="2800" kern="1200"/>
        </a:p>
      </dsp:txBody>
      <dsp:txXfrm>
        <a:off x="6341478" y="1228376"/>
        <a:ext cx="2080664" cy="1248398"/>
      </dsp:txXfrm>
    </dsp:sp>
    <dsp:sp modelId="{03443B7F-AEC7-4377-83EC-36180229B874}">
      <dsp:nvSpPr>
        <dsp:cNvPr id="11" name=""/>
        <dsp:cNvSpPr/>
      </dsp:nvSpPr>
      <dsp:spPr>
        <a:xfrm>
          <a:off x="6046548" y="2632823"/>
          <a:ext cx="2496796" cy="850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85750" lvl="1" indent="-285750" algn="l" defTabSz="1244600">
            <a:lnSpc>
              <a:spcPct val="90000"/>
            </a:lnSpc>
            <a:spcBef>
              <a:spcPct val="0"/>
            </a:spcBef>
            <a:spcAft>
              <a:spcPct val="15000"/>
            </a:spcAft>
            <a:buChar char="••"/>
          </a:pPr>
          <a:r>
            <a:rPr lang="en-US" sz="2800" kern="1200" smtClean="0"/>
            <a:t>Visualization</a:t>
          </a:r>
          <a:endParaRPr lang="en-US" sz="2800" kern="1200"/>
        </a:p>
        <a:p>
          <a:pPr marL="285750" lvl="1" indent="-285750" algn="l" defTabSz="1244600">
            <a:lnSpc>
              <a:spcPct val="90000"/>
            </a:lnSpc>
            <a:spcBef>
              <a:spcPct val="0"/>
            </a:spcBef>
            <a:spcAft>
              <a:spcPct val="15000"/>
            </a:spcAft>
            <a:buChar char="••"/>
          </a:pPr>
          <a:r>
            <a:rPr lang="en-US" sz="2800" kern="1200" smtClean="0"/>
            <a:t>Mapping</a:t>
          </a:r>
          <a:endParaRPr lang="en-US" sz="2800" kern="1200"/>
        </a:p>
      </dsp:txBody>
      <dsp:txXfrm>
        <a:off x="6046548" y="2632823"/>
        <a:ext cx="2496796" cy="850500"/>
      </dsp:txXfrm>
    </dsp:sp>
    <dsp:sp modelId="{7B740ED6-B564-4B9F-A0CF-5B54BDFC8C9B}">
      <dsp:nvSpPr>
        <dsp:cNvPr id="12" name=""/>
        <dsp:cNvSpPr/>
      </dsp:nvSpPr>
      <dsp:spPr>
        <a:xfrm flipH="1">
          <a:off x="8726308" y="1228376"/>
          <a:ext cx="3120995" cy="1248398"/>
        </a:xfrm>
        <a:prstGeom prst="flowChartOnlineStorag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smtClean="0"/>
            <a:t>Process-/Data-based Models</a:t>
          </a:r>
          <a:endParaRPr lang="en-US" sz="2800" kern="1200"/>
        </a:p>
      </dsp:txBody>
      <dsp:txXfrm>
        <a:off x="9246474" y="1228376"/>
        <a:ext cx="2080664" cy="1248398"/>
      </dsp:txXfrm>
    </dsp:sp>
    <dsp:sp modelId="{8A45B519-CAF6-493D-84CA-54F09DCD6EC2}">
      <dsp:nvSpPr>
        <dsp:cNvPr id="13" name=""/>
        <dsp:cNvSpPr/>
      </dsp:nvSpPr>
      <dsp:spPr>
        <a:xfrm>
          <a:off x="8951544" y="2632823"/>
          <a:ext cx="2496796" cy="850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85750" lvl="1" indent="-285750" algn="l" defTabSz="1244600">
            <a:lnSpc>
              <a:spcPct val="90000"/>
            </a:lnSpc>
            <a:spcBef>
              <a:spcPct val="0"/>
            </a:spcBef>
            <a:spcAft>
              <a:spcPct val="15000"/>
            </a:spcAft>
            <a:buChar char="••"/>
          </a:pPr>
          <a:r>
            <a:rPr lang="en-US" sz="2800" kern="1200" smtClean="0"/>
            <a:t>Analyses</a:t>
          </a:r>
          <a:endParaRPr lang="en-US" sz="2800" kern="1200"/>
        </a:p>
        <a:p>
          <a:pPr marL="285750" lvl="1" indent="-285750" algn="l" defTabSz="1244600">
            <a:lnSpc>
              <a:spcPct val="90000"/>
            </a:lnSpc>
            <a:spcBef>
              <a:spcPct val="0"/>
            </a:spcBef>
            <a:spcAft>
              <a:spcPct val="15000"/>
            </a:spcAft>
            <a:buChar char="••"/>
          </a:pPr>
          <a:r>
            <a:rPr lang="en-US" sz="2800" kern="1200" smtClean="0"/>
            <a:t>Prediction</a:t>
          </a:r>
          <a:endParaRPr lang="en-US" sz="2800" kern="1200"/>
        </a:p>
      </dsp:txBody>
      <dsp:txXfrm>
        <a:off x="8951544" y="2632823"/>
        <a:ext cx="2496796" cy="850500"/>
      </dsp:txXfrm>
    </dsp:sp>
  </dsp:spTree>
</dsp:drawing>
</file>

<file path=ppt/diagrams/layout1.xml><?xml version="1.0" encoding="utf-8"?>
<dgm:layoutDef xmlns:a="http://schemas.openxmlformats.org/drawingml/2006/main" xmlns:r="http://schemas.openxmlformats.org/officeDocument/2006/relationships" xmlns:dgm="http://schemas.openxmlformats.org/drawingml/2006/diagram"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dgm:rule type="primFontSz" for="des" forName="parTx" val="5"/>
        </dgm:ruleLst>
        <dgm:forEach name="Name6" axis="ch" ptType="node">
          <dgm:layoutNode name="composite">
            <dgm:alg type="composite"/>
            <dgm:shape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dgm:ruleLst>
            <dgm:layoutNode name="parTx">
              <dgm:varLst>
                <dgm:chMax val="0"/>
                <dgm:chPref val="0"/>
                <dgm:bulletEnabled val="1"/>
              </dgm:varLst>
              <dgm:alg type="tx"/>
              <dgm:choose name="Name10">
                <dgm:if name="Name11" func="var" arg="dir" op="equ" val="norm">
                  <dgm:shape type="chevron" r:blip="">
                    <dgm:adjLst/>
                  </dgm:shape>
                </dgm:if>
                <dgm:else name="Name12">
                  <dgm:shape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dgm:ruleLst>
            </dgm:layoutNode>
            <dgm:layoutNode name="desTx" styleLbl="revTx">
              <dgm:varLst>
                <dgm:bulletEnabled val="1"/>
              </dgm:varLst>
              <dgm:alg type="tx">
                <dgm:param type="stBulletLvl" val="1"/>
              </dgm:alg>
              <dgm:choose name="Name16">
                <dgm:if name="Name17" axis="ch" ptType="node" func="cnt" op="gte" val="1">
                  <dgm:shape type="rect" r:blip="">
                    <dgm:adjLst/>
                  </dgm:shape>
                </dgm:if>
                <dgm:else name="Name18">
                  <dgm:shape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dgm:ruleLst>
            </dgm:layoutNode>
          </dgm:layoutNode>
          <dgm:forEach name="Name19" axis="followSib" ptType="sibTrans" cnt="1">
            <dgm:layoutNode name="space">
              <dgm:alg type="sp"/>
              <dgm:shape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type="chevron" r:blip="">
                  <dgm:adjLst/>
                </dgm:shape>
              </dgm:if>
              <dgm:else name="Name24">
                <dgm:shape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dgm:ruleLst>
          </dgm:layoutNode>
          <dgm:forEach name="Name28" axis="followSib" ptType="sibTrans" cnt="1">
            <dgm:layoutNode name="parTxOnlySpace">
              <dgm:alg type="sp"/>
              <dgm:shape r:blip="">
                <dgm:adjLst/>
              </dgm:shape>
              <dgm:presOf/>
              <dgm:constrLst/>
              <dgm:ruleLst/>
            </dgm:layoutNode>
          </dgm:forEach>
        </dgm:forEach>
      </dgm:else>
    </dgm:choose>
  </dgm:layoutNode>
</dgm:layoutDef>
</file>

<file path=ppt/diagrams/layout2.xml><?xml version="1.0" encoding="utf-8"?>
<dgm:layoutDef xmlns:a="http://schemas.openxmlformats.org/drawingml/2006/main" xmlns:r="http://schemas.openxmlformats.org/officeDocument/2006/relationships" xmlns:dgm="http://schemas.openxmlformats.org/drawingml/2006/diagram"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r:blip="">
          <dgm:adjLst/>
        </dgm:shape>
        <dgm:presOf/>
        <dgm:constrLst>
          <dgm:constr type="w" for="ch" forName="txOne" refType="w" refFor="ch" refForName="horzOne" op="gte"/>
        </dgm:constrLst>
        <dgm:ruleLst/>
        <dgm:layoutNode name="txOne" styleLbl="node0">
          <dgm:varLst>
            <dgm:chPref val="3"/>
          </dgm:varLst>
          <dgm:alg type="tx"/>
          <dgm:shape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dgm:ruleLst>
        </dgm:layoutNode>
        <dgm:choose name="Name5">
          <dgm:if name="Name6" axis="des" ptType="node" func="cnt" op="gt" val="0">
            <dgm:layoutNode name="parTransOne">
              <dgm:alg type="sp"/>
              <dgm:shape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r:blip="">
            <dgm:adjLst/>
          </dgm:shape>
          <dgm:presOf/>
          <dgm:constrLst/>
          <dgm:ruleLst>
            <dgm:rule type="w" val="INF"/>
          </dgm:ruleLst>
          <dgm:forEach name="Name11" axis="ch" ptType="node">
            <dgm:layoutNode name="vertTwo">
              <dgm:alg type="lin">
                <dgm:param type="linDir" val="fromT"/>
              </dgm:alg>
              <dgm:shape r:blip="">
                <dgm:adjLst/>
              </dgm:shape>
              <dgm:presOf/>
              <dgm:constrLst>
                <dgm:constr type="w" for="ch" forName="txTwo" refType="w" refFor="ch" refForName="horzTwo" op="gte"/>
              </dgm:constrLst>
              <dgm:ruleLst/>
              <dgm:layoutNode name="txTwo">
                <dgm:varLst>
                  <dgm:chPref val="3"/>
                </dgm:varLst>
                <dgm:alg type="tx"/>
                <dgm:shape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dgm:ruleLst>
              </dgm:layoutNode>
              <dgm:choose name="Name12">
                <dgm:if name="Name13" axis="des" ptType="node" func="cnt" op="gt" val="0">
                  <dgm:layoutNode name="parTransTwo">
                    <dgm:alg type="sp"/>
                    <dgm:shape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r:blip="">
                  <dgm:adjLst/>
                </dgm:shape>
                <dgm:presOf/>
                <dgm:constrLst/>
                <dgm:ruleLst>
                  <dgm:rule type="w" val="INF"/>
                </dgm:ruleLst>
                <dgm:forEach name="Name18" axis="ch" ptType="node">
                  <dgm:layoutNode name="vertThree">
                    <dgm:alg type="lin">
                      <dgm:param type="linDir" val="fromT"/>
                    </dgm:alg>
                    <dgm:shape r:blip="">
                      <dgm:adjLst/>
                    </dgm:shape>
                    <dgm:presOf/>
                    <dgm:constrLst>
                      <dgm:constr type="w" for="ch" forName="txThree" refType="w" refFor="ch" refForName="horzThree" op="gte"/>
                    </dgm:constrLst>
                    <dgm:ruleLst/>
                    <dgm:layoutNode name="txThree">
                      <dgm:varLst>
                        <dgm:chPref val="3"/>
                      </dgm:varLst>
                      <dgm:alg type="tx"/>
                      <dgm:shape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dgm:ruleLst>
                    </dgm:layoutNode>
                    <dgm:choose name="Name19">
                      <dgm:if name="Name20" axis="des" ptType="node" func="cnt" op="gt" val="0">
                        <dgm:layoutNode name="parTransThree">
                          <dgm:alg type="sp"/>
                          <dgm:shape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r:blip="">
                        <dgm:adjLst/>
                      </dgm:shape>
                      <dgm:presOf/>
                      <dgm:constrLst/>
                      <dgm:ruleLst>
                        <dgm:rule type="w" val="INF"/>
                      </dgm:ruleLst>
                      <dgm:forEach name="repeat" axis="ch" ptType="node">
                        <dgm:layoutNode name="vertFour">
                          <dgm:varLst>
                            <dgm:chPref val="3"/>
                          </dgm:varLst>
                          <dgm:alg type="lin">
                            <dgm:param type="linDir" val="fromT"/>
                          </dgm:alg>
                          <dgm:shape r:blip="">
                            <dgm:adjLst/>
                          </dgm:shape>
                          <dgm:presOf/>
                          <dgm:constrLst>
                            <dgm:constr type="w" for="ch" forName="txFour" refType="w" refFor="ch" refForName="horzFour" op="gte"/>
                          </dgm:constrLst>
                          <dgm:ruleLst/>
                          <dgm:layoutNode name="txFour">
                            <dgm:varLst>
                              <dgm:chPref val="3"/>
                            </dgm:varLst>
                            <dgm:alg type="tx"/>
                            <dgm:shape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dgm:ruleLst>
                          </dgm:layoutNode>
                          <dgm:choose name="Name25">
                            <dgm:if name="Name26" axis="des" ptType="node" func="cnt" op="gt" val="0">
                              <dgm:layoutNode name="parTransFour">
                                <dgm:alg type="sp"/>
                                <dgm:shape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r:blip="">
                              <dgm:adjLst/>
                            </dgm:shape>
                            <dgm:presOf/>
                            <dgm:constrLst/>
                            <dgm:ruleLst>
                              <dgm:rule type="w" val="INF"/>
                            </dgm:ruleLst>
                            <dgm:forEach name="Name31" ref="repeat"/>
                          </dgm:layoutNode>
                        </dgm:layoutNode>
                        <dgm:choose name="Name32">
                          <dgm:if name="Name33" axis="self" ptType="node" func="revPos" op="gte" val="2">
                            <dgm:forEach name="Name34" axis="followSib" ptType="sibTrans" cnt="1">
                              <dgm:layoutNode name="sibSpaceFour">
                                <dgm:alg type="sp"/>
                                <dgm:shape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r:blip="">
                <dgm:adjLst/>
              </dgm:shape>
              <dgm:presOf/>
              <dgm:constrLst/>
              <dgm:ruleLst/>
            </dgm:layoutNode>
          </dgm:forEach>
        </dgm:if>
        <dgm:else name="Name47"/>
      </dgm:choose>
    </dgm:forEach>
  </dgm:layoutNode>
</dgm:layoutDef>
</file>

<file path=ppt/diagrams/layout3.xml><?xml version="1.0" encoding="utf-8"?>
<dgm:layoutDef xmlns:a="http://schemas.openxmlformats.org/drawingml/2006/main" xmlns:r="http://schemas.openxmlformats.org/officeDocument/2006/relationships" xmlns:dgm="http://schemas.openxmlformats.org/drawingml/2006/diagram"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dgm:rule type="primFontSz" for="des" forName="parTx" val="5"/>
        </dgm:ruleLst>
        <dgm:forEach name="Name6" axis="ch" ptType="node">
          <dgm:layoutNode name="composite">
            <dgm:alg type="composite"/>
            <dgm:shape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dgm:ruleLst>
            <dgm:layoutNode name="parTx">
              <dgm:varLst>
                <dgm:chMax val="0"/>
                <dgm:chPref val="0"/>
                <dgm:bulletEnabled val="1"/>
              </dgm:varLst>
              <dgm:alg type="tx"/>
              <dgm:choose name="Name10">
                <dgm:if name="Name11" func="var" arg="dir" op="equ" val="norm">
                  <dgm:shape type="chevron" r:blip="">
                    <dgm:adjLst/>
                  </dgm:shape>
                </dgm:if>
                <dgm:else name="Name12">
                  <dgm:shape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dgm:ruleLst>
            </dgm:layoutNode>
            <dgm:layoutNode name="desTx" styleLbl="revTx">
              <dgm:varLst>
                <dgm:bulletEnabled val="1"/>
              </dgm:varLst>
              <dgm:alg type="tx">
                <dgm:param type="stBulletLvl" val="1"/>
              </dgm:alg>
              <dgm:choose name="Name16">
                <dgm:if name="Name17" axis="ch" ptType="node" func="cnt" op="gte" val="1">
                  <dgm:shape type="rect" r:blip="">
                    <dgm:adjLst/>
                  </dgm:shape>
                </dgm:if>
                <dgm:else name="Name18">
                  <dgm:shape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dgm:ruleLst>
            </dgm:layoutNode>
          </dgm:layoutNode>
          <dgm:forEach name="Name19" axis="followSib" ptType="sibTrans" cnt="1">
            <dgm:layoutNode name="space">
              <dgm:alg type="sp"/>
              <dgm:shape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type="chevron" r:blip="">
                  <dgm:adjLst/>
                </dgm:shape>
              </dgm:if>
              <dgm:else name="Name24">
                <dgm:shape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dgm:ruleLst>
          </dgm:layoutNode>
          <dgm:forEach name="Name28" axis="followSib" ptType="sibTrans" cnt="1">
            <dgm:layoutNode name="parTxOnlySpace">
              <dgm:alg type="sp"/>
              <dgm:shape r:blip="">
                <dgm:adjLst/>
              </dgm:shape>
              <dgm:presOf/>
              <dgm:constrLst/>
              <dgm:ruleLst/>
            </dgm:layoutNode>
          </dgm:forEach>
        </dgm:forEach>
      </dgm:else>
    </dgm:choose>
  </dgm:layoutNode>
</dgm:layoutDef>
</file>

<file path=ppt/diagrams/layout4.xml><?xml version="1.0" encoding="utf-8"?>
<dgm:layoutDef xmlns:a="http://schemas.openxmlformats.org/drawingml/2006/main" xmlns:r="http://schemas.openxmlformats.org/officeDocument/2006/relationships" xmlns:dgm="http://schemas.openxmlformats.org/drawingml/2006/diagram"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dgm:rule type="primFontSz" for="des" forName="parTx" val="5"/>
        </dgm:ruleLst>
        <dgm:forEach name="Name6" axis="ch" ptType="node">
          <dgm:layoutNode name="composite">
            <dgm:alg type="composite"/>
            <dgm:shape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dgm:ruleLst>
            <dgm:layoutNode name="parTx">
              <dgm:varLst>
                <dgm:chMax val="0"/>
                <dgm:chPref val="0"/>
                <dgm:bulletEnabled val="1"/>
              </dgm:varLst>
              <dgm:alg type="tx"/>
              <dgm:choose name="Name10">
                <dgm:if name="Name11" func="var" arg="dir" op="equ" val="norm">
                  <dgm:shape type="chevron" r:blip="">
                    <dgm:adjLst/>
                  </dgm:shape>
                </dgm:if>
                <dgm:else name="Name12">
                  <dgm:shape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dgm:ruleLst>
            </dgm:layoutNode>
            <dgm:layoutNode name="desTx" styleLbl="revTx">
              <dgm:varLst>
                <dgm:bulletEnabled val="1"/>
              </dgm:varLst>
              <dgm:alg type="tx">
                <dgm:param type="stBulletLvl" val="1"/>
              </dgm:alg>
              <dgm:choose name="Name16">
                <dgm:if name="Name17" axis="ch" ptType="node" func="cnt" op="gte" val="1">
                  <dgm:shape type="rect" r:blip="">
                    <dgm:adjLst/>
                  </dgm:shape>
                </dgm:if>
                <dgm:else name="Name18">
                  <dgm:shape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dgm:ruleLst>
            </dgm:layoutNode>
          </dgm:layoutNode>
          <dgm:forEach name="Name19" axis="followSib" ptType="sibTrans" cnt="1">
            <dgm:layoutNode name="space">
              <dgm:alg type="sp"/>
              <dgm:shape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type="chevron" r:blip="">
                  <dgm:adjLst/>
                </dgm:shape>
              </dgm:if>
              <dgm:else name="Name24">
                <dgm:shape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dgm:ruleLst>
          </dgm:layoutNode>
          <dgm:forEach name="Name28" axis="followSib" ptType="sibTrans" cnt="1">
            <dgm:layoutNode name="parTxOnlySpace">
              <dgm:alg type="sp"/>
              <dgm:shape r:blip="">
                <dgm:adjLst/>
              </dgm:shape>
              <dgm:presOf/>
              <dgm:constrLst/>
              <dgm:ruleLst/>
            </dgm:layoutNode>
          </dgm:forEach>
        </dgm:forEach>
      </dgm:else>
    </dgm:choose>
  </dgm:layoutNode>
</dgm:layoutDef>
</file>

<file path=ppt/diagrams/layout5.xml><?xml version="1.0" encoding="utf-8"?>
<dgm:layoutDef xmlns:a="http://schemas.openxmlformats.org/drawingml/2006/main" xmlns:r="http://schemas.openxmlformats.org/officeDocument/2006/relationships" xmlns:dgm="http://schemas.openxmlformats.org/drawingml/2006/diagram"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dgm:rule type="primFontSz" for="des" forName="parTx" val="5"/>
        </dgm:ruleLst>
        <dgm:forEach name="Name6" axis="ch" ptType="node">
          <dgm:layoutNode name="composite">
            <dgm:alg type="composite"/>
            <dgm:shape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dgm:ruleLst>
            <dgm:layoutNode name="parTx">
              <dgm:varLst>
                <dgm:chMax val="0"/>
                <dgm:chPref val="0"/>
                <dgm:bulletEnabled val="1"/>
              </dgm:varLst>
              <dgm:alg type="tx"/>
              <dgm:choose name="Name10">
                <dgm:if name="Name11" func="var" arg="dir" op="equ" val="norm">
                  <dgm:shape type="chevron" r:blip="">
                    <dgm:adjLst/>
                  </dgm:shape>
                </dgm:if>
                <dgm:else name="Name12">
                  <dgm:shape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dgm:ruleLst>
            </dgm:layoutNode>
            <dgm:layoutNode name="desTx" styleLbl="revTx">
              <dgm:varLst>
                <dgm:bulletEnabled val="1"/>
              </dgm:varLst>
              <dgm:alg type="tx">
                <dgm:param type="stBulletLvl" val="1"/>
              </dgm:alg>
              <dgm:choose name="Name16">
                <dgm:if name="Name17" axis="ch" ptType="node" func="cnt" op="gte" val="1">
                  <dgm:shape type="rect" r:blip="">
                    <dgm:adjLst/>
                  </dgm:shape>
                </dgm:if>
                <dgm:else name="Name18">
                  <dgm:shape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dgm:ruleLst>
            </dgm:layoutNode>
          </dgm:layoutNode>
          <dgm:forEach name="Name19" axis="followSib" ptType="sibTrans" cnt="1">
            <dgm:layoutNode name="space">
              <dgm:alg type="sp"/>
              <dgm:shape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type="chevron" r:blip="">
                  <dgm:adjLst/>
                </dgm:shape>
              </dgm:if>
              <dgm:else name="Name24">
                <dgm:shape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dgm:ruleLst>
          </dgm:layoutNode>
          <dgm:forEach name="Name28" axis="followSib" ptType="sibTrans" cnt="1">
            <dgm:layoutNode name="parTxOnlySpace">
              <dgm:alg type="sp"/>
              <dgm:shape r:blip="">
                <dgm:adjLst/>
              </dgm:shape>
              <dgm:presOf/>
              <dgm:constrLst/>
              <dgm:ruleLst/>
            </dgm:layoutNode>
          </dgm:forEach>
        </dgm:forEach>
      </dgm:else>
    </dgm:choose>
  </dgm:layoutNode>
</dgm:layoutDef>
</file>

<file path=ppt/diagrams/quickStyle1.xml><?xml version="1.0" encoding="utf-8"?>
<dgm:styleDef xmlns:a="http://schemas.openxmlformats.org/drawingml/2006/main" xmlns:dgm="http://schemas.openxmlformats.org/drawingml/2006/diagram"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a="http://schemas.openxmlformats.org/drawingml/2006/main" xmlns:dgm="http://schemas.openxmlformats.org/drawingml/2006/diagram"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a="http://schemas.openxmlformats.org/drawingml/2006/main" xmlns:dgm="http://schemas.openxmlformats.org/drawingml/2006/diagram"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a="http://schemas.openxmlformats.org/drawingml/2006/main" xmlns:dgm="http://schemas.openxmlformats.org/drawingml/2006/diagram"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a="http://schemas.openxmlformats.org/drawingml/2006/main" xmlns:dgm="http://schemas.openxmlformats.org/drawingml/2006/diagram"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&#65279;<?xml version="1.0" encoding="utf-8" standalone="yes"?><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64A8FF-4968-454A-82EA-9D859FE021A7}" type="datetimeFigureOut">
              <a:rPr lang="en-US" smtClean="0"/>
              <a:t>10-Oct-23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B8C392-D5E8-493F-98DF-2AC0B39D0AF4}" type="slidenum">
              <a:rPr lang="en-US" smtClean="0"/>
              <a:t>‹#›</a:t>
            </a:fld>
            <a:endParaRPr lang="en-US"/>
          </a:p>
        </p:txBody>
      </p:sp>
    </p:spTree>
    <p:extLst>
      <p:ext uri="{BB962C8B-B14F-4D97-AF65-F5344CB8AC3E}">
        <p14:creationId xmlns:p14="http://schemas.microsoft.com/office/powerpoint/2010/main" val="95040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73.xml" /><Relationship Id="rId2" Type="http://schemas.openxmlformats.org/officeDocument/2006/relationships/notesMaster" Target="../notesMasters/notesMaster1.xml" /><Relationship Id="rId3" Type="http://schemas.openxmlformats.org/officeDocument/2006/relationships/tags" Target="../tags/tag183.xml" /><Relationship Id="rId4" Type="http://schemas.openxmlformats.org/officeDocument/2006/relationships/tags" Target="../tags/tag184.xml" /><Relationship Id="rId5" Type="http://schemas.openxmlformats.org/officeDocument/2006/relationships/tags" Target="../tags/tag185.xml" /><Relationship Id="rId6" Type="http://schemas.openxmlformats.org/officeDocument/2006/relationships/tags" Target="../tags/tag186.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78.xml" /><Relationship Id="rId2" Type="http://schemas.openxmlformats.org/officeDocument/2006/relationships/notesMaster" Target="../notesMasters/notesMaster1.xml" /><Relationship Id="rId3" Type="http://schemas.openxmlformats.org/officeDocument/2006/relationships/tags" Target="../tags/tag231.xml" /><Relationship Id="rId4" Type="http://schemas.openxmlformats.org/officeDocument/2006/relationships/tags" Target="../tags/tag232.xml" /><Relationship Id="rId5" Type="http://schemas.openxmlformats.org/officeDocument/2006/relationships/tags" Target="../tags/tag233.xml" /><Relationship Id="rId6" Type="http://schemas.openxmlformats.org/officeDocument/2006/relationships/tags" Target="../tags/tag234.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32.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36.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38.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43.xml" /><Relationship Id="rId2" Type="http://schemas.openxmlformats.org/officeDocument/2006/relationships/notesMaster" Target="../notesMasters/notesMaster1.xml" /><Relationship Id="rId3" Type="http://schemas.openxmlformats.org/officeDocument/2006/relationships/tags" Target="../tags/tag18.xml" /><Relationship Id="rId4" Type="http://schemas.openxmlformats.org/officeDocument/2006/relationships/tags" Target="../tags/tag19.xml" /><Relationship Id="rId5" Type="http://schemas.openxmlformats.org/officeDocument/2006/relationships/tags" Target="../tags/tag20.xml" /><Relationship Id="rId6" Type="http://schemas.openxmlformats.org/officeDocument/2006/relationships/tags" Target="../tags/tag2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53.xml" /><Relationship Id="rId2" Type="http://schemas.openxmlformats.org/officeDocument/2006/relationships/notesMaster" Target="../notesMasters/notesMaster1.xml" /><Relationship Id="rId3" Type="http://schemas.openxmlformats.org/officeDocument/2006/relationships/tags" Target="../tags/tag77.xml" /><Relationship Id="rId4" Type="http://schemas.openxmlformats.org/officeDocument/2006/relationships/tags" Target="../tags/tag78.xml" /><Relationship Id="rId5" Type="http://schemas.openxmlformats.org/officeDocument/2006/relationships/tags" Target="../tags/tag79.xml" /><Relationship Id="rId6" Type="http://schemas.openxmlformats.org/officeDocument/2006/relationships/tags" Target="../tags/tag80.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56.xml" /><Relationship Id="rId2" Type="http://schemas.openxmlformats.org/officeDocument/2006/relationships/notesMaster" Target="../notesMasters/notesMaster1.xml" /><Relationship Id="rId3" Type="http://schemas.openxmlformats.org/officeDocument/2006/relationships/tags" Target="../tags/tag101.xml" /><Relationship Id="rId4" Type="http://schemas.openxmlformats.org/officeDocument/2006/relationships/tags" Target="../tags/tag102.xml" /><Relationship Id="rId5" Type="http://schemas.openxmlformats.org/officeDocument/2006/relationships/tags" Target="../tags/tag103.xml" /><Relationship Id="rId6" Type="http://schemas.openxmlformats.org/officeDocument/2006/relationships/tags" Target="../tags/tag104.xml" /></Relationships>
</file>

<file path=ppt/notesSlides/notesSlide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Each dot represents 25km</a:t>
            </a:r>
            <a:endParaRPr lang="en-US"/>
          </a:p>
        </p:txBody>
      </p:sp>
      <p:sp>
        <p:nvSpPr>
          <p:cNvPr id="4" name="Slide Number Placeholder 3"/>
          <p:cNvSpPr>
            <a:spLocks noGrp="1"/>
          </p:cNvSpPr>
          <p:nvPr>
            <p:ph type="sldNum" sz="quarter" idx="10"/>
          </p:nvPr>
        </p:nvSpPr>
        <p:spPr/>
        <p:txBody>
          <a:bodyPr/>
          <a:lstStyle/>
          <a:p>
            <a:fld id="{11B058B1-1BC4-4E34-9E31-D5067468D358}" type="slidenum">
              <a:rPr lang="en-US" smtClean="0"/>
              <a:t>9</a:t>
            </a:fld>
            <a:endParaRPr lang="en-US"/>
          </a:p>
        </p:txBody>
      </p:sp>
    </p:spTree>
    <p:extLst>
      <p:ext uri="{BB962C8B-B14F-4D97-AF65-F5344CB8AC3E}">
        <p14:creationId xmlns:p14="http://schemas.microsoft.com/office/powerpoint/2010/main" val="555552224"/>
      </p:ext>
    </p:extLst>
  </p:cSld>
  <p:clrMapOvr>
    <a:masterClrMapping/>
  </p:clrMapOvr>
</p:notes>
</file>

<file path=ppt/notesSlides/notesSlide1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custDataLst>
            <p:tags r:id="rId3"/>
          </p:custDataLst>
        </p:nvPr>
      </p:nvGrpSpPr>
      <p:grpSpPr>
        <a:xfrm>
          <a:off x="0" y="0"/>
          <a:ext cx="0" cy="0"/>
        </a:xfrm>
      </p:grpSpPr>
      <p:sp>
        <p:nvSpPr>
          <p:cNvPr id="2" name="Slide Image Placeholder 1"/>
          <p:cNvSpPr>
            <a:spLocks noGrp="1" noRot="1" noChangeAspect="1"/>
          </p:cNvSpPr>
          <p:nvPr>
            <p:ph type="sldImg"/>
            <p:custDataLst>
              <p:tags r:id="rId4"/>
            </p:custDataLst>
          </p:nvPr>
        </p:nvSpPr>
        <p:spPr/>
      </p:sp>
      <p:sp>
        <p:nvSpPr>
          <p:cNvPr id="3" name="Notes Placeholder 2"/>
          <p:cNvSpPr>
            <a:spLocks noGrp="1"/>
          </p:cNvSpPr>
          <p:nvPr>
            <p:ph type="body" idx="1"/>
            <p:custDataLst>
              <p:tags r:id="rId5"/>
            </p:custDataLst>
          </p:nvPr>
        </p:nvSpPr>
        <p:spPr/>
        <p:txBody>
          <a:bodyPr/>
          <a:lstStyle/>
          <a:p>
            <a:endParaRPr lang="en-US"/>
          </a:p>
        </p:txBody>
      </p:sp>
      <p:sp>
        <p:nvSpPr>
          <p:cNvPr id="4" name="Slide Number Placeholder 3"/>
          <p:cNvSpPr>
            <a:spLocks noGrp="1"/>
          </p:cNvSpPr>
          <p:nvPr>
            <p:ph type="sldNum" sz="quarter" idx="10"/>
            <p:custDataLst>
              <p:tags r:id="rId6"/>
            </p:custDataLst>
          </p:nvPr>
        </p:nvSpPr>
        <p:spPr/>
        <p:txBody>
          <a:bodyPr/>
          <a:lstStyle/>
          <a:p>
            <a:fld id="{80AAE8D1-62D1-4F03-A33F-54519773EF70}" type="slidenum">
              <a:rPr lang="en-US" smtClean="0"/>
              <a:t>73</a:t>
            </a:fld>
            <a:endParaRPr lang="en-US"/>
          </a:p>
        </p:txBody>
      </p:sp>
    </p:spTree>
    <p:extLst>
      <p:ext uri="{BB962C8B-B14F-4D97-AF65-F5344CB8AC3E}">
        <p14:creationId xmlns:p14="http://schemas.microsoft.com/office/powerpoint/2010/main" val="681684478"/>
      </p:ext>
    </p:extLst>
  </p:cSld>
  <p:clrMapOvr>
    <a:masterClrMapping/>
  </p:clrMapOvr>
</p:notes>
</file>

<file path=ppt/notesSlides/notesSlide1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custDataLst>
            <p:tags r:id="rId3"/>
          </p:custDataLst>
        </p:nvPr>
      </p:nvGrpSpPr>
      <p:grpSpPr>
        <a:xfrm>
          <a:off x="0" y="0"/>
          <a:ext cx="0" cy="0"/>
        </a:xfrm>
      </p:grpSpPr>
      <p:sp>
        <p:nvSpPr>
          <p:cNvPr id="2" name="Slide Image Placeholder 1"/>
          <p:cNvSpPr>
            <a:spLocks noGrp="1" noRot="1" noChangeAspect="1"/>
          </p:cNvSpPr>
          <p:nvPr>
            <p:ph type="sldImg"/>
            <p:custDataLst>
              <p:tags r:id="rId4"/>
            </p:custDataLst>
          </p:nvPr>
        </p:nvSpPr>
        <p:spPr/>
      </p:sp>
      <p:sp>
        <p:nvSpPr>
          <p:cNvPr id="3" name="Notes Placeholder 2"/>
          <p:cNvSpPr>
            <a:spLocks noGrp="1"/>
          </p:cNvSpPr>
          <p:nvPr>
            <p:ph type="body" idx="1"/>
            <p:custDataLst>
              <p:tags r:id="rId5"/>
            </p:custDataLst>
          </p:nvPr>
        </p:nvSpPr>
        <p:spPr/>
        <p:txBody>
          <a:bodyPr/>
          <a:lstStyle/>
          <a:p>
            <a:endParaRPr lang="en-US"/>
          </a:p>
        </p:txBody>
      </p:sp>
      <p:sp>
        <p:nvSpPr>
          <p:cNvPr id="4" name="Slide Number Placeholder 3"/>
          <p:cNvSpPr>
            <a:spLocks noGrp="1"/>
          </p:cNvSpPr>
          <p:nvPr>
            <p:ph type="sldNum" sz="quarter" idx="10"/>
            <p:custDataLst>
              <p:tags r:id="rId6"/>
            </p:custDataLst>
          </p:nvPr>
        </p:nvSpPr>
        <p:spPr/>
        <p:txBody>
          <a:bodyPr/>
          <a:lstStyle/>
          <a:p>
            <a:fld id="{80AAE8D1-62D1-4F03-A33F-54519773EF70}" type="slidenum">
              <a:rPr lang="en-US" smtClean="0"/>
              <a:t>78</a:t>
            </a:fld>
            <a:endParaRPr lang="en-US"/>
          </a:p>
        </p:txBody>
      </p:sp>
    </p:spTree>
    <p:extLst>
      <p:ext uri="{BB962C8B-B14F-4D97-AF65-F5344CB8AC3E}">
        <p14:creationId xmlns:p14="http://schemas.microsoft.com/office/powerpoint/2010/main" val="2700624726"/>
      </p:ext>
    </p:extLst>
  </p:cSld>
  <p:clrMapOvr>
    <a:masterClrMapping/>
  </p:clrMapOvr>
</p:notes>
</file>

<file path=ppt/notesSlides/notesSlide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mn-lt"/>
                <a:ea typeface="+mn-ea"/>
                <a:cs typeface="+mn-cs"/>
              </a:rPr>
              <a:t>Environmental factors can be classified into five major groups, climate, soil, crop canopy, crop management and companion organisms, each containing several subgroups that describe important environmental factors affecting plant growth and development.</a:t>
            </a:r>
            <a:endParaRPr lang="en-US"/>
          </a:p>
        </p:txBody>
      </p:sp>
      <p:sp>
        <p:nvSpPr>
          <p:cNvPr id="4" name="Slide Number Placeholder 3"/>
          <p:cNvSpPr>
            <a:spLocks noGrp="1"/>
          </p:cNvSpPr>
          <p:nvPr>
            <p:ph type="sldNum" sz="quarter" idx="10"/>
          </p:nvPr>
        </p:nvSpPr>
        <p:spPr/>
        <p:txBody>
          <a:bodyPr/>
          <a:lstStyle/>
          <a:p>
            <a:fld id="{CBB8C392-D5E8-493F-98DF-2AC0B39D0AF4}" type="slidenum">
              <a:rPr lang="en-US" smtClean="0"/>
              <a:t>10</a:t>
            </a:fld>
            <a:endParaRPr lang="en-US"/>
          </a:p>
        </p:txBody>
      </p:sp>
    </p:spTree>
    <p:extLst>
      <p:ext uri="{BB962C8B-B14F-4D97-AF65-F5344CB8AC3E}">
        <p14:creationId xmlns:p14="http://schemas.microsoft.com/office/powerpoint/2010/main" val="757868997"/>
      </p:ext>
    </p:extLst>
  </p:cSld>
  <p:clrMapOvr>
    <a:masterClrMapping/>
  </p:clrMapOvr>
</p:notes>
</file>

<file path=ppt/notesSlides/notesSlide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SMAP, SMOS, Landsat, Sentinel, resursP, HySIS, cubesat</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ct val="0"/>
              </a:spcBef>
              <a:spcAft>
                <a:spcPct val="0"/>
              </a:spcAft>
              <a:buClrTx/>
              <a:buSzTx/>
              <a:buFontTx/>
              <a:buNone/>
              <a:defRPr/>
            </a:pPr>
            <a:fld id="{9E412D3E-5B63-4DBF-8E54-0D7B9802F8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ct val="0"/>
                </a:spcBef>
                <a:spcAft>
                  <a:spcPct val="0"/>
                </a:spcAft>
                <a:buClrTx/>
                <a:buSzTx/>
                <a:buFontTx/>
                <a:buNone/>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8146594"/>
      </p:ext>
    </p:extLst>
  </p:cSld>
  <p:clrMapOvr>
    <a:masterClrMapping/>
  </p:clrMapOvr>
</p:notes>
</file>

<file path=ppt/notesSlides/notesSlide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250m, 30m, 10m, 1m</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ct val="0"/>
              </a:spcBef>
              <a:spcAft>
                <a:spcPct val="0"/>
              </a:spcAft>
              <a:buClrTx/>
              <a:buSzTx/>
              <a:buFontTx/>
              <a:buNone/>
              <a:defRPr/>
            </a:pPr>
            <a:fld id="{9E412D3E-5B63-4DBF-8E54-0D7B9802F8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ct val="0"/>
                </a:spcBef>
                <a:spcAft>
                  <a:spcPct val="0"/>
                </a:spcAft>
                <a:buClrTx/>
                <a:buSzTx/>
                <a:buFontTx/>
                <a:buNone/>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1477293"/>
      </p:ext>
    </p:extLst>
  </p:cSld>
  <p:clrMapOvr>
    <a:masterClrMapping/>
  </p:clrMapOvr>
</p:notes>
</file>

<file path=ppt/notesSlides/notesSlide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only the amount of water actually required by the plant… over this, we have evaporation from ground surface, wastage by over-watering, runoff, etc</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ct val="0"/>
              </a:spcBef>
              <a:spcAft>
                <a:spcPct val="0"/>
              </a:spcAft>
              <a:buClrTx/>
              <a:buSzTx/>
              <a:buFontTx/>
              <a:buNone/>
              <a:defRPr/>
            </a:pPr>
            <a:fld id="{AD146463-906D-4773-A04C-E0AAAF328D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ct val="0"/>
                </a:spcBef>
                <a:spcAft>
                  <a:spcPct val="0"/>
                </a:spcAft>
                <a:buClrTx/>
                <a:buSzTx/>
                <a:buFontTx/>
                <a:buNone/>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913058"/>
      </p:ext>
    </p:extLst>
  </p:cSld>
  <p:clrMapOvr>
    <a:masterClrMapping/>
  </p:clrMapOvr>
</p:notes>
</file>

<file path=ppt/notesSlides/notesSlide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smtClean="0"/>
              <a:t>Puzhal lake capacity</a:t>
            </a:r>
            <a:r>
              <a:rPr lang="en-US" baseline="0" smtClean="0"/>
              <a:t> is 93 M m3</a:t>
            </a:r>
            <a:endParaRPr lang="en-US"/>
          </a:p>
        </p:txBody>
      </p:sp>
      <p:sp>
        <p:nvSpPr>
          <p:cNvPr id="4" name="Slide Number Placeholder 3"/>
          <p:cNvSpPr>
            <a:spLocks noGrp="1"/>
          </p:cNvSpPr>
          <p:nvPr>
            <p:ph type="sldNum" sz="quarter" idx="10"/>
          </p:nvPr>
        </p:nvSpPr>
        <p:spPr/>
        <p:txBody>
          <a:bodyPr/>
          <a:lstStyle/>
          <a:p>
            <a:fld id="{CBB8C392-D5E8-493F-98DF-2AC0B39D0AF4}" type="slidenum">
              <a:rPr lang="en-US" smtClean="0"/>
              <a:t>38</a:t>
            </a:fld>
            <a:endParaRPr lang="en-US"/>
          </a:p>
        </p:txBody>
      </p:sp>
    </p:spTree>
    <p:extLst>
      <p:ext uri="{BB962C8B-B14F-4D97-AF65-F5344CB8AC3E}">
        <p14:creationId xmlns:p14="http://schemas.microsoft.com/office/powerpoint/2010/main" val="4286391256"/>
      </p:ext>
    </p:extLst>
  </p:cSld>
  <p:clrMapOvr>
    <a:masterClrMapping/>
  </p:clrMapOvr>
</p:notes>
</file>

<file path=ppt/notesSlides/notesSlide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custDataLst>
            <p:tags r:id="rId3"/>
          </p:custDataLst>
        </p:nvPr>
      </p:nvGrpSpPr>
      <p:grpSpPr>
        <a:xfrm>
          <a:off x="0" y="0"/>
          <a:ext cx="0" cy="0"/>
        </a:xfrm>
      </p:grpSpPr>
      <p:sp>
        <p:nvSpPr>
          <p:cNvPr id="2" name="Slide Image Placeholder 1"/>
          <p:cNvSpPr>
            <a:spLocks noGrp="1" noRot="1" noChangeAspect="1"/>
          </p:cNvSpPr>
          <p:nvPr>
            <p:ph type="sldImg"/>
            <p:custDataLst>
              <p:tags r:id="rId4"/>
            </p:custDataLst>
          </p:nvPr>
        </p:nvSpPr>
        <p:spPr/>
      </p:sp>
      <p:sp>
        <p:nvSpPr>
          <p:cNvPr id="3" name="Notes Placeholder 2"/>
          <p:cNvSpPr>
            <a:spLocks noGrp="1"/>
          </p:cNvSpPr>
          <p:nvPr>
            <p:ph type="body" idx="1"/>
            <p:custDataLst>
              <p:tags r:id="rId5"/>
            </p:custDataLst>
          </p:nvPr>
        </p:nvSpPr>
        <p:spPr/>
        <p:txBody>
          <a:bodyPr/>
          <a:lstStyle/>
          <a:p>
            <a:endParaRPr lang="en-US"/>
          </a:p>
        </p:txBody>
      </p:sp>
      <p:sp>
        <p:nvSpPr>
          <p:cNvPr id="4" name="Slide Number Placeholder 3"/>
          <p:cNvSpPr>
            <a:spLocks noGrp="1"/>
          </p:cNvSpPr>
          <p:nvPr>
            <p:ph type="sldNum" sz="quarter" idx="10"/>
            <p:custDataLst>
              <p:tags r:id="rId6"/>
            </p:custDataLst>
          </p:nvPr>
        </p:nvSpPr>
        <p:spPr/>
        <p:txBody>
          <a:bodyPr/>
          <a:lstStyle/>
          <a:p>
            <a:fld id="{AD146463-906D-4773-A04C-E0AAAF328D01}" type="slidenum">
              <a:rPr lang="en-US" smtClean="0"/>
              <a:t>43</a:t>
            </a:fld>
            <a:endParaRPr lang="en-US"/>
          </a:p>
        </p:txBody>
      </p:sp>
    </p:spTree>
    <p:extLst>
      <p:ext uri="{BB962C8B-B14F-4D97-AF65-F5344CB8AC3E}">
        <p14:creationId xmlns:p14="http://schemas.microsoft.com/office/powerpoint/2010/main" val="3024359681"/>
      </p:ext>
    </p:extLst>
  </p:cSld>
  <p:clrMapOvr>
    <a:masterClrMapping/>
  </p:clrMapOvr>
</p:notes>
</file>

<file path=ppt/notesSlides/notesSlide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custDataLst>
            <p:tags r:id="rId3"/>
          </p:custDataLst>
        </p:nvPr>
      </p:nvGrpSpPr>
      <p:grpSpPr>
        <a:xfrm>
          <a:off x="0" y="0"/>
          <a:ext cx="0" cy="0"/>
        </a:xfrm>
      </p:grpSpPr>
      <p:sp>
        <p:nvSpPr>
          <p:cNvPr id="2" name="Slide Image Placeholder 1"/>
          <p:cNvSpPr>
            <a:spLocks noGrp="1" noRot="1" noChangeAspect="1"/>
          </p:cNvSpPr>
          <p:nvPr>
            <p:ph type="sldImg"/>
            <p:custDataLst>
              <p:tags r:id="rId4"/>
            </p:custDataLst>
          </p:nvPr>
        </p:nvSpPr>
        <p:spPr/>
      </p:sp>
      <p:sp>
        <p:nvSpPr>
          <p:cNvPr id="3" name="Notes Placeholder 2"/>
          <p:cNvSpPr>
            <a:spLocks noGrp="1"/>
          </p:cNvSpPr>
          <p:nvPr>
            <p:ph type="body" idx="1"/>
            <p:custDataLst>
              <p:tags r:id="rId5"/>
            </p:custDataLst>
          </p:nvPr>
        </p:nvSpPr>
        <p:spPr/>
        <p:txBody>
          <a:bodyPr/>
          <a:lstStyle/>
          <a:p>
            <a:r>
              <a:rPr lang="en-US" smtClean="0"/>
              <a:t>Ordinarily the need for additional knowledge goes beyond a few points, which explains the display of results graphically as fishnet plots, block diagrams, and maps. </a:t>
            </a:r>
          </a:p>
          <a:p>
            <a:endParaRPr lang="en-US" smtClean="0"/>
          </a:p>
          <a:p>
            <a:r>
              <a:rPr lang="en-US" smtClean="0"/>
              <a:t>uncertainty is not an intrinsic property of the systems; it is the result of incomplete knowledge by the observer</a:t>
            </a:r>
            <a:endParaRPr lang="en-US"/>
          </a:p>
        </p:txBody>
      </p:sp>
      <p:sp>
        <p:nvSpPr>
          <p:cNvPr id="4" name="Slide Number Placeholder 3"/>
          <p:cNvSpPr>
            <a:spLocks noGrp="1"/>
          </p:cNvSpPr>
          <p:nvPr>
            <p:ph type="sldNum" sz="quarter" idx="10"/>
            <p:custDataLst>
              <p:tags r:id="rId6"/>
            </p:custDataLst>
          </p:nvPr>
        </p:nvSpPr>
        <p:spPr/>
        <p:txBody>
          <a:bodyPr/>
          <a:lstStyle/>
          <a:p>
            <a:fld id="{F5BA417F-FAB7-4E8A-993B-5CEBF034D0FD}" type="slidenum">
              <a:rPr lang="en-US" smtClean="0"/>
              <a:t>53</a:t>
            </a:fld>
            <a:endParaRPr lang="en-US"/>
          </a:p>
        </p:txBody>
      </p:sp>
    </p:spTree>
    <p:extLst>
      <p:ext uri="{BB962C8B-B14F-4D97-AF65-F5344CB8AC3E}">
        <p14:creationId xmlns:p14="http://schemas.microsoft.com/office/powerpoint/2010/main" val="1359526018"/>
      </p:ext>
    </p:extLst>
  </p:cSld>
  <p:clrMapOvr>
    <a:masterClrMapping/>
  </p:clrMapOvr>
</p:notes>
</file>

<file path=ppt/notesSlides/notesSlide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custDataLst>
            <p:tags r:id="rId3"/>
          </p:custDataLst>
        </p:nvPr>
      </p:nvGrpSpPr>
      <p:grpSpPr>
        <a:xfrm>
          <a:off x="0" y="0"/>
          <a:ext cx="0" cy="0"/>
        </a:xfrm>
      </p:grpSpPr>
      <p:sp>
        <p:nvSpPr>
          <p:cNvPr id="2" name="Slide Image Placeholder 1"/>
          <p:cNvSpPr>
            <a:spLocks noGrp="1" noRot="1" noChangeAspect="1"/>
          </p:cNvSpPr>
          <p:nvPr>
            <p:ph type="sldImg"/>
            <p:custDataLst>
              <p:tags r:id="rId4"/>
            </p:custDataLst>
          </p:nvPr>
        </p:nvSpPr>
        <p:spPr/>
      </p:sp>
      <p:sp>
        <p:nvSpPr>
          <p:cNvPr id="3" name="Notes Placeholder 2"/>
          <p:cNvSpPr>
            <a:spLocks noGrp="1"/>
          </p:cNvSpPr>
          <p:nvPr>
            <p:ph type="body" idx="1"/>
            <p:custDataLst>
              <p:tags r:id="rId5"/>
            </p:custDataLst>
          </p:nvPr>
        </p:nvSpPr>
        <p:spPr/>
        <p:txBody>
          <a:bodyPr/>
          <a:lstStyle/>
          <a:p>
            <a:r>
              <a:rPr lang="en-US" smtClean="0"/>
              <a:t>Each dot represents 25km</a:t>
            </a:r>
            <a:endParaRPr lang="en-US"/>
          </a:p>
        </p:txBody>
      </p:sp>
      <p:sp>
        <p:nvSpPr>
          <p:cNvPr id="4" name="Slide Number Placeholder 3"/>
          <p:cNvSpPr>
            <a:spLocks noGrp="1"/>
          </p:cNvSpPr>
          <p:nvPr>
            <p:ph type="sldNum" sz="quarter" idx="10"/>
            <p:custDataLst>
              <p:tags r:id="rId6"/>
            </p:custDataLst>
          </p:nvPr>
        </p:nvSpPr>
        <p:spPr/>
        <p:txBody>
          <a:bodyPr/>
          <a:lstStyle/>
          <a:p>
            <a:fld id="{11B058B1-1BC4-4E34-9E31-D5067468D358}" type="slidenum">
              <a:rPr lang="en-US" smtClean="0"/>
              <a:t>56</a:t>
            </a:fld>
            <a:endParaRPr lang="en-US"/>
          </a:p>
        </p:txBody>
      </p:sp>
    </p:spTree>
    <p:extLst>
      <p:ext uri="{BB962C8B-B14F-4D97-AF65-F5344CB8AC3E}">
        <p14:creationId xmlns:p14="http://schemas.microsoft.com/office/powerpoint/2010/main" val="1081729076"/>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F4DF323-C90E-49F0-B06B-35B6F2F5C84B}" type="datetimeFigureOut">
              <a:rPr lang="en-US" smtClean="0"/>
              <a:t>10-Oct-23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F37F09-5251-4BD3-B3A3-E08BA6BF1010}" type="slidenum">
              <a:rPr lang="en-US" smtClean="0"/>
              <a:t>‹#›</a:t>
            </a:fld>
            <a:endParaRPr lang="en-US"/>
          </a:p>
        </p:txBody>
      </p:sp>
    </p:spTree>
    <p:extLst>
      <p:ext uri="{BB962C8B-B14F-4D97-AF65-F5344CB8AC3E}">
        <p14:creationId xmlns:p14="http://schemas.microsoft.com/office/powerpoint/2010/main" val="3231444069"/>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lvl1pPr>
              <a:defRPr b="1">
                <a:latin typeface="Futura PT Medium" panose="020b0602020204020303" pitchFamily="34" charset="-52"/>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Futura PT Medium" panose="020b0602020204020303" pitchFamily="34" charset="-52"/>
              </a:defRPr>
            </a:lvl1pPr>
            <a:lvl2pPr>
              <a:defRPr>
                <a:latin typeface="Futura PT Medium" panose="020b0602020204020303" pitchFamily="34" charset="-52"/>
              </a:defRPr>
            </a:lvl2pPr>
            <a:lvl3pPr>
              <a:defRPr>
                <a:latin typeface="Futura PT Medium" panose="020b0602020204020303" pitchFamily="34" charset="-52"/>
              </a:defRPr>
            </a:lvl3pPr>
            <a:lvl4pPr>
              <a:defRPr>
                <a:latin typeface="Futura PT Medium" panose="020b0602020204020303" pitchFamily="34" charset="-52"/>
              </a:defRPr>
            </a:lvl4pPr>
            <a:lvl5pPr>
              <a:defRPr>
                <a:latin typeface="Futura PT Medium" panose="020b0602020204020303" pitchFamily="34" charset="-52"/>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4DF323-C90E-49F0-B06B-35B6F2F5C84B}" type="datetimeFigureOut">
              <a:rPr lang="en-US" smtClean="0"/>
              <a:t>10-Oct-23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F37F09-5251-4BD3-B3A3-E08BA6BF1010}" type="slidenum">
              <a:rPr lang="en-US" smtClean="0"/>
              <a:t>‹#›</a:t>
            </a:fld>
            <a:endParaRPr lang="en-US"/>
          </a:p>
        </p:txBody>
      </p:sp>
    </p:spTree>
    <p:extLst>
      <p:ext uri="{BB962C8B-B14F-4D97-AF65-F5344CB8AC3E}">
        <p14:creationId xmlns:p14="http://schemas.microsoft.com/office/powerpoint/2010/main" val="3227845558"/>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F4DF323-C90E-49F0-B06B-35B6F2F5C84B}" type="datetimeFigureOut">
              <a:rPr lang="en-US" smtClean="0"/>
              <a:t>10-Oct-23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F37F09-5251-4BD3-B3A3-E08BA6BF1010}" type="slidenum">
              <a:rPr lang="en-US" smtClean="0"/>
              <a:t>‹#›</a:t>
            </a:fld>
            <a:endParaRPr lang="en-US"/>
          </a:p>
        </p:txBody>
      </p:sp>
    </p:spTree>
    <p:extLst>
      <p:ext uri="{BB962C8B-B14F-4D97-AF65-F5344CB8AC3E}">
        <p14:creationId xmlns:p14="http://schemas.microsoft.com/office/powerpoint/2010/main" val="103551664"/>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vert="horz" lIns="91440" tIns="45720" rIns="91440" bIns="45720" rtlCol="0" anchor="ctr">
            <a:normAutofit/>
          </a:bodyPr>
          <a:lstStyle>
            <a:lvl1pPr>
              <a:defRPr lang="en-US">
                <a:latin typeface="Futura PT Medium" panose="020b0602020204020303" pitchFamily="34" charset="-52"/>
              </a:defRPr>
            </a:lvl1pPr>
          </a:lstStyle>
          <a:p>
            <a:pPr lvl="0"/>
            <a:r>
              <a:rPr lang="en-US" smtClean="0"/>
              <a:t>Click to edit Master title style</a:t>
            </a:r>
            <a:endParaRPr lang="en-US"/>
          </a:p>
        </p:txBody>
      </p:sp>
      <p:sp>
        <p:nvSpPr>
          <p:cNvPr id="3" name="Date Placeholder 2"/>
          <p:cNvSpPr>
            <a:spLocks noGrp="1"/>
          </p:cNvSpPr>
          <p:nvPr>
            <p:ph type="dt" sz="half" idx="10"/>
          </p:nvPr>
        </p:nvSpPr>
        <p:spPr/>
        <p:txBody>
          <a:bodyPr/>
          <a:lstStyle/>
          <a:p>
            <a:fld id="{0F4DF323-C90E-49F0-B06B-35B6F2F5C84B}" type="datetimeFigureOut">
              <a:rPr lang="en-US" smtClean="0"/>
              <a:t>10-Oct-23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F37F09-5251-4BD3-B3A3-E08BA6BF1010}" type="slidenum">
              <a:rPr lang="en-US" smtClean="0"/>
              <a:t>‹#›</a:t>
            </a:fld>
            <a:endParaRPr lang="en-US"/>
          </a:p>
        </p:txBody>
      </p:sp>
    </p:spTree>
    <p:extLst>
      <p:ext uri="{BB962C8B-B14F-4D97-AF65-F5344CB8AC3E}">
        <p14:creationId xmlns:p14="http://schemas.microsoft.com/office/powerpoint/2010/main" val="2547808626"/>
      </p:ext>
    </p:extLst>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0F4DF323-C90E-49F0-B06B-35B6F2F5C84B}" type="datetimeFigureOut">
              <a:rPr lang="en-US" smtClean="0"/>
              <a:t>10-Oct-23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F37F09-5251-4BD3-B3A3-E08BA6BF1010}" type="slidenum">
              <a:rPr lang="en-US" smtClean="0"/>
              <a:t>‹#›</a:t>
            </a:fld>
            <a:endParaRPr lang="en-US"/>
          </a:p>
        </p:txBody>
      </p:sp>
    </p:spTree>
    <p:extLst>
      <p:ext uri="{BB962C8B-B14F-4D97-AF65-F5344CB8AC3E}">
        <p14:creationId xmlns:p14="http://schemas.microsoft.com/office/powerpoint/2010/main" val="2088824984"/>
      </p:ext>
    </p:extLst>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p:cSld name="3 Column">
    <p:spTree>
      <p:nvGrpSpPr>
        <p:cNvPr id="1" name=""/>
        <p:cNvGrpSpPr/>
        <p:nvPr/>
      </p:nvGrpSpPr>
      <p:grpSpPr>
        <a:xfrm>
          <a:off x="0" y="0"/>
          <a: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B1A2E165-68D1-48BB-A504-7AA316447B89}" type="datetimeFigureOut">
              <a:rPr lang="en-US" smtClean="0"/>
              <a:t>10-Oct-23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7A5B3-8DAF-418F-8099-68417B1A9541}" type="slidenum">
              <a:rPr lang="en-US" smtClean="0"/>
              <a:t>‹#›</a:t>
            </a:fld>
            <a:endParaRPr lang="en-US"/>
          </a:p>
        </p:txBody>
      </p:sp>
    </p:spTree>
    <p:extLst>
      <p:ext uri="{BB962C8B-B14F-4D97-AF65-F5344CB8AC3E}">
        <p14:creationId xmlns:p14="http://schemas.microsoft.com/office/powerpoint/2010/main" val="437919727"/>
      </p:ext>
    </p:extLst>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image" Target="../media/image1.png" /><Relationship Id="rId8"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0" y="0"/>
            <a:ext cx="11858203" cy="106716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6899" y="1464658"/>
            <a:ext cx="11858202" cy="471230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4DF323-C90E-49F0-B06B-35B6F2F5C84B}" type="datetimeFigureOut">
              <a:rPr lang="en-US" smtClean="0"/>
              <a:t>10-Oct-23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F37F09-5251-4BD3-B3A3-E08BA6BF1010}" type="slidenum">
              <a:rPr lang="en-US" smtClean="0"/>
              <a:t>‹#›</a:t>
            </a:fld>
            <a:endParaRPr lang="en-US"/>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rcRect l="3549" r="52950"/>
          <a:stretch>
            <a:fillRect/>
          </a:stretch>
        </p:blipFill>
        <p:spPr>
          <a:xfrm>
            <a:off x="10943228" y="122213"/>
            <a:ext cx="1156493" cy="582462"/>
          </a:xfrm>
          <a:prstGeom prst="rect">
            <a:avLst/>
          </a:prstGeom>
        </p:spPr>
      </p:pic>
    </p:spTree>
    <p:extLst>
      <p:ext uri="{BB962C8B-B14F-4D97-AF65-F5344CB8AC3E}">
        <p14:creationId xmlns:p14="http://schemas.microsoft.com/office/powerpoint/2010/main" val="320370951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90" r:id="rId3"/>
    <p:sldLayoutId id="2147483692" r:id="rId4"/>
    <p:sldLayoutId id="2147483693" r:id="rId5"/>
    <p:sldLayoutId id="2147483699" r:id="rId6"/>
  </p:sldLayoutIdLst>
  <p:transition/>
  <p:timing/>
  <p:txStyles>
    <p:titleStyle>
      <a:lvl1pPr algn="l" defTabSz="914400" rtl="0" eaLnBrk="1" latinLnBrk="0" hangingPunct="1">
        <a:lnSpc>
          <a:spcPct val="90000"/>
        </a:lnSpc>
        <a:spcBef>
          <a:spcPct val="0"/>
        </a:spcBef>
        <a:buNone/>
        <a:defRPr sz="4400" kern="1200">
          <a:solidFill>
            <a:schemeClr val="tx1"/>
          </a:solidFill>
          <a:latin typeface="Futura PT Medium" panose="020b0602020204020303" pitchFamily="34" charset="-5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2.pn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44.jpe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6.jpeg" /><Relationship Id="rId3" Type="http://schemas.openxmlformats.org/officeDocument/2006/relationships/image" Target="../media/image47.jpe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 Id="rId3" Type="http://schemas.openxmlformats.org/officeDocument/2006/relationships/hyperlink" Target="https://github.com/allogamous/EnvRtype" TargetMode="Externa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 Id="rId3" Type="http://schemas.openxmlformats.org/officeDocument/2006/relationships/hyperlink" Target="https://www.biorxiv.org/content/10.1101/2020.10.14.339705v1.full" TargetMode="Externa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 Id="rId3" Type="http://schemas.openxmlformats.org/officeDocument/2006/relationships/hyperlink" Target="https://github.com/tacc/EnviroTyping" TargetMode="Externa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 Id="rId3" Type="http://schemas.openxmlformats.org/officeDocument/2006/relationships/image" Target="../media/image54.jpe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png" /><Relationship Id="rId3" Type="http://schemas.openxmlformats.org/officeDocument/2006/relationships/image" Target="../media/image4.png" /><Relationship Id="rId4" Type="http://schemas.microsoft.com/office/2007/relationships/hdphoto" Target="../media/image5.wdp" /><Relationship Id="rId5" Type="http://schemas.openxmlformats.org/officeDocument/2006/relationships/image" Target="../media/image6.png" /><Relationship Id="rId6" Type="http://schemas.microsoft.com/office/2007/relationships/hdphoto" Target="../media/image7.wdp"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microsoft.com/office/2007/relationships/diagramDrawing" Target="../diagrams/drawing1.xml" /><Relationship Id="rId3" Type="http://schemas.openxmlformats.org/officeDocument/2006/relationships/diagramData" Target="../diagrams/data1.xml" /><Relationship Id="rId4" Type="http://schemas.openxmlformats.org/officeDocument/2006/relationships/diagramLayout" Target="../diagrams/layout1.xml" /><Relationship Id="rId5" Type="http://schemas.openxmlformats.org/officeDocument/2006/relationships/diagramQuickStyle" Target="../diagrams/quickStyle1.xml" /><Relationship Id="rId6" Type="http://schemas.openxmlformats.org/officeDocument/2006/relationships/diagramColors" Target="../diagrams/colors1.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png" /><Relationship Id="rId3" Type="http://schemas.microsoft.com/office/2007/relationships/hdphoto" Target="../media/image56.wdp"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 Id="rId3" Type="http://schemas.openxmlformats.org/officeDocument/2006/relationships/image" Target="../media/image58.jpeg" /><Relationship Id="rId4" Type="http://schemas.openxmlformats.org/officeDocument/2006/relationships/image" Target="../media/image59.jpeg" /><Relationship Id="rId5" Type="http://schemas.openxmlformats.org/officeDocument/2006/relationships/image" Target="../media/image60.jpeg" /><Relationship Id="rId6" Type="http://schemas.openxmlformats.org/officeDocument/2006/relationships/image" Target="../media/image61.jpe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 Id="rId3" Type="http://schemas.openxmlformats.org/officeDocument/2006/relationships/image" Target="../media/image63.jpeg" /><Relationship Id="rId4" Type="http://schemas.openxmlformats.org/officeDocument/2006/relationships/image" Target="../media/image64.jpeg" /><Relationship Id="rId5" Type="http://schemas.openxmlformats.org/officeDocument/2006/relationships/image" Target="../media/image65.jpeg" /><Relationship Id="rId6" Type="http://schemas.openxmlformats.org/officeDocument/2006/relationships/image" Target="../media/image66.jpeg"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 Id="rId3" Type="http://schemas.openxmlformats.org/officeDocument/2006/relationships/image" Target="../media/image68.jpeg" /><Relationship Id="rId4" Type="http://schemas.openxmlformats.org/officeDocument/2006/relationships/image" Target="../media/image69.jpeg" /><Relationship Id="rId5" Type="http://schemas.openxmlformats.org/officeDocument/2006/relationships/image" Target="../media/image70.jpeg"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 Id="rId3" Type="http://schemas.openxmlformats.org/officeDocument/2006/relationships/image" Target="../media/image71.jpeg" /><Relationship Id="rId4" Type="http://schemas.openxmlformats.org/officeDocument/2006/relationships/image" Target="../media/image72.jpeg" /><Relationship Id="rId5" Type="http://schemas.openxmlformats.org/officeDocument/2006/relationships/image" Target="../media/image73.jpeg" /><Relationship Id="rId6" Type="http://schemas.openxmlformats.org/officeDocument/2006/relationships/image" Target="../media/image74.jpeg" /><Relationship Id="rId7" Type="http://schemas.openxmlformats.org/officeDocument/2006/relationships/image" Target="../media/image75.jpeg" /><Relationship Id="rId8" Type="http://schemas.openxmlformats.org/officeDocument/2006/relationships/image" Target="../media/image76.jpeg" /><Relationship Id="rId9" Type="http://schemas.openxmlformats.org/officeDocument/2006/relationships/image" Target="../media/image77.jpeg"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microsoft.com/office/2007/relationships/diagramDrawing" Target="../diagrams/drawing2.xml" /><Relationship Id="rId3" Type="http://schemas.openxmlformats.org/officeDocument/2006/relationships/diagramData" Target="../diagrams/data2.xml" /><Relationship Id="rId4" Type="http://schemas.openxmlformats.org/officeDocument/2006/relationships/diagramLayout" Target="../diagrams/layout2.xml" /><Relationship Id="rId5" Type="http://schemas.openxmlformats.org/officeDocument/2006/relationships/diagramQuickStyle" Target="../diagrams/quickStyle2.xml" /><Relationship Id="rId6" Type="http://schemas.openxmlformats.org/officeDocument/2006/relationships/diagramColors" Target="../diagrams/colors2.xml"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png" /><Relationship Id="rId3" Type="http://schemas.openxmlformats.org/officeDocument/2006/relationships/image" Target="../media/image79.jpe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png" /><Relationship Id="rId3" Type="http://schemas.openxmlformats.org/officeDocument/2006/relationships/image" Target="../media/image80.jpe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image" Target="../media/image15.svg" /><Relationship Id="rId11" Type="http://schemas.openxmlformats.org/officeDocument/2006/relationships/image" Target="../media/image16.png" /><Relationship Id="rId12" Type="http://schemas.openxmlformats.org/officeDocument/2006/relationships/image" Target="../media/image17.svg" /><Relationship Id="rId13" Type="http://schemas.openxmlformats.org/officeDocument/2006/relationships/image" Target="../media/image18.png" /><Relationship Id="rId14" Type="http://schemas.openxmlformats.org/officeDocument/2006/relationships/image" Target="../media/image19.svg" /><Relationship Id="rId15" Type="http://schemas.openxmlformats.org/officeDocument/2006/relationships/image" Target="../media/image20.png" /><Relationship Id="rId16" Type="http://schemas.openxmlformats.org/officeDocument/2006/relationships/image" Target="../media/image21.svg" /><Relationship Id="rId2" Type="http://schemas.openxmlformats.org/officeDocument/2006/relationships/image" Target="../media/image8.png" /><Relationship Id="rId3" Type="http://schemas.openxmlformats.org/officeDocument/2006/relationships/image" Target="../media/image9.svg" /><Relationship Id="rId4" Type="http://schemas.openxmlformats.org/officeDocument/2006/relationships/image" Target="../media/image10.png" /><Relationship Id="rId5" Type="http://schemas.openxmlformats.org/officeDocument/2006/relationships/image" Target="../media/image11.svg" /><Relationship Id="rId6" Type="http://schemas.openxmlformats.org/officeDocument/2006/relationships/image" Target="../media/image12.png" /><Relationship Id="rId7" Type="http://schemas.openxmlformats.org/officeDocument/2006/relationships/image" Target="../media/image13.svg" /><Relationship Id="rId8" Type="http://schemas.openxmlformats.org/officeDocument/2006/relationships/chart" Target="../charts/chart1.xml" /><Relationship Id="rId9" Type="http://schemas.openxmlformats.org/officeDocument/2006/relationships/image" Target="../media/image14.png"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81.jpeg" /><Relationship Id="rId3" Type="http://schemas.openxmlformats.org/officeDocument/2006/relationships/image" Target="../media/image82.jpeg" /><Relationship Id="rId4" Type="http://schemas.openxmlformats.org/officeDocument/2006/relationships/image" Target="../media/image83.jpeg" /><Relationship Id="rId5" Type="http://schemas.openxmlformats.org/officeDocument/2006/relationships/image" Target="../media/image84.jpeg"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4.xml" /><Relationship Id="rId3" Type="http://schemas.openxmlformats.org/officeDocument/2006/relationships/image" Target="../media/image85.jpeg" /><Relationship Id="rId4" Type="http://schemas.openxmlformats.org/officeDocument/2006/relationships/image" Target="../media/image86.jpeg"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6.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image" Target="../media/image87.jpeg" /><Relationship Id="rId3" Type="http://schemas.openxmlformats.org/officeDocument/2006/relationships/image" Target="../media/image88.jpeg"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png" /><Relationship Id="rId3" Type="http://schemas.microsoft.com/office/2007/relationships/hdphoto" Target="../media/image90.wdp"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5.xml" /><Relationship Id="rId3" Type="http://schemas.openxmlformats.org/officeDocument/2006/relationships/image" Target="../media/image91.jpeg" /><Relationship Id="rId4" Type="http://schemas.openxmlformats.org/officeDocument/2006/relationships/image" Target="../media/image92.jpeg"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jpeg"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microsoft.com/office/2007/relationships/media" Target="../media/media1.mp4" /><Relationship Id="rId11" Type="http://schemas.openxmlformats.org/officeDocument/2006/relationships/image" Target="../media/image100.jpeg" /><Relationship Id="rId12" Type="http://schemas.openxmlformats.org/officeDocument/2006/relationships/image" Target="../media/image101.jpeg" /><Relationship Id="rId2" Type="http://schemas.openxmlformats.org/officeDocument/2006/relationships/notesSlide" Target="../notesSlides/notesSlide6.xml" /><Relationship Id="rId3" Type="http://schemas.openxmlformats.org/officeDocument/2006/relationships/image" Target="../media/image94.jpeg" /><Relationship Id="rId4" Type="http://schemas.openxmlformats.org/officeDocument/2006/relationships/image" Target="../media/image95.jpeg" /><Relationship Id="rId5" Type="http://schemas.openxmlformats.org/officeDocument/2006/relationships/image" Target="../media/image96.jpeg" /><Relationship Id="rId6" Type="http://schemas.openxmlformats.org/officeDocument/2006/relationships/image" Target="../media/image97.jpeg" /><Relationship Id="rId7" Type="http://schemas.openxmlformats.org/officeDocument/2006/relationships/image" Target="../media/image98.jpeg" /><Relationship Id="rId8" Type="http://schemas.openxmlformats.org/officeDocument/2006/relationships/image" Target="../media/image99.jpeg" /><Relationship Id="rId9" Type="http://schemas.openxmlformats.org/officeDocument/2006/relationships/video" Target="../media/media1.mp4"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1.xml" /><Relationship Id="rId3" Type="http://schemas.openxmlformats.org/officeDocument/2006/relationships/tags" Target="../tags/tag2.xml" /><Relationship Id="rId4" Type="http://schemas.openxmlformats.org/officeDocument/2006/relationships/image" Target="../media/image102.jpeg" /><Relationship Id="rId5" Type="http://schemas.openxmlformats.org/officeDocument/2006/relationships/tags" Target="../tags/tag3.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4.xml" /><Relationship Id="rId3" Type="http://schemas.openxmlformats.org/officeDocument/2006/relationships/tags" Target="../tags/tag5.xml" /><Relationship Id="rId4" Type="http://schemas.openxmlformats.org/officeDocument/2006/relationships/image" Target="../media/image103.jpeg" /><Relationship Id="rId5" Type="http://schemas.openxmlformats.org/officeDocument/2006/relationships/tags" Target="../tags/tag6.xml" /><Relationship Id="rId6" Type="http://schemas.openxmlformats.org/officeDocument/2006/relationships/image" Target="../media/image104.png" /><Relationship Id="rId7" Type="http://schemas.microsoft.com/office/2007/relationships/hdphoto" Target="../media/image105.wdp" /><Relationship Id="rId8" Type="http://schemas.openxmlformats.org/officeDocument/2006/relationships/tags" Target="../tags/tag7.xml"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tags" Target="../tags/tag8.xml" /><Relationship Id="rId3" Type="http://schemas.openxmlformats.org/officeDocument/2006/relationships/image" Target="../media/image106.jpeg" /><Relationship Id="rId4" Type="http://schemas.openxmlformats.org/officeDocument/2006/relationships/tags" Target="../tags/tag9.xml" /><Relationship Id="rId5" Type="http://schemas.openxmlformats.org/officeDocument/2006/relationships/tags" Target="../tags/tag10.xml"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image" Target="../media/image109.jpeg" /><Relationship Id="rId11" Type="http://schemas.openxmlformats.org/officeDocument/2006/relationships/tags" Target="../tags/tag17.xml" /><Relationship Id="rId2" Type="http://schemas.openxmlformats.org/officeDocument/2006/relationships/tags" Target="../tags/tag11.xml" /><Relationship Id="rId3" Type="http://schemas.openxmlformats.org/officeDocument/2006/relationships/tags" Target="../tags/tag12.xml" /><Relationship Id="rId4" Type="http://schemas.openxmlformats.org/officeDocument/2006/relationships/image" Target="../media/image107.jpeg" /><Relationship Id="rId5" Type="http://schemas.openxmlformats.org/officeDocument/2006/relationships/tags" Target="../tags/tag13.xml" /><Relationship Id="rId6" Type="http://schemas.openxmlformats.org/officeDocument/2006/relationships/image" Target="../media/image108.jpeg" /><Relationship Id="rId7" Type="http://schemas.openxmlformats.org/officeDocument/2006/relationships/tags" Target="../tags/tag14.xml" /><Relationship Id="rId8" Type="http://schemas.openxmlformats.org/officeDocument/2006/relationships/tags" Target="../tags/tag15.xml" /><Relationship Id="rId9" Type="http://schemas.openxmlformats.org/officeDocument/2006/relationships/tags" Target="../tags/tag16.xml"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tags" Target="../tags/tag22.xml" /><Relationship Id="rId4" Type="http://schemas.openxmlformats.org/officeDocument/2006/relationships/tags" Target="../tags/tag23.xml" /><Relationship Id="rId5" Type="http://schemas.openxmlformats.org/officeDocument/2006/relationships/tags" Target="../tags/tag24.xml" /><Relationship Id="rId6" Type="http://schemas.openxmlformats.org/officeDocument/2006/relationships/image" Target="../media/image110.jpeg" /><Relationship Id="rId7" Type="http://schemas.openxmlformats.org/officeDocument/2006/relationships/tags" Target="../tags/tag25.xml"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26.xml" /><Relationship Id="rId3" Type="http://schemas.openxmlformats.org/officeDocument/2006/relationships/image" Target="../media/image111.jpeg" /><Relationship Id="rId4" Type="http://schemas.openxmlformats.org/officeDocument/2006/relationships/tags" Target="../tags/tag27.xml" /><Relationship Id="rId5" Type="http://schemas.openxmlformats.org/officeDocument/2006/relationships/tags" Target="../tags/tag28.xml" /><Relationship Id="rId6" Type="http://schemas.openxmlformats.org/officeDocument/2006/relationships/tags" Target="../tags/tag29.xml"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30.xml" /><Relationship Id="rId3" Type="http://schemas.openxmlformats.org/officeDocument/2006/relationships/tags" Target="../tags/tag31.xml" /><Relationship Id="rId4" Type="http://schemas.openxmlformats.org/officeDocument/2006/relationships/image" Target="../media/image112.jpeg" /><Relationship Id="rId5" Type="http://schemas.openxmlformats.org/officeDocument/2006/relationships/tags" Target="../tags/tag32.xml" /><Relationship Id="rId6" Type="http://schemas.openxmlformats.org/officeDocument/2006/relationships/tags" Target="../tags/tag33.xml" /><Relationship Id="rId7" Type="http://schemas.openxmlformats.org/officeDocument/2006/relationships/tags" Target="../tags/tag34.xml"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35.xml" /><Relationship Id="rId3" Type="http://schemas.openxmlformats.org/officeDocument/2006/relationships/tags" Target="../tags/tag36.xml" /><Relationship Id="rId4" Type="http://schemas.openxmlformats.org/officeDocument/2006/relationships/tags" Target="../tags/tag37.xml" /><Relationship Id="rId5" Type="http://schemas.openxmlformats.org/officeDocument/2006/relationships/image" Target="../media/image113.png"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tags" Target="../tags/tag44.xml" /><Relationship Id="rId11" Type="http://schemas.openxmlformats.org/officeDocument/2006/relationships/tags" Target="../tags/tag45.xml" /><Relationship Id="rId12" Type="http://schemas.openxmlformats.org/officeDocument/2006/relationships/tags" Target="../tags/tag46.xml" /><Relationship Id="rId13" Type="http://schemas.openxmlformats.org/officeDocument/2006/relationships/tags" Target="../tags/tag47.xml" /><Relationship Id="rId2" Type="http://schemas.openxmlformats.org/officeDocument/2006/relationships/tags" Target="../tags/tag38.xml" /><Relationship Id="rId3" Type="http://schemas.openxmlformats.org/officeDocument/2006/relationships/tags" Target="../tags/tag39.xml" /><Relationship Id="rId4" Type="http://schemas.openxmlformats.org/officeDocument/2006/relationships/image" Target="../media/image114.jpeg" /><Relationship Id="rId5" Type="http://schemas.openxmlformats.org/officeDocument/2006/relationships/tags" Target="../tags/tag40.xml" /><Relationship Id="rId6" Type="http://schemas.openxmlformats.org/officeDocument/2006/relationships/image" Target="../media/image115.jpeg" /><Relationship Id="rId7" Type="http://schemas.openxmlformats.org/officeDocument/2006/relationships/tags" Target="../tags/tag41.xml" /><Relationship Id="rId8" Type="http://schemas.openxmlformats.org/officeDocument/2006/relationships/tags" Target="../tags/tag42.xml" /><Relationship Id="rId9" Type="http://schemas.openxmlformats.org/officeDocument/2006/relationships/tags" Target="../tags/tag43.xml"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48.xml" /><Relationship Id="rId3" Type="http://schemas.openxmlformats.org/officeDocument/2006/relationships/tags" Target="../tags/tag49.xml" /><Relationship Id="rId4" Type="http://schemas.openxmlformats.org/officeDocument/2006/relationships/image" Target="../media/image116.jpeg" /><Relationship Id="rId5" Type="http://schemas.openxmlformats.org/officeDocument/2006/relationships/tags" Target="../tags/tag50.xml" /><Relationship Id="rId6" Type="http://schemas.openxmlformats.org/officeDocument/2006/relationships/tags" Target="../tags/tag51.xml" /><Relationship Id="rId7" Type="http://schemas.openxmlformats.org/officeDocument/2006/relationships/image" Target="../media/image117.jpeg" /><Relationship Id="rId8" Type="http://schemas.openxmlformats.org/officeDocument/2006/relationships/tags" Target="../tags/tag52.xml"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53.xml" /><Relationship Id="rId3" Type="http://schemas.openxmlformats.org/officeDocument/2006/relationships/tags" Target="../tags/tag54.xml" /><Relationship Id="rId4" Type="http://schemas.openxmlformats.org/officeDocument/2006/relationships/tags" Target="../tags/tag55.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tags" Target="../tags/tag60.xml" /><Relationship Id="rId11" Type="http://schemas.openxmlformats.org/officeDocument/2006/relationships/tags" Target="../tags/tag61.xml" /><Relationship Id="rId12" Type="http://schemas.openxmlformats.org/officeDocument/2006/relationships/image" Target="../media/image122.png" /><Relationship Id="rId13" Type="http://schemas.openxmlformats.org/officeDocument/2006/relationships/tags" Target="../tags/tag62.xml" /><Relationship Id="rId14" Type="http://schemas.openxmlformats.org/officeDocument/2006/relationships/image" Target="../media/image123.png" /><Relationship Id="rId15" Type="http://schemas.openxmlformats.org/officeDocument/2006/relationships/tags" Target="../tags/tag63.xml" /><Relationship Id="rId2" Type="http://schemas.openxmlformats.org/officeDocument/2006/relationships/tags" Target="../tags/tag56.xml" /><Relationship Id="rId3" Type="http://schemas.openxmlformats.org/officeDocument/2006/relationships/tags" Target="../tags/tag57.xml" /><Relationship Id="rId4" Type="http://schemas.openxmlformats.org/officeDocument/2006/relationships/tags" Target="../tags/tag58.xml" /><Relationship Id="rId5" Type="http://schemas.openxmlformats.org/officeDocument/2006/relationships/image" Target="../media/image118.jpeg" /><Relationship Id="rId6" Type="http://schemas.microsoft.com/office/2007/relationships/hdphoto" Target="../media/image119.wdp" /><Relationship Id="rId7" Type="http://schemas.openxmlformats.org/officeDocument/2006/relationships/tags" Target="../tags/tag59.xml" /><Relationship Id="rId8" Type="http://schemas.openxmlformats.org/officeDocument/2006/relationships/image" Target="../media/image120.jpeg" /><Relationship Id="rId9" Type="http://schemas.microsoft.com/office/2007/relationships/hdphoto" Target="../media/image121.wdp"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tags" Target="../tags/tag71.xml" /><Relationship Id="rId11" Type="http://schemas.openxmlformats.org/officeDocument/2006/relationships/tags" Target="../tags/tag72.xml" /><Relationship Id="rId12" Type="http://schemas.openxmlformats.org/officeDocument/2006/relationships/tags" Target="../tags/tag73.xml" /><Relationship Id="rId2" Type="http://schemas.openxmlformats.org/officeDocument/2006/relationships/tags" Target="../tags/tag64.xml" /><Relationship Id="rId3" Type="http://schemas.openxmlformats.org/officeDocument/2006/relationships/tags" Target="../tags/tag65.xml" /><Relationship Id="rId4" Type="http://schemas.openxmlformats.org/officeDocument/2006/relationships/tags" Target="../tags/tag66.xml" /><Relationship Id="rId5" Type="http://schemas.openxmlformats.org/officeDocument/2006/relationships/image" Target="../media/image124.jpeg" /><Relationship Id="rId6" Type="http://schemas.openxmlformats.org/officeDocument/2006/relationships/tags" Target="../tags/tag67.xml" /><Relationship Id="rId7" Type="http://schemas.openxmlformats.org/officeDocument/2006/relationships/tags" Target="../tags/tag68.xml" /><Relationship Id="rId8" Type="http://schemas.openxmlformats.org/officeDocument/2006/relationships/tags" Target="../tags/tag69.xml" /><Relationship Id="rId9" Type="http://schemas.openxmlformats.org/officeDocument/2006/relationships/tags" Target="../tags/tag70.xml"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74.xml" /><Relationship Id="rId3" Type="http://schemas.openxmlformats.org/officeDocument/2006/relationships/tags" Target="../tags/tag75.xml" /><Relationship Id="rId4" Type="http://schemas.openxmlformats.org/officeDocument/2006/relationships/tags" Target="../tags/tag76.xml" /><Relationship Id="rId5" Type="http://schemas.microsoft.com/office/2007/relationships/diagramDrawing" Target="../diagrams/drawing3.xml" /><Relationship Id="rId6" Type="http://schemas.openxmlformats.org/officeDocument/2006/relationships/diagramData" Target="../diagrams/data3.xml" /><Relationship Id="rId7" Type="http://schemas.openxmlformats.org/officeDocument/2006/relationships/diagramLayout" Target="../diagrams/layout3.xml" /><Relationship Id="rId8" Type="http://schemas.openxmlformats.org/officeDocument/2006/relationships/diagramQuickStyle" Target="../diagrams/quickStyle3.xml" /><Relationship Id="rId9" Type="http://schemas.openxmlformats.org/officeDocument/2006/relationships/diagramColors" Target="../diagrams/colors3.xml"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tags" Target="../tags/tag84.xml" /><Relationship Id="rId11" Type="http://schemas.openxmlformats.org/officeDocument/2006/relationships/image" Target="../media/image129.svg" /><Relationship Id="rId12" Type="http://schemas.openxmlformats.org/officeDocument/2006/relationships/tags" Target="../tags/tag85.xml" /><Relationship Id="rId13" Type="http://schemas.openxmlformats.org/officeDocument/2006/relationships/image" Target="../media/image130.svg" /><Relationship Id="rId14" Type="http://schemas.openxmlformats.org/officeDocument/2006/relationships/tags" Target="../tags/tag86.xml" /><Relationship Id="rId15" Type="http://schemas.openxmlformats.org/officeDocument/2006/relationships/image" Target="../media/image131.svg" /><Relationship Id="rId16" Type="http://schemas.openxmlformats.org/officeDocument/2006/relationships/tags" Target="../tags/tag87.xml" /><Relationship Id="rId17" Type="http://schemas.openxmlformats.org/officeDocument/2006/relationships/image" Target="../media/image132.svg" /><Relationship Id="rId18" Type="http://schemas.openxmlformats.org/officeDocument/2006/relationships/tags" Target="../tags/tag88.xml" /><Relationship Id="rId19" Type="http://schemas.openxmlformats.org/officeDocument/2006/relationships/image" Target="../media/image133.svg" /><Relationship Id="rId2" Type="http://schemas.openxmlformats.org/officeDocument/2006/relationships/notesSlide" Target="../notesSlides/notesSlide8.xml" /><Relationship Id="rId20" Type="http://schemas.openxmlformats.org/officeDocument/2006/relationships/tags" Target="../tags/tag89.xml" /><Relationship Id="rId21" Type="http://schemas.openxmlformats.org/officeDocument/2006/relationships/image" Target="../media/image134.svg" /><Relationship Id="rId22" Type="http://schemas.openxmlformats.org/officeDocument/2006/relationships/tags" Target="../tags/tag90.xml" /><Relationship Id="rId23" Type="http://schemas.openxmlformats.org/officeDocument/2006/relationships/image" Target="../media/image135.svg" /><Relationship Id="rId24" Type="http://schemas.openxmlformats.org/officeDocument/2006/relationships/tags" Target="../tags/tag91.xml" /><Relationship Id="rId25" Type="http://schemas.openxmlformats.org/officeDocument/2006/relationships/image" Target="../media/image136.png" /><Relationship Id="rId26" Type="http://schemas.openxmlformats.org/officeDocument/2006/relationships/image" Target="../media/image137.svg" /><Relationship Id="rId27" Type="http://schemas.openxmlformats.org/officeDocument/2006/relationships/tags" Target="../tags/tag92.xml" /><Relationship Id="rId28" Type="http://schemas.openxmlformats.org/officeDocument/2006/relationships/tags" Target="../tags/tag93.xml" /><Relationship Id="rId29" Type="http://schemas.openxmlformats.org/officeDocument/2006/relationships/tags" Target="../tags/tag94.xml" /><Relationship Id="rId3" Type="http://schemas.openxmlformats.org/officeDocument/2006/relationships/tags" Target="../tags/tag81.xml" /><Relationship Id="rId4" Type="http://schemas.openxmlformats.org/officeDocument/2006/relationships/tags" Target="../tags/tag82.xml" /><Relationship Id="rId5" Type="http://schemas.openxmlformats.org/officeDocument/2006/relationships/image" Target="../media/image125.png" /><Relationship Id="rId6" Type="http://schemas.microsoft.com/office/2007/relationships/hdphoto" Target="../media/image126.wdp" /><Relationship Id="rId7" Type="http://schemas.openxmlformats.org/officeDocument/2006/relationships/tags" Target="../tags/tag83.xml" /><Relationship Id="rId8" Type="http://schemas.openxmlformats.org/officeDocument/2006/relationships/image" Target="../media/image127.png" /><Relationship Id="rId9" Type="http://schemas.openxmlformats.org/officeDocument/2006/relationships/image" Target="../media/image128.svg"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95.xml" /><Relationship Id="rId3" Type="http://schemas.openxmlformats.org/officeDocument/2006/relationships/tags" Target="../tags/tag96.xml" /><Relationship Id="rId4" Type="http://schemas.openxmlformats.org/officeDocument/2006/relationships/tags" Target="../tags/tag97.xml"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98.xml" /><Relationship Id="rId3" Type="http://schemas.openxmlformats.org/officeDocument/2006/relationships/tags" Target="../tags/tag99.xml" /><Relationship Id="rId4" Type="http://schemas.openxmlformats.org/officeDocument/2006/relationships/tags" Target="../tags/tag100.xml"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microsoft.com/office/2007/relationships/hdphoto" Target="../media/image138.wdp" /><Relationship Id="rId11" Type="http://schemas.openxmlformats.org/officeDocument/2006/relationships/tags" Target="../tags/tag109.xml" /><Relationship Id="rId12" Type="http://schemas.openxmlformats.org/officeDocument/2006/relationships/image" Target="../media/image43.png" /><Relationship Id="rId13" Type="http://schemas.openxmlformats.org/officeDocument/2006/relationships/tags" Target="../tags/tag110.xml" /><Relationship Id="rId14" Type="http://schemas.openxmlformats.org/officeDocument/2006/relationships/tags" Target="../tags/tag111.xml" /><Relationship Id="rId2" Type="http://schemas.openxmlformats.org/officeDocument/2006/relationships/notesSlide" Target="../notesSlides/notesSlide9.xml" /><Relationship Id="rId3" Type="http://schemas.openxmlformats.org/officeDocument/2006/relationships/tags" Target="../tags/tag105.xml" /><Relationship Id="rId4" Type="http://schemas.openxmlformats.org/officeDocument/2006/relationships/tags" Target="../tags/tag106.xml" /><Relationship Id="rId5" Type="http://schemas.openxmlformats.org/officeDocument/2006/relationships/image" Target="../media/image34.png" /><Relationship Id="rId6" Type="http://schemas.openxmlformats.org/officeDocument/2006/relationships/tags" Target="../tags/tag107.xml" /><Relationship Id="rId7" Type="http://schemas.openxmlformats.org/officeDocument/2006/relationships/image" Target="../media/image35.jpeg" /><Relationship Id="rId8" Type="http://schemas.openxmlformats.org/officeDocument/2006/relationships/tags" Target="../tags/tag108.xml" /><Relationship Id="rId9" Type="http://schemas.openxmlformats.org/officeDocument/2006/relationships/image" Target="../media/image39.png"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112.xml" /><Relationship Id="rId3" Type="http://schemas.openxmlformats.org/officeDocument/2006/relationships/tags" Target="../tags/tag113.xml" /><Relationship Id="rId4" Type="http://schemas.openxmlformats.org/officeDocument/2006/relationships/tags" Target="../tags/tag114.xml"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115.xml" /><Relationship Id="rId3" Type="http://schemas.openxmlformats.org/officeDocument/2006/relationships/tags" Target="../tags/tag116.xml" /><Relationship Id="rId4" Type="http://schemas.openxmlformats.org/officeDocument/2006/relationships/tags" Target="../tags/tag117.xml" /><Relationship Id="rId5" Type="http://schemas.openxmlformats.org/officeDocument/2006/relationships/image" Target="../media/image139.jpeg" /><Relationship Id="rId6" Type="http://schemas.openxmlformats.org/officeDocument/2006/relationships/tags" Target="../tags/tag118.xml"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119.xml" /><Relationship Id="rId3" Type="http://schemas.openxmlformats.org/officeDocument/2006/relationships/tags" Target="../tags/tag120.xml" /><Relationship Id="rId4" Type="http://schemas.openxmlformats.org/officeDocument/2006/relationships/tags" Target="../tags/tag121.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122.xml" /><Relationship Id="rId3" Type="http://schemas.openxmlformats.org/officeDocument/2006/relationships/tags" Target="../tags/tag123.xml" /><Relationship Id="rId4" Type="http://schemas.openxmlformats.org/officeDocument/2006/relationships/tags" Target="../tags/tag124.xml"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125.xml" /><Relationship Id="rId3" Type="http://schemas.openxmlformats.org/officeDocument/2006/relationships/tags" Target="../tags/tag126.xml" /><Relationship Id="rId4" Type="http://schemas.openxmlformats.org/officeDocument/2006/relationships/tags" Target="../tags/tag127.xml"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tags" Target="../tags/tag136.xml" /><Relationship Id="rId11" Type="http://schemas.openxmlformats.org/officeDocument/2006/relationships/tags" Target="../tags/tag137.xml" /><Relationship Id="rId12" Type="http://schemas.openxmlformats.org/officeDocument/2006/relationships/tags" Target="../tags/tag138.xml" /><Relationship Id="rId13" Type="http://schemas.openxmlformats.org/officeDocument/2006/relationships/tags" Target="../tags/tag139.xml" /><Relationship Id="rId14" Type="http://schemas.openxmlformats.org/officeDocument/2006/relationships/tags" Target="../tags/tag140.xml" /><Relationship Id="rId15" Type="http://schemas.openxmlformats.org/officeDocument/2006/relationships/tags" Target="../tags/tag141.xml" /><Relationship Id="rId16" Type="http://schemas.openxmlformats.org/officeDocument/2006/relationships/tags" Target="../tags/tag142.xml" /><Relationship Id="rId2" Type="http://schemas.openxmlformats.org/officeDocument/2006/relationships/tags" Target="../tags/tag128.xml" /><Relationship Id="rId3" Type="http://schemas.openxmlformats.org/officeDocument/2006/relationships/tags" Target="../tags/tag129.xml" /><Relationship Id="rId4" Type="http://schemas.openxmlformats.org/officeDocument/2006/relationships/tags" Target="../tags/tag130.xml" /><Relationship Id="rId5" Type="http://schemas.openxmlformats.org/officeDocument/2006/relationships/tags" Target="../tags/tag131.xml" /><Relationship Id="rId6" Type="http://schemas.openxmlformats.org/officeDocument/2006/relationships/tags" Target="../tags/tag132.xml" /><Relationship Id="rId7" Type="http://schemas.openxmlformats.org/officeDocument/2006/relationships/tags" Target="../tags/tag133.xml" /><Relationship Id="rId8" Type="http://schemas.openxmlformats.org/officeDocument/2006/relationships/tags" Target="../tags/tag134.xml" /><Relationship Id="rId9" Type="http://schemas.openxmlformats.org/officeDocument/2006/relationships/tags" Target="../tags/tag135.xml"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143.xml" /><Relationship Id="rId3" Type="http://schemas.openxmlformats.org/officeDocument/2006/relationships/tags" Target="../tags/tag144.xml" /><Relationship Id="rId4" Type="http://schemas.openxmlformats.org/officeDocument/2006/relationships/tags" Target="../tags/tag145.xml" /><Relationship Id="rId5" Type="http://schemas.openxmlformats.org/officeDocument/2006/relationships/tags" Target="../tags/tag146.xml" /><Relationship Id="rId6" Type="http://schemas.openxmlformats.org/officeDocument/2006/relationships/tags" Target="../tags/tag147.xml" /><Relationship Id="rId7" Type="http://schemas.openxmlformats.org/officeDocument/2006/relationships/tags" Target="../tags/tag148.xml" /><Relationship Id="rId8" Type="http://schemas.openxmlformats.org/officeDocument/2006/relationships/tags" Target="../tags/tag149.xml"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150.xml" /><Relationship Id="rId3" Type="http://schemas.openxmlformats.org/officeDocument/2006/relationships/tags" Target="../tags/tag151.xml" /><Relationship Id="rId4" Type="http://schemas.openxmlformats.org/officeDocument/2006/relationships/tags" Target="../tags/tag152.xml"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153.xml" /><Relationship Id="rId3" Type="http://schemas.openxmlformats.org/officeDocument/2006/relationships/tags" Target="../tags/tag154.xml" /><Relationship Id="rId4" Type="http://schemas.openxmlformats.org/officeDocument/2006/relationships/tags" Target="../tags/tag155.xml" /><Relationship Id="rId5" Type="http://schemas.openxmlformats.org/officeDocument/2006/relationships/image" Target="../media/image140.png" /><Relationship Id="rId6" Type="http://schemas.microsoft.com/office/2007/relationships/hdphoto" Target="../media/image141.wdp" /><Relationship Id="rId7" Type="http://schemas.openxmlformats.org/officeDocument/2006/relationships/tags" Target="../tags/tag156.xml"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157.xml" /><Relationship Id="rId3" Type="http://schemas.openxmlformats.org/officeDocument/2006/relationships/tags" Target="../tags/tag158.xml" /><Relationship Id="rId4" Type="http://schemas.openxmlformats.org/officeDocument/2006/relationships/tags" Target="../tags/tag159.xml"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160.xml" /><Relationship Id="rId3" Type="http://schemas.openxmlformats.org/officeDocument/2006/relationships/tags" Target="../tags/tag161.xml" /><Relationship Id="rId4" Type="http://schemas.openxmlformats.org/officeDocument/2006/relationships/tags" Target="../tags/tag162.xml" /><Relationship Id="rId5" Type="http://schemas.openxmlformats.org/officeDocument/2006/relationships/image" Target="../media/image142.jpeg" /><Relationship Id="rId6" Type="http://schemas.openxmlformats.org/officeDocument/2006/relationships/tags" Target="../tags/tag163.xml" /><Relationship Id="rId7" Type="http://schemas.openxmlformats.org/officeDocument/2006/relationships/video" Target="../media/media2.mp4" /><Relationship Id="rId8" Type="http://schemas.microsoft.com/office/2007/relationships/media" Target="../media/media2.mp4"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164.xml" /><Relationship Id="rId3" Type="http://schemas.openxmlformats.org/officeDocument/2006/relationships/tags" Target="../tags/tag165.xml" /><Relationship Id="rId4" Type="http://schemas.openxmlformats.org/officeDocument/2006/relationships/tags" Target="../tags/tag166.xml" /><Relationship Id="rId5" Type="http://schemas.openxmlformats.org/officeDocument/2006/relationships/image" Target="../media/image143.jpeg" /><Relationship Id="rId6" Type="http://schemas.openxmlformats.org/officeDocument/2006/relationships/tags" Target="../tags/tag167.xml" /><Relationship Id="rId7" Type="http://schemas.openxmlformats.org/officeDocument/2006/relationships/tags" Target="../tags/tag168.xml"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169.xml" /><Relationship Id="rId3" Type="http://schemas.openxmlformats.org/officeDocument/2006/relationships/tags" Target="../tags/tag170.xml" /><Relationship Id="rId4" Type="http://schemas.openxmlformats.org/officeDocument/2006/relationships/image" Target="../media/image144.png" /><Relationship Id="rId5" Type="http://schemas.openxmlformats.org/officeDocument/2006/relationships/tags" Target="../tags/tag171.xml" /><Relationship Id="rId6" Type="http://schemas.openxmlformats.org/officeDocument/2006/relationships/tags" Target="../tags/tag172.xml"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5.xml" /><Relationship Id="rId10" Type="http://schemas.openxmlformats.org/officeDocument/2006/relationships/image" Target="../media/image31.jpeg" /><Relationship Id="rId11" Type="http://schemas.openxmlformats.org/officeDocument/2006/relationships/image" Target="../media/image32.jpeg" /><Relationship Id="rId2" Type="http://schemas.openxmlformats.org/officeDocument/2006/relationships/image" Target="../media/image23.png" /><Relationship Id="rId3" Type="http://schemas.openxmlformats.org/officeDocument/2006/relationships/image" Target="../media/image24.jpeg" /><Relationship Id="rId4" Type="http://schemas.openxmlformats.org/officeDocument/2006/relationships/image" Target="../media/image25.png" /><Relationship Id="rId5" Type="http://schemas.openxmlformats.org/officeDocument/2006/relationships/image" Target="../media/image26.jpeg" /><Relationship Id="rId6" Type="http://schemas.openxmlformats.org/officeDocument/2006/relationships/image" Target="../media/image27.jpeg" /><Relationship Id="rId7" Type="http://schemas.openxmlformats.org/officeDocument/2006/relationships/image" Target="../media/image28.jpeg" /><Relationship Id="rId8" Type="http://schemas.openxmlformats.org/officeDocument/2006/relationships/image" Target="../media/image29.jpeg" /><Relationship Id="rId9" Type="http://schemas.openxmlformats.org/officeDocument/2006/relationships/image" Target="../media/image30.jpeg"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173.xml" /><Relationship Id="rId3" Type="http://schemas.openxmlformats.org/officeDocument/2006/relationships/tags" Target="../tags/tag174.xml" /><Relationship Id="rId4" Type="http://schemas.openxmlformats.org/officeDocument/2006/relationships/tags" Target="../tags/tag175.xml" /><Relationship Id="rId5" Type="http://schemas.openxmlformats.org/officeDocument/2006/relationships/image" Target="../media/image145.png" /><Relationship Id="rId6" Type="http://schemas.microsoft.com/office/2007/relationships/hdphoto" Target="../media/image146.wdp" /><Relationship Id="rId7" Type="http://schemas.openxmlformats.org/officeDocument/2006/relationships/tags" Target="../tags/tag176.xml"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177.xml" /><Relationship Id="rId3" Type="http://schemas.openxmlformats.org/officeDocument/2006/relationships/tags" Target="../tags/tag178.xml" /><Relationship Id="rId4" Type="http://schemas.openxmlformats.org/officeDocument/2006/relationships/tags" Target="../tags/tag179.xml" /><Relationship Id="rId5" Type="http://schemas.microsoft.com/office/2007/relationships/diagramDrawing" Target="../diagrams/drawing4.xml" /><Relationship Id="rId6" Type="http://schemas.openxmlformats.org/officeDocument/2006/relationships/diagramData" Target="../diagrams/data4.xml" /><Relationship Id="rId7" Type="http://schemas.openxmlformats.org/officeDocument/2006/relationships/diagramLayout" Target="../diagrams/layout4.xml" /><Relationship Id="rId8" Type="http://schemas.openxmlformats.org/officeDocument/2006/relationships/diagramQuickStyle" Target="../diagrams/quickStyle4.xml" /><Relationship Id="rId9" Type="http://schemas.openxmlformats.org/officeDocument/2006/relationships/diagramColors" Target="../diagrams/colors4.xml"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180.xml" /><Relationship Id="rId3" Type="http://schemas.openxmlformats.org/officeDocument/2006/relationships/tags" Target="../tags/tag181.xml" /><Relationship Id="rId4" Type="http://schemas.openxmlformats.org/officeDocument/2006/relationships/tags" Target="../tags/tag182.xml"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image" Target="../media/image149.jpeg" /><Relationship Id="rId11" Type="http://schemas.openxmlformats.org/officeDocument/2006/relationships/tags" Target="../tags/tag192.xml" /><Relationship Id="rId12" Type="http://schemas.openxmlformats.org/officeDocument/2006/relationships/tags" Target="../tags/tag193.xml" /><Relationship Id="rId13" Type="http://schemas.openxmlformats.org/officeDocument/2006/relationships/image" Target="../media/image150.png" /><Relationship Id="rId14" Type="http://schemas.openxmlformats.org/officeDocument/2006/relationships/tags" Target="../tags/tag194.xml" /><Relationship Id="rId15" Type="http://schemas.openxmlformats.org/officeDocument/2006/relationships/image" Target="../media/image151.jpeg" /><Relationship Id="rId16" Type="http://schemas.openxmlformats.org/officeDocument/2006/relationships/tags" Target="../tags/tag195.xml" /><Relationship Id="rId17" Type="http://schemas.openxmlformats.org/officeDocument/2006/relationships/image" Target="../media/image152.jpeg" /><Relationship Id="rId18" Type="http://schemas.openxmlformats.org/officeDocument/2006/relationships/tags" Target="../tags/tag196.xml" /><Relationship Id="rId19" Type="http://schemas.openxmlformats.org/officeDocument/2006/relationships/tags" Target="../tags/tag197.xml" /><Relationship Id="rId2" Type="http://schemas.openxmlformats.org/officeDocument/2006/relationships/notesSlide" Target="../notesSlides/notesSlide10.xml" /><Relationship Id="rId20" Type="http://schemas.openxmlformats.org/officeDocument/2006/relationships/tags" Target="../tags/tag198.xml" /><Relationship Id="rId21" Type="http://schemas.openxmlformats.org/officeDocument/2006/relationships/image" Target="../media/image43.png" /><Relationship Id="rId22" Type="http://schemas.openxmlformats.org/officeDocument/2006/relationships/tags" Target="../tags/tag199.xml" /><Relationship Id="rId23" Type="http://schemas.openxmlformats.org/officeDocument/2006/relationships/image" Target="../media/image153.jpeg" /><Relationship Id="rId24" Type="http://schemas.openxmlformats.org/officeDocument/2006/relationships/tags" Target="../tags/tag200.xml" /><Relationship Id="rId25" Type="http://schemas.openxmlformats.org/officeDocument/2006/relationships/image" Target="../media/image154.jpeg" /><Relationship Id="rId26" Type="http://schemas.openxmlformats.org/officeDocument/2006/relationships/tags" Target="../tags/tag201.xml" /><Relationship Id="rId27" Type="http://schemas.openxmlformats.org/officeDocument/2006/relationships/image" Target="../media/image155.jpeg" /><Relationship Id="rId28" Type="http://schemas.openxmlformats.org/officeDocument/2006/relationships/tags" Target="../tags/tag202.xml" /><Relationship Id="rId29" Type="http://schemas.openxmlformats.org/officeDocument/2006/relationships/image" Target="../media/image156.jpeg" /><Relationship Id="rId3" Type="http://schemas.openxmlformats.org/officeDocument/2006/relationships/tags" Target="../tags/tag187.xml" /><Relationship Id="rId30" Type="http://schemas.openxmlformats.org/officeDocument/2006/relationships/tags" Target="../tags/tag203.xml" /><Relationship Id="rId31" Type="http://schemas.openxmlformats.org/officeDocument/2006/relationships/tags" Target="../tags/tag204.xml" /><Relationship Id="rId4" Type="http://schemas.openxmlformats.org/officeDocument/2006/relationships/tags" Target="../tags/tag188.xml" /><Relationship Id="rId5" Type="http://schemas.openxmlformats.org/officeDocument/2006/relationships/image" Target="../media/image147.jpeg" /><Relationship Id="rId6" Type="http://schemas.openxmlformats.org/officeDocument/2006/relationships/tags" Target="../tags/tag189.xml" /><Relationship Id="rId7" Type="http://schemas.openxmlformats.org/officeDocument/2006/relationships/image" Target="../media/image148.png" /><Relationship Id="rId8" Type="http://schemas.openxmlformats.org/officeDocument/2006/relationships/tags" Target="../tags/tag190.xml" /><Relationship Id="rId9" Type="http://schemas.openxmlformats.org/officeDocument/2006/relationships/tags" Target="../tags/tag191.xml"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tags" Target="../tags/tag210.xml" /><Relationship Id="rId11" Type="http://schemas.openxmlformats.org/officeDocument/2006/relationships/image" Target="../media/image160.jpeg" /><Relationship Id="rId12" Type="http://schemas.openxmlformats.org/officeDocument/2006/relationships/tags" Target="../tags/tag211.xml" /><Relationship Id="rId2" Type="http://schemas.openxmlformats.org/officeDocument/2006/relationships/tags" Target="../tags/tag205.xml" /><Relationship Id="rId3" Type="http://schemas.openxmlformats.org/officeDocument/2006/relationships/tags" Target="../tags/tag206.xml" /><Relationship Id="rId4" Type="http://schemas.openxmlformats.org/officeDocument/2006/relationships/tags" Target="../tags/tag207.xml" /><Relationship Id="rId5" Type="http://schemas.openxmlformats.org/officeDocument/2006/relationships/image" Target="../media/image157.jpeg" /><Relationship Id="rId6" Type="http://schemas.openxmlformats.org/officeDocument/2006/relationships/tags" Target="../tags/tag208.xml" /><Relationship Id="rId7" Type="http://schemas.openxmlformats.org/officeDocument/2006/relationships/image" Target="../media/image158.jpeg" /><Relationship Id="rId8" Type="http://schemas.openxmlformats.org/officeDocument/2006/relationships/tags" Target="../tags/tag209.xml" /><Relationship Id="rId9" Type="http://schemas.openxmlformats.org/officeDocument/2006/relationships/image" Target="../media/image159.jpeg"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212.xml" /><Relationship Id="rId3" Type="http://schemas.openxmlformats.org/officeDocument/2006/relationships/tags" Target="../tags/tag213.xml" /><Relationship Id="rId4" Type="http://schemas.openxmlformats.org/officeDocument/2006/relationships/tags" Target="../tags/tag214.xml"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215.xml" /><Relationship Id="rId3" Type="http://schemas.openxmlformats.org/officeDocument/2006/relationships/tags" Target="../tags/tag216.xml" /><Relationship Id="rId4" Type="http://schemas.openxmlformats.org/officeDocument/2006/relationships/tags" Target="../tags/tag217.xml" /><Relationship Id="rId5" Type="http://schemas.openxmlformats.org/officeDocument/2006/relationships/image" Target="../media/image161.jpeg" /><Relationship Id="rId6" Type="http://schemas.openxmlformats.org/officeDocument/2006/relationships/tags" Target="../tags/tag218.xml" /><Relationship Id="rId7" Type="http://schemas.openxmlformats.org/officeDocument/2006/relationships/image" Target="../media/image162.jpeg" /><Relationship Id="rId8" Type="http://schemas.openxmlformats.org/officeDocument/2006/relationships/tags" Target="../tags/tag219.xml"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tags" Target="../tags/tag226.xml" /><Relationship Id="rId11" Type="http://schemas.openxmlformats.org/officeDocument/2006/relationships/tags" Target="../tags/tag227.xml" /><Relationship Id="rId12" Type="http://schemas.openxmlformats.org/officeDocument/2006/relationships/tags" Target="../tags/tag228.xml" /><Relationship Id="rId13" Type="http://schemas.openxmlformats.org/officeDocument/2006/relationships/tags" Target="../tags/tag229.xml" /><Relationship Id="rId14" Type="http://schemas.openxmlformats.org/officeDocument/2006/relationships/tags" Target="../tags/tag230.xml" /><Relationship Id="rId2" Type="http://schemas.openxmlformats.org/officeDocument/2006/relationships/tags" Target="../tags/tag220.xml" /><Relationship Id="rId3" Type="http://schemas.openxmlformats.org/officeDocument/2006/relationships/tags" Target="../tags/tag221.xml" /><Relationship Id="rId4" Type="http://schemas.openxmlformats.org/officeDocument/2006/relationships/tags" Target="../tags/tag222.xml" /><Relationship Id="rId5" Type="http://schemas.openxmlformats.org/officeDocument/2006/relationships/tags" Target="../tags/tag223.xml" /><Relationship Id="rId6" Type="http://schemas.openxmlformats.org/officeDocument/2006/relationships/image" Target="../media/image163.png" /><Relationship Id="rId7" Type="http://schemas.microsoft.com/office/2007/relationships/hdphoto" Target="../media/image164.wdp" /><Relationship Id="rId8" Type="http://schemas.openxmlformats.org/officeDocument/2006/relationships/tags" Target="../tags/tag224.xml" /><Relationship Id="rId9" Type="http://schemas.openxmlformats.org/officeDocument/2006/relationships/tags" Target="../tags/tag225.xml"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 Id="rId3" Type="http://schemas.openxmlformats.org/officeDocument/2006/relationships/tags" Target="../tags/tag235.xml" /><Relationship Id="rId4" Type="http://schemas.openxmlformats.org/officeDocument/2006/relationships/tags" Target="../tags/tag236.xml" /><Relationship Id="rId5" Type="http://schemas.openxmlformats.org/officeDocument/2006/relationships/tags" Target="../tags/tag237.xml" /><Relationship Id="rId6" Type="http://schemas.openxmlformats.org/officeDocument/2006/relationships/tags" Target="../tags/tag238.xml" /><Relationship Id="rId7" Type="http://schemas.openxmlformats.org/officeDocument/2006/relationships/image" Target="../media/image165.jpeg" /><Relationship Id="rId8" Type="http://schemas.openxmlformats.org/officeDocument/2006/relationships/tags" Target="../tags/tag239.xml" /><Relationship Id="rId9" Type="http://schemas.openxmlformats.org/officeDocument/2006/relationships/tags" Target="../tags/tag240.xml"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241.xml" /><Relationship Id="rId3" Type="http://schemas.openxmlformats.org/officeDocument/2006/relationships/tags" Target="../tags/tag242.xml" /><Relationship Id="rId4" Type="http://schemas.openxmlformats.org/officeDocument/2006/relationships/tags" Target="../tags/tag243.xml" /><Relationship Id="rId5" Type="http://schemas.openxmlformats.org/officeDocument/2006/relationships/image" Target="../media/image166.jpeg" /><Relationship Id="rId6" Type="http://schemas.openxmlformats.org/officeDocument/2006/relationships/tags" Target="../tags/tag244.xml" /><Relationship Id="rId7" Type="http://schemas.openxmlformats.org/officeDocument/2006/relationships/image" Target="../media/image167.jpeg" /><Relationship Id="rId8" Type="http://schemas.openxmlformats.org/officeDocument/2006/relationships/tags" Target="../tags/tag245.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33.png"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246.xml" /><Relationship Id="rId3" Type="http://schemas.openxmlformats.org/officeDocument/2006/relationships/tags" Target="../tags/tag247.xml" /><Relationship Id="rId4" Type="http://schemas.openxmlformats.org/officeDocument/2006/relationships/image" Target="../media/image168.jpeg" /><Relationship Id="rId5" Type="http://schemas.openxmlformats.org/officeDocument/2006/relationships/tags" Target="../tags/tag248.xml"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249.xml" /><Relationship Id="rId3" Type="http://schemas.openxmlformats.org/officeDocument/2006/relationships/tags" Target="../tags/tag250.xml" /><Relationship Id="rId4" Type="http://schemas.openxmlformats.org/officeDocument/2006/relationships/tags" Target="../tags/tag251.xml" /><Relationship Id="rId5" Type="http://schemas.microsoft.com/office/2007/relationships/diagramDrawing" Target="../diagrams/drawing5.xml" /><Relationship Id="rId6" Type="http://schemas.openxmlformats.org/officeDocument/2006/relationships/diagramData" Target="../diagrams/data5.xml" /><Relationship Id="rId7" Type="http://schemas.openxmlformats.org/officeDocument/2006/relationships/diagramLayout" Target="../diagrams/layout5.xml" /><Relationship Id="rId8" Type="http://schemas.openxmlformats.org/officeDocument/2006/relationships/diagramQuickStyle" Target="../diagrams/quickStyle5.xml" /><Relationship Id="rId9" Type="http://schemas.openxmlformats.org/officeDocument/2006/relationships/diagramColors" Target="../diagrams/colors5.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2.xml" /><Relationship Id="rId10" Type="http://schemas.openxmlformats.org/officeDocument/2006/relationships/image" Target="../media/image41.jpeg" /><Relationship Id="rId11" Type="http://schemas.openxmlformats.org/officeDocument/2006/relationships/image" Target="../media/image42.jpeg" /><Relationship Id="rId12" Type="http://schemas.openxmlformats.org/officeDocument/2006/relationships/image" Target="../media/image43.png" /><Relationship Id="rId2" Type="http://schemas.openxmlformats.org/officeDocument/2006/relationships/notesSlide" Target="../notesSlides/notesSlide1.xml" /><Relationship Id="rId3" Type="http://schemas.openxmlformats.org/officeDocument/2006/relationships/image" Target="../media/image34.png" /><Relationship Id="rId4" Type="http://schemas.openxmlformats.org/officeDocument/2006/relationships/image" Target="../media/image35.jpeg" /><Relationship Id="rId5" Type="http://schemas.openxmlformats.org/officeDocument/2006/relationships/image" Target="../media/image36.jpeg" /><Relationship Id="rId6" Type="http://schemas.openxmlformats.org/officeDocument/2006/relationships/image" Target="../media/image37.jpeg" /><Relationship Id="rId7" Type="http://schemas.openxmlformats.org/officeDocument/2006/relationships/image" Target="../media/image38.jpeg" /><Relationship Id="rId8" Type="http://schemas.openxmlformats.org/officeDocument/2006/relationships/image" Target="../media/image39.png" /><Relationship Id="rId9" Type="http://schemas.microsoft.com/office/2007/relationships/hdphoto" Target="../media/image40.wdp" /></Relationships>
</file>

<file path=ppt/slides/slide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ctrTitle"/>
          </p:nvPr>
        </p:nvSpPr>
        <p:spPr>
          <a:xfrm>
            <a:off x="1524000" y="1271633"/>
            <a:ext cx="9144000" cy="923330"/>
          </a:xfrm>
        </p:spPr>
        <p:txBody>
          <a:bodyPr>
            <a:normAutofit fontScale="90000"/>
          </a:bodyPr>
          <a:lstStyle/>
          <a:p>
            <a:r>
              <a:rPr lang="en-US" sz="7300" smtClean="0"/>
              <a:t>Envirotyping</a:t>
            </a:r>
            <a:endParaRPr lang="en-US"/>
          </a:p>
        </p:txBody>
      </p:sp>
      <p:sp>
        <p:nvSpPr>
          <p:cNvPr id="3" name="Subtitle 2"/>
          <p:cNvSpPr>
            <a:spLocks noGrp="1"/>
          </p:cNvSpPr>
          <p:nvPr>
            <p:ph type="subTitle" idx="1"/>
          </p:nvPr>
        </p:nvSpPr>
        <p:spPr>
          <a:xfrm>
            <a:off x="1524000" y="3303289"/>
            <a:ext cx="9144000" cy="846185"/>
          </a:xfrm>
        </p:spPr>
        <p:txBody>
          <a:bodyPr>
            <a:noAutofit/>
          </a:bodyPr>
          <a:lstStyle/>
          <a:p>
            <a:r>
              <a:rPr lang="en-US" sz="3600" smtClean="0">
                <a:latin typeface="Futura PT Medium" panose="020b0602020204020303" pitchFamily="34" charset="-52"/>
              </a:rPr>
              <a:t>Raghu Jana</a:t>
            </a:r>
          </a:p>
          <a:p>
            <a:r>
              <a:rPr lang="en-US" sz="3600" smtClean="0">
                <a:latin typeface="Futura PT Medium" panose="020b0602020204020303" pitchFamily="34" charset="-52"/>
              </a:rPr>
              <a:t>R.Jana@skoltech.ru</a:t>
            </a:r>
            <a:endParaRPr lang="en-US" sz="3600">
              <a:latin typeface="Futura PT Medium" panose="020b0602020204020303" pitchFamily="34" charset="-52"/>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r="21739"/>
          <a:stretch>
            <a:fillRect/>
          </a:stretch>
        </p:blipFill>
        <p:spPr>
          <a:xfrm>
            <a:off x="3646247" y="5095808"/>
            <a:ext cx="4899506" cy="1371600"/>
          </a:xfrm>
          <a:prstGeom prst="rect">
            <a:avLst/>
          </a:prstGeom>
        </p:spPr>
      </p:pic>
    </p:spTree>
    <p:extLst>
      <p:ext uri="{BB962C8B-B14F-4D97-AF65-F5344CB8AC3E}">
        <p14:creationId xmlns:p14="http://schemas.microsoft.com/office/powerpoint/2010/main" val="1643333136"/>
      </p:ext>
    </p:extLst>
  </p:cSld>
  <p:clrMapOvr>
    <a:masterClrMapping/>
  </p:clrMapOvr>
  <p:transition/>
  <p:timing/>
</p:sld>
</file>

<file path=ppt/slides/slide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Factor Grouping</a:t>
            </a:r>
            <a:endParaRPr lang="en-US"/>
          </a:p>
        </p:txBody>
      </p:sp>
      <p:pic>
        <p:nvPicPr>
          <p:cNvPr id="2050" name="Picture 2" descr="https://www.researchgate.net/publication/296627287/figure/fig1/AS:941353848549421@1601447655355/Envirotyping-cycle-Environmental-factors-can-be-classified-into-five-major-groups_W640.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5283" y="858092"/>
            <a:ext cx="7459444" cy="585100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1516" y="6308985"/>
            <a:ext cx="4815068" cy="400110"/>
          </a:xfrm>
          <a:prstGeom prst="rect">
            <a:avLst/>
          </a:prstGeom>
        </p:spPr>
        <p:txBody>
          <a:bodyPr wrap="square">
            <a:spAutoFit/>
          </a:bodyPr>
          <a:lstStyle/>
          <a:p>
            <a:r>
              <a:rPr lang="en-US" sz="1000">
                <a:solidFill>
                  <a:schemeClr val="bg1">
                    <a:lumMod val="65000"/>
                  </a:schemeClr>
                </a:solidFill>
                <a:latin typeface="Futura PT Medium" panose="020b0602020204020303" pitchFamily="34" charset="-52"/>
              </a:rPr>
              <a:t>Xu, Y. Envirotyping for deciphering environmental impacts on crop plants. </a:t>
            </a:r>
            <a:r>
              <a:rPr lang="en-US" sz="1000" i="1" err="1">
                <a:solidFill>
                  <a:schemeClr val="bg1">
                    <a:lumMod val="65000"/>
                  </a:schemeClr>
                </a:solidFill>
                <a:latin typeface="Futura PT Medium" panose="020b0602020204020303" pitchFamily="34" charset="-52"/>
              </a:rPr>
              <a:t>Theor Appl Genet</a:t>
            </a:r>
            <a:r>
              <a:rPr lang="en-US" sz="1000">
                <a:solidFill>
                  <a:schemeClr val="bg1">
                    <a:lumMod val="65000"/>
                  </a:schemeClr>
                </a:solidFill>
                <a:latin typeface="Futura PT Medium" panose="020b0602020204020303" pitchFamily="34" charset="-52"/>
              </a:rPr>
              <a:t> </a:t>
            </a:r>
            <a:r>
              <a:rPr lang="en-US" sz="1000" b="1">
                <a:solidFill>
                  <a:schemeClr val="bg1">
                    <a:lumMod val="65000"/>
                  </a:schemeClr>
                </a:solidFill>
                <a:latin typeface="Futura PT Medium" panose="020b0602020204020303" pitchFamily="34" charset="-52"/>
              </a:rPr>
              <a:t>129, </a:t>
            </a:r>
            <a:r>
              <a:rPr lang="en-US" sz="1000">
                <a:solidFill>
                  <a:schemeClr val="bg1">
                    <a:lumMod val="65000"/>
                  </a:schemeClr>
                </a:solidFill>
                <a:latin typeface="Futura PT Medium" panose="020b0602020204020303" pitchFamily="34" charset="-52"/>
              </a:rPr>
              <a:t>653–673 (2016). https://doi.org/10.1007/s00122-016-2691-5</a:t>
            </a:r>
          </a:p>
        </p:txBody>
      </p:sp>
    </p:spTree>
    <p:extLst>
      <p:ext uri="{BB962C8B-B14F-4D97-AF65-F5344CB8AC3E}">
        <p14:creationId xmlns:p14="http://schemas.microsoft.com/office/powerpoint/2010/main" val="2927757626"/>
      </p:ext>
    </p:extLst>
  </p:cSld>
  <p:clrMapOvr>
    <a:masterClrMapping/>
  </p:clrMapOvr>
  <p:transition/>
  <p:timing/>
</p:sld>
</file>

<file path=ppt/slides/slide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Envirotyping and Modern Plant Breeding</a:t>
            </a:r>
            <a:endParaRPr lang="en-US"/>
          </a:p>
        </p:txBody>
      </p:sp>
      <p:pic>
        <p:nvPicPr>
          <p:cNvPr id="5122" name="Picture 2" descr="Fig.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3953" y="813675"/>
            <a:ext cx="10684094" cy="5973073"/>
          </a:xfrm>
          <a:prstGeom prst="rect">
            <a:avLst/>
          </a:prstGeom>
          <a:noFill/>
          <a:extLst>
            <a:ext uri="{909E8E84-426E-40DD-AFC4-6F175D3DCCD1}">
              <a14:hiddenFill xmlns:a14="http://schemas.microsoft.com/office/drawing/2010/main">
                <a:solidFill>
                  <a:srgbClr val="FFFFFF"/>
                </a:solidFill>
              </a14:hiddenFill>
            </a:ext>
          </a:extLst>
        </p:spPr>
      </p:pic>
      <p:sp useBgFill="1">
        <p:nvSpPr>
          <p:cNvPr id="4" name="Rectangle 3"/>
          <p:cNvSpPr/>
          <p:nvPr/>
        </p:nvSpPr>
        <p:spPr>
          <a:xfrm>
            <a:off x="6096000" y="813675"/>
            <a:ext cx="5342047" cy="60548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PT Medium" panose="020b0602020204020303" pitchFamily="34" charset="-52"/>
            </a:endParaRPr>
          </a:p>
        </p:txBody>
      </p:sp>
      <p:sp>
        <p:nvSpPr>
          <p:cNvPr id="5" name="TextBox 4"/>
          <p:cNvSpPr txBox="1"/>
          <p:nvPr/>
        </p:nvSpPr>
        <p:spPr>
          <a:xfrm rot="16200000">
            <a:off x="252342" y="1632417"/>
            <a:ext cx="1563057" cy="369332"/>
          </a:xfrm>
          <a:prstGeom prst="rect">
            <a:avLst/>
          </a:prstGeom>
          <a:noFill/>
        </p:spPr>
        <p:txBody>
          <a:bodyPr wrap="none" rtlCol="0">
            <a:spAutoFit/>
          </a:bodyPr>
          <a:lstStyle/>
          <a:p>
            <a:r>
              <a:rPr lang="en-US" smtClean="0">
                <a:solidFill>
                  <a:schemeClr val="bg1"/>
                </a:solidFill>
                <a:latin typeface="Futura PT Medium" panose="020b0602020204020303" pitchFamily="34" charset="-52"/>
              </a:rPr>
              <a:t>(Conventional)</a:t>
            </a:r>
            <a:endParaRPr lang="en-US">
              <a:solidFill>
                <a:schemeClr val="bg1"/>
              </a:solidFill>
              <a:latin typeface="Futura PT Medium" panose="020b0602020204020303" pitchFamily="34" charset="-52"/>
            </a:endParaRPr>
          </a:p>
        </p:txBody>
      </p:sp>
      <p:sp>
        <p:nvSpPr>
          <p:cNvPr id="7" name="TextBox 6"/>
          <p:cNvSpPr txBox="1"/>
          <p:nvPr/>
        </p:nvSpPr>
        <p:spPr>
          <a:xfrm rot="16200000">
            <a:off x="5986341" y="1392865"/>
            <a:ext cx="1083951" cy="369332"/>
          </a:xfrm>
          <a:prstGeom prst="rect">
            <a:avLst/>
          </a:prstGeom>
          <a:noFill/>
        </p:spPr>
        <p:txBody>
          <a:bodyPr wrap="none" rtlCol="0">
            <a:spAutoFit/>
          </a:bodyPr>
          <a:lstStyle/>
          <a:p>
            <a:r>
              <a:rPr lang="en-US" smtClean="0">
                <a:solidFill>
                  <a:schemeClr val="bg1"/>
                </a:solidFill>
                <a:latin typeface="Futura PT Medium" panose="020b0602020204020303" pitchFamily="34" charset="-52"/>
              </a:rPr>
              <a:t>(Modern)</a:t>
            </a:r>
            <a:endParaRPr lang="en-US">
              <a:solidFill>
                <a:schemeClr val="bg1"/>
              </a:solidFill>
              <a:latin typeface="Futura PT Medium" panose="020b0602020204020303" pitchFamily="34" charset="-52"/>
            </a:endParaRPr>
          </a:p>
        </p:txBody>
      </p:sp>
    </p:spTree>
    <p:extLst>
      <p:ext uri="{BB962C8B-B14F-4D97-AF65-F5344CB8AC3E}">
        <p14:creationId xmlns:p14="http://schemas.microsoft.com/office/powerpoint/2010/main" val="19330671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Envirotyping for Selection</a:t>
            </a:r>
            <a:endParaRPr lang="en-US"/>
          </a:p>
        </p:txBody>
      </p:sp>
      <p:pic>
        <p:nvPicPr>
          <p:cNvPr id="4098" name="Picture 2" descr="Fig. 5"/>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9753" y="1082775"/>
            <a:ext cx="12172247" cy="42632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262462" y="5911069"/>
            <a:ext cx="5046562" cy="553998"/>
          </a:xfrm>
          <a:prstGeom prst="rect">
            <a:avLst/>
          </a:prstGeom>
        </p:spPr>
        <p:txBody>
          <a:bodyPr wrap="square">
            <a:spAutoFit/>
          </a:bodyPr>
          <a:lstStyle/>
          <a:p>
            <a:r>
              <a:rPr lang="en-US" sz="1000" err="1">
                <a:solidFill>
                  <a:schemeClr val="bg1">
                    <a:lumMod val="65000"/>
                  </a:schemeClr>
                </a:solidFill>
                <a:latin typeface="Futura PT Medium" panose="020b0602020204020303" pitchFamily="34" charset="-52"/>
              </a:rPr>
              <a:t>Resende, R.T., Piepho, HP., Rosa, G.J.M. </a:t>
            </a:r>
            <a:r>
              <a:rPr lang="en-US" sz="1000" i="1">
                <a:solidFill>
                  <a:schemeClr val="bg1">
                    <a:lumMod val="65000"/>
                  </a:schemeClr>
                </a:solidFill>
                <a:latin typeface="Futura PT Medium" panose="020b0602020204020303" pitchFamily="34" charset="-52"/>
              </a:rPr>
              <a:t>et al.</a:t>
            </a:r>
            <a:r>
              <a:rPr lang="en-US" sz="1000">
                <a:solidFill>
                  <a:schemeClr val="bg1">
                    <a:lumMod val="65000"/>
                  </a:schemeClr>
                </a:solidFill>
                <a:latin typeface="Futura PT Medium" panose="020b0602020204020303" pitchFamily="34" charset="-52"/>
              </a:rPr>
              <a:t> </a:t>
            </a:r>
            <a:r>
              <a:rPr lang="en-US" sz="1000" i="1">
                <a:solidFill>
                  <a:schemeClr val="bg1">
                    <a:lumMod val="65000"/>
                  </a:schemeClr>
                </a:solidFill>
                <a:latin typeface="Futura PT Medium" panose="020b0602020204020303" pitchFamily="34" charset="-52"/>
              </a:rPr>
              <a:t>Enviromics</a:t>
            </a:r>
            <a:r>
              <a:rPr lang="en-US" sz="1000">
                <a:solidFill>
                  <a:schemeClr val="bg1">
                    <a:lumMod val="65000"/>
                  </a:schemeClr>
                </a:solidFill>
                <a:latin typeface="Futura PT Medium" panose="020b0602020204020303" pitchFamily="34" charset="-52"/>
              </a:rPr>
              <a:t> in breeding: applications and perspectives on envirotypic-assisted selection. </a:t>
            </a:r>
            <a:r>
              <a:rPr lang="en-US" sz="1000" i="1" err="1">
                <a:solidFill>
                  <a:schemeClr val="bg1">
                    <a:lumMod val="65000"/>
                  </a:schemeClr>
                </a:solidFill>
                <a:latin typeface="Futura PT Medium" panose="020b0602020204020303" pitchFamily="34" charset="-52"/>
              </a:rPr>
              <a:t>Theor Appl Genet</a:t>
            </a:r>
            <a:r>
              <a:rPr lang="en-US" sz="1000">
                <a:solidFill>
                  <a:schemeClr val="bg1">
                    <a:lumMod val="65000"/>
                  </a:schemeClr>
                </a:solidFill>
                <a:latin typeface="Futura PT Medium" panose="020b0602020204020303" pitchFamily="34" charset="-52"/>
              </a:rPr>
              <a:t> </a:t>
            </a:r>
            <a:r>
              <a:rPr lang="en-US" sz="1000" b="1">
                <a:solidFill>
                  <a:schemeClr val="bg1">
                    <a:lumMod val="65000"/>
                  </a:schemeClr>
                </a:solidFill>
                <a:latin typeface="Futura PT Medium" panose="020b0602020204020303" pitchFamily="34" charset="-52"/>
              </a:rPr>
              <a:t>134, </a:t>
            </a:r>
            <a:r>
              <a:rPr lang="en-US" sz="1000">
                <a:solidFill>
                  <a:schemeClr val="bg1">
                    <a:lumMod val="65000"/>
                  </a:schemeClr>
                </a:solidFill>
                <a:latin typeface="Futura PT Medium" panose="020b0602020204020303" pitchFamily="34" charset="-52"/>
              </a:rPr>
              <a:t>95–112 (2021). https://doi.org/10.1007/s00122-020-03684-z</a:t>
            </a:r>
          </a:p>
        </p:txBody>
      </p:sp>
      <p:pic>
        <p:nvPicPr>
          <p:cNvPr id="4100" name="Picture 4" descr="Fig.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40357" y="1082775"/>
            <a:ext cx="9914268" cy="4263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9570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9" presetClass="emph" presetSubtype="0" nodeType="clickEffect">
                                  <p:stCondLst>
                                    <p:cond delay="0"/>
                                  </p:stCondLst>
                                  <p:childTnLst>
                                    <p:set>
                                      <p:cBhvr rctx="PPT">
                                        <p:cTn id="6" dur="indefinite"/>
                                        <p:tgtEl>
                                          <p:spTgt spid="4098"/>
                                        </p:tgtEl>
                                        <p:attrNameLst>
                                          <p:attrName>style.opacity</p:attrName>
                                        </p:attrNameLst>
                                      </p:cBhvr>
                                      <p:to>
                                        <p:strVal val="0.5"/>
                                      </p:to>
                                    </p:set>
                                    <p:animEffect filter="image" prLst="opacity: 0.5">
                                      <p:cBhvr rctx="IE">
                                        <p:cTn id="7" dur="indefinite"/>
                                        <p:tgtEl>
                                          <p:spTgt spid="4098"/>
                                        </p:tgtEl>
                                      </p:cBhvr>
                                    </p:animEffect>
                                  </p:childTnLst>
                                </p:cTn>
                              </p:par>
                              <p:par>
                                <p:cTn id="8" presetID="10" presetClass="entr" presetSubtype="0"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fade">
                                      <p:cBhvr>
                                        <p:cTn id="10"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Envirotyping Packages - EnvRtype</a:t>
            </a:r>
            <a:endParaRPr lang="en-US"/>
          </a:p>
        </p:txBody>
      </p:sp>
      <p:pic>
        <p:nvPicPr>
          <p:cNvPr id="9" name="Content Placeholder 8"/>
          <p:cNvPicPr>
            <a:picLocks noGrp="1" noChangeAspect="1"/>
          </p:cNvPicPr>
          <p:nvPr>
            <p:ph idx="1"/>
          </p:nvPr>
        </p:nvPicPr>
        <p:blipFill>
          <a:blip r:embed="rId2"/>
          <a:stretch>
            <a:fillRect/>
          </a:stretch>
        </p:blipFill>
        <p:spPr>
          <a:xfrm>
            <a:off x="1905641" y="1465263"/>
            <a:ext cx="8380718" cy="4711700"/>
          </a:xfrm>
          <a:prstGeom prst="rect">
            <a:avLst/>
          </a:prstGeom>
        </p:spPr>
      </p:pic>
      <p:sp>
        <p:nvSpPr>
          <p:cNvPr id="11" name="Rectangle 10"/>
          <p:cNvSpPr/>
          <p:nvPr/>
        </p:nvSpPr>
        <p:spPr>
          <a:xfrm>
            <a:off x="7522734" y="6289711"/>
            <a:ext cx="4241161" cy="646331"/>
          </a:xfrm>
          <a:prstGeom prst="rect">
            <a:avLst/>
          </a:prstGeom>
        </p:spPr>
        <p:txBody>
          <a:bodyPr wrap="none">
            <a:spAutoFit/>
          </a:bodyPr>
          <a:lstStyle/>
          <a:p>
            <a:r>
              <a:rPr lang="en-US">
                <a:latin typeface="Futura PT Medium" panose="020b0602020204020303" pitchFamily="34" charset="-52"/>
                <a:hlinkClick r:id="rId3"/>
              </a:rPr>
              <a:t>https://</a:t>
            </a:r>
            <a:r>
              <a:rPr lang="en-US" smtClean="0">
                <a:latin typeface="Futura PT Medium" panose="020b0602020204020303" pitchFamily="34" charset="-52"/>
                <a:hlinkClick r:id="rId3"/>
              </a:rPr>
              <a:t>github.com/allogamous/EnvRtype</a:t>
            </a:r>
            <a:endParaRPr lang="en-US" smtClean="0">
              <a:latin typeface="Futura PT Medium" panose="020b0602020204020303" pitchFamily="34" charset="-52"/>
            </a:endParaRPr>
          </a:p>
          <a:p>
            <a:endParaRPr lang="en-US" smtClean="0">
              <a:latin typeface="Futura PT Medium" panose="020b0602020204020303" pitchFamily="34" charset="-52"/>
            </a:endParaRPr>
          </a:p>
        </p:txBody>
      </p:sp>
    </p:spTree>
    <p:extLst>
      <p:ext uri="{BB962C8B-B14F-4D97-AF65-F5344CB8AC3E}">
        <p14:creationId xmlns:p14="http://schemas.microsoft.com/office/powerpoint/2010/main" val="4173932297"/>
      </p:ext>
    </p:extLst>
  </p:cSld>
  <p:clrMapOvr>
    <a:masterClrMapping/>
  </p:clrMapOvr>
  <p:transition/>
  <p:timing/>
</p:sld>
</file>

<file path=ppt/slides/slide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Envirotyping Packages - EnvRtype</a:t>
            </a:r>
            <a:endParaRPr lang="en-US"/>
          </a:p>
        </p:txBody>
      </p:sp>
      <p:pic>
        <p:nvPicPr>
          <p:cNvPr id="1026" name="Picture 2" descr="https://www.biorxiv.org/content/biorxiv/early/2020/10/14/2020.10.14.339705/F1.large.jpg?width=800&amp;height=600&amp;carousel=1"/>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762054" y="783669"/>
            <a:ext cx="6570482" cy="59391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288544" y="6205859"/>
            <a:ext cx="2806046" cy="738664"/>
          </a:xfrm>
          <a:prstGeom prst="rect">
            <a:avLst/>
          </a:prstGeom>
        </p:spPr>
        <p:txBody>
          <a:bodyPr wrap="square">
            <a:spAutoFit/>
          </a:bodyPr>
          <a:lstStyle/>
          <a:p>
            <a:r>
              <a:rPr lang="en-US" sz="1400">
                <a:latin typeface="Futura PT Medium" panose="020b0602020204020303" pitchFamily="34" charset="-52"/>
                <a:hlinkClick r:id="rId3"/>
              </a:rPr>
              <a:t>https://</a:t>
            </a:r>
            <a:r>
              <a:rPr lang="en-US" sz="1400" smtClean="0">
                <a:latin typeface="Futura PT Medium" panose="020b0602020204020303" pitchFamily="34" charset="-52"/>
                <a:hlinkClick r:id="rId3"/>
              </a:rPr>
              <a:t>www.biorxiv.org/content/10.1101/2020.10.14.339705v1.full</a:t>
            </a:r>
            <a:endParaRPr lang="en-US" sz="1400" smtClean="0">
              <a:latin typeface="Futura PT Medium" panose="020b0602020204020303" pitchFamily="34" charset="-52"/>
            </a:endParaRPr>
          </a:p>
          <a:p>
            <a:endParaRPr lang="en-US" sz="1400">
              <a:latin typeface="Futura PT Medium" panose="020b0602020204020303" pitchFamily="34" charset="-52"/>
            </a:endParaRPr>
          </a:p>
        </p:txBody>
      </p:sp>
    </p:spTree>
    <p:extLst>
      <p:ext uri="{BB962C8B-B14F-4D97-AF65-F5344CB8AC3E}">
        <p14:creationId xmlns:p14="http://schemas.microsoft.com/office/powerpoint/2010/main" val="492256505"/>
      </p:ext>
    </p:extLst>
  </p:cSld>
  <p:clrMapOvr>
    <a:masterClrMapping/>
  </p:clrMapOvr>
  <p:transition/>
  <p:timing/>
</p:sld>
</file>

<file path=ppt/slides/slide1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Envirotyping Packages - EnvRtype</a:t>
            </a:r>
            <a:endParaRPr lang="en-US"/>
          </a:p>
        </p:txBody>
      </p:sp>
      <p:pic>
        <p:nvPicPr>
          <p:cNvPr id="4" name="Picture 4" descr="https://www.biorxiv.org/content/biorxiv/early/2020/10/14/2020.10.14.339705/F2.large.jpg?width=800&amp;height=600&amp;carousel=1"/>
          <p:cNvPicPr>
            <a:picLocks noGrp="1" noChangeAspect="1" noChangeArrowheads="1"/>
          </p:cNvPicPr>
          <p:nvPr>
            <p:ph idx="1"/>
          </p:nvPr>
        </p:nvPicPr>
        <p:blipFill>
          <a:blip r:embed="rId2">
            <a:extLst>
              <a:ext uri="{BEBA8EAE-BF5A-486C-A8C5-ECC9F3942E4B}">
                <a14:imgProps xmlns:a14="http://schemas.microsoft.com/office/drawing/2010/main">
                  <a14:imgLayer xmlns:d3p1="http://schemas.openxmlformats.org/officeDocument/2006/relationships" d3p1:embed="">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bwMode="auto">
          <a:xfrm>
            <a:off x="1133341" y="1122204"/>
            <a:ext cx="9768625" cy="5516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067476"/>
      </p:ext>
    </p:extLst>
  </p:cSld>
  <p:clrMapOvr>
    <a:masterClrMapping/>
  </p:clrMapOvr>
  <p:transition/>
  <p:timing/>
</p:sld>
</file>

<file path=ppt/slides/slide1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Envirotyping Packages - EnvRtype</a:t>
            </a:r>
            <a:endParaRPr lang="en-US"/>
          </a:p>
        </p:txBody>
      </p:sp>
      <p:pic>
        <p:nvPicPr>
          <p:cNvPr id="5" name="Content Placeholder 4"/>
          <p:cNvPicPr>
            <a:picLocks noGrp="1" noChangeAspect="1"/>
          </p:cNvPicPr>
          <p:nvPr>
            <p:ph idx="1"/>
          </p:nvPr>
        </p:nvPicPr>
        <p:blipFill>
          <a:blip r:embed="rId2"/>
          <a:stretch>
            <a:fillRect/>
          </a:stretch>
        </p:blipFill>
        <p:spPr>
          <a:xfrm>
            <a:off x="334324" y="837711"/>
            <a:ext cx="11523352" cy="6223811"/>
          </a:xfrm>
          <a:prstGeom prst="rect">
            <a:avLst/>
          </a:prstGeom>
        </p:spPr>
      </p:pic>
    </p:spTree>
    <p:extLst>
      <p:ext uri="{BB962C8B-B14F-4D97-AF65-F5344CB8AC3E}">
        <p14:creationId xmlns:p14="http://schemas.microsoft.com/office/powerpoint/2010/main" val="2501037011"/>
      </p:ext>
    </p:extLst>
  </p:cSld>
  <p:clrMapOvr>
    <a:masterClrMapping/>
  </p:clrMapOvr>
  <p:transition/>
  <p:timing/>
</p:sld>
</file>

<file path=ppt/slides/slide1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Envirotyping Packages – TACC EnviroTyping</a:t>
            </a:r>
            <a:endParaRPr lang="en-US"/>
          </a:p>
        </p:txBody>
      </p:sp>
      <p:pic>
        <p:nvPicPr>
          <p:cNvPr id="4" name="Content Placeholder 3"/>
          <p:cNvPicPr>
            <a:picLocks noGrp="1" noChangeAspect="1"/>
          </p:cNvPicPr>
          <p:nvPr>
            <p:ph idx="1"/>
          </p:nvPr>
        </p:nvPicPr>
        <p:blipFill>
          <a:blip r:embed="rId2"/>
          <a:stretch>
            <a:fillRect/>
          </a:stretch>
        </p:blipFill>
        <p:spPr>
          <a:xfrm>
            <a:off x="1905641" y="1465263"/>
            <a:ext cx="8380718" cy="4711700"/>
          </a:xfrm>
          <a:prstGeom prst="rect">
            <a:avLst/>
          </a:prstGeom>
        </p:spPr>
      </p:pic>
      <p:sp>
        <p:nvSpPr>
          <p:cNvPr id="11" name="Rectangle 10"/>
          <p:cNvSpPr/>
          <p:nvPr/>
        </p:nvSpPr>
        <p:spPr>
          <a:xfrm>
            <a:off x="7522734" y="6289711"/>
            <a:ext cx="3873048" cy="646331"/>
          </a:xfrm>
          <a:prstGeom prst="rect">
            <a:avLst/>
          </a:prstGeom>
        </p:spPr>
        <p:txBody>
          <a:bodyPr wrap="none">
            <a:spAutoFit/>
          </a:bodyPr>
          <a:lstStyle/>
          <a:p>
            <a:r>
              <a:rPr lang="en-US">
                <a:latin typeface="Futura PT Medium" panose="020b0602020204020303" pitchFamily="34" charset="-52"/>
                <a:hlinkClick r:id="rId3"/>
              </a:rPr>
              <a:t>https://</a:t>
            </a:r>
            <a:r>
              <a:rPr lang="en-US" smtClean="0">
                <a:latin typeface="Futura PT Medium" panose="020b0602020204020303" pitchFamily="34" charset="-52"/>
                <a:hlinkClick r:id="rId3"/>
              </a:rPr>
              <a:t>github.com/tacc/EnviroTyping</a:t>
            </a:r>
            <a:endParaRPr lang="en-US" smtClean="0">
              <a:latin typeface="Futura PT Medium" panose="020b0602020204020303" pitchFamily="34" charset="-52"/>
            </a:endParaRPr>
          </a:p>
          <a:p>
            <a:endParaRPr lang="en-US" smtClean="0">
              <a:latin typeface="Futura PT Medium" panose="020b0602020204020303" pitchFamily="34" charset="-52"/>
            </a:endParaRPr>
          </a:p>
        </p:txBody>
      </p:sp>
    </p:spTree>
    <p:extLst>
      <p:ext uri="{BB962C8B-B14F-4D97-AF65-F5344CB8AC3E}">
        <p14:creationId xmlns:p14="http://schemas.microsoft.com/office/powerpoint/2010/main" val="3866265101"/>
      </p:ext>
    </p:extLst>
  </p:cSld>
  <p:clrMapOvr>
    <a:masterClrMapping/>
  </p:clrMapOvr>
  <p:transition/>
  <p:timing/>
</p:sld>
</file>

<file path=ppt/slides/slide1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Envirotyping Packages – TACC EnviroTyping</a:t>
            </a:r>
            <a:endParaRPr lang="en-US"/>
          </a:p>
        </p:txBody>
      </p:sp>
      <p:pic>
        <p:nvPicPr>
          <p:cNvPr id="4" name="Content Placeholder 3"/>
          <p:cNvPicPr>
            <a:picLocks noGrp="1" noChangeAspect="1"/>
          </p:cNvPicPr>
          <p:nvPr>
            <p:ph idx="1"/>
          </p:nvPr>
        </p:nvPicPr>
        <p:blipFill>
          <a:blip r:embed="rId2"/>
          <a:stretch>
            <a:fillRect/>
          </a:stretch>
        </p:blipFill>
        <p:spPr>
          <a:xfrm>
            <a:off x="1616743" y="905032"/>
            <a:ext cx="8764676" cy="5669280"/>
          </a:xfrm>
          <a:prstGeom prst="rect">
            <a:avLst/>
          </a:prstGeom>
        </p:spPr>
      </p:pic>
      <p:pic>
        <p:nvPicPr>
          <p:cNvPr id="5" name="Picture 4"/>
          <p:cNvPicPr>
            <a:picLocks noChangeAspect="1"/>
          </p:cNvPicPr>
          <p:nvPr/>
        </p:nvPicPr>
        <p:blipFill>
          <a:blip r:embed="rId3"/>
          <a:stretch>
            <a:fillRect/>
          </a:stretch>
        </p:blipFill>
        <p:spPr>
          <a:xfrm>
            <a:off x="1624559" y="1036419"/>
            <a:ext cx="8691513" cy="5621958"/>
          </a:xfrm>
          <a:prstGeom prst="rect">
            <a:avLst/>
          </a:prstGeom>
        </p:spPr>
      </p:pic>
    </p:spTree>
    <p:extLst>
      <p:ext uri="{BB962C8B-B14F-4D97-AF65-F5344CB8AC3E}">
        <p14:creationId xmlns:p14="http://schemas.microsoft.com/office/powerpoint/2010/main" val="18027966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Why Enviromics?</a:t>
            </a:r>
          </a:p>
        </p:txBody>
      </p:sp>
      <p:sp>
        <p:nvSpPr>
          <p:cNvPr id="3" name="Content Placeholder 2"/>
          <p:cNvSpPr>
            <a:spLocks noGrp="1"/>
          </p:cNvSpPr>
          <p:nvPr>
            <p:ph idx="1"/>
          </p:nvPr>
        </p:nvSpPr>
        <p:spPr>
          <a:xfrm>
            <a:off x="370583" y="2743200"/>
            <a:ext cx="11450835" cy="3597639"/>
          </a:xfrm>
          <a:effectLst/>
        </p:spPr>
        <p:txBody>
          <a:bodyPr>
            <a:normAutofit/>
          </a:bodyPr>
          <a:lstStyle/>
          <a:p>
            <a:r>
              <a:rPr lang="en-US" sz="3200" smtClean="0"/>
              <a:t>More accurate selection of site-specific genotypes</a:t>
            </a:r>
          </a:p>
          <a:p>
            <a:r>
              <a:rPr lang="en-US" sz="3200" smtClean="0"/>
              <a:t>Better definition of breeding areas with high genetic + environment correlation</a:t>
            </a:r>
          </a:p>
          <a:p>
            <a:r>
              <a:rPr lang="en-US" sz="3200" smtClean="0"/>
              <a:t>Efficient identification of experimental sites</a:t>
            </a:r>
          </a:p>
          <a:p>
            <a:r>
              <a:rPr lang="en-US" sz="3200" smtClean="0"/>
              <a:t>Improved information regarding disease and pest potential based on environmental factors</a:t>
            </a:r>
            <a:endParaRPr lang="en-US" sz="3200"/>
          </a:p>
        </p:txBody>
      </p:sp>
      <p:sp>
        <p:nvSpPr>
          <p:cNvPr id="4" name="Rectangle 3"/>
          <p:cNvSpPr/>
          <p:nvPr/>
        </p:nvSpPr>
        <p:spPr>
          <a:xfrm>
            <a:off x="370582" y="970450"/>
            <a:ext cx="11450835" cy="12526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marL="342900" indent="-306000">
              <a:spcBef>
                <a:spcPct val="20000"/>
              </a:spcBef>
              <a:spcAft>
                <a:spcPts val="600"/>
              </a:spcAft>
              <a:buClr>
                <a:schemeClr val="accent3"/>
              </a:buClr>
              <a:buSzPct val="70000"/>
              <a:buFont typeface="Wingdings" panose="05000000000000000000" pitchFamily="2" charset="2"/>
              <a:buChar char="Ø"/>
            </a:pPr>
            <a:r>
              <a:rPr lang="en-US" sz="3200">
                <a:ln>
                  <a:solidFill>
                    <a:schemeClr val="bg1">
                      <a:lumMod val="75000"/>
                      <a:lumOff val="25000"/>
                      <a:alpha val="10000"/>
                    </a:schemeClr>
                  </a:solidFill>
                </a:ln>
                <a:latin typeface="Futura PT Medium" panose="020b0602020204020303" pitchFamily="34" charset="-52"/>
              </a:rPr>
              <a:t>Provides new class of markers for genetic studies</a:t>
            </a:r>
          </a:p>
          <a:p>
            <a:pPr marL="342900" indent="-306000">
              <a:spcBef>
                <a:spcPct val="20000"/>
              </a:spcBef>
              <a:spcAft>
                <a:spcPts val="600"/>
              </a:spcAft>
              <a:buClr>
                <a:schemeClr val="accent3"/>
              </a:buClr>
              <a:buSzPct val="70000"/>
              <a:buFont typeface="Wingdings" panose="05000000000000000000" pitchFamily="2" charset="2"/>
              <a:buChar char="Ø"/>
            </a:pPr>
            <a:r>
              <a:rPr lang="en-US" sz="3200">
                <a:ln>
                  <a:solidFill>
                    <a:schemeClr val="bg1">
                      <a:lumMod val="75000"/>
                      <a:lumOff val="25000"/>
                      <a:alpha val="10000"/>
                    </a:schemeClr>
                  </a:solidFill>
                </a:ln>
                <a:latin typeface="Futura PT Medium" panose="020b0602020204020303" pitchFamily="34" charset="-52"/>
              </a:rPr>
              <a:t>Relatively inexpensive and transferable across species</a:t>
            </a:r>
          </a:p>
        </p:txBody>
      </p:sp>
    </p:spTree>
    <p:extLst>
      <p:ext uri="{BB962C8B-B14F-4D97-AF65-F5344CB8AC3E}">
        <p14:creationId xmlns:p14="http://schemas.microsoft.com/office/powerpoint/2010/main" val="33506929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b="1" smtClean="0"/>
              <a:t>G x E Interaction</a:t>
            </a:r>
            <a:endParaRPr lang="en-US" b="1"/>
          </a:p>
        </p:txBody>
      </p:sp>
      <p:sp>
        <p:nvSpPr>
          <p:cNvPr id="3" name="Content Placeholder 2"/>
          <p:cNvSpPr>
            <a:spLocks noGrp="1" noRot="1" noChangeAspect="1" noMove="1" noResize="1" noEditPoints="1" noAdjustHandles="1" noChangeArrowheads="1" noChangeShapeType="1" noTextEdit="1"/>
          </p:cNvSpPr>
          <p:nvPr>
            <p:ph idx="1"/>
          </p:nvPr>
        </p:nvSpPr>
        <p:spPr>
          <a:xfrm>
            <a:off x="220717" y="1226535"/>
            <a:ext cx="11750566" cy="5320180"/>
          </a:xfrm>
          <a:blipFill>
            <a:blip r:embed="rId2"/>
            <a:stretch>
              <a:fillRect l="-1400" r="0"/>
            </a:stretch>
          </a:blipFill>
        </p:spPr>
        <p:txBody>
          <a:bodyPr/>
          <a:lstStyle/>
          <a:p>
            <a:r>
              <a:rPr lang="en-US">
                <a:noFill/>
              </a:rPr>
              <a:t> </a:t>
            </a:r>
          </a:p>
        </p:txBody>
      </p:sp>
      <p:pic>
        <p:nvPicPr>
          <p:cNvPr id="4" name="Picture 3"/>
          <p:cNvPicPr>
            <a:picLocks noChangeAspect="1"/>
          </p:cNvPicPr>
          <p:nvPr/>
        </p:nvPicPr>
        <p:blipFill>
          <a:blip r:embed="rId3">
            <a:biLevel thresh="75000"/>
            <a:extLst>
              <a:ext uri="{BEBA8EAE-BF5A-486C-A8C5-ECC9F3942E4B}">
                <a14:imgProps xmlns:a14="http://schemas.microsoft.com/office/drawing/2010/main">
                  <a14:imgLayer r:embed="rId4">
                    <a14:imgEffect>
                      <a14:brightnessContrast bright="-40000" contrast="-40000"/>
                    </a14:imgEffect>
                  </a14:imgLayer>
                </a14:imgProps>
              </a:ext>
            </a:extLst>
          </a:blip>
          <a:srcRect l="7067"/>
          <a:stretch>
            <a:fillRect/>
          </a:stretch>
        </p:blipFill>
        <p:spPr>
          <a:xfrm>
            <a:off x="2877875" y="1538099"/>
            <a:ext cx="6436250" cy="701101"/>
          </a:xfrm>
          <a:prstGeom prst="rect">
            <a:avLst/>
          </a:prstGeom>
        </p:spPr>
      </p:pic>
      <p:pic>
        <p:nvPicPr>
          <p:cNvPr id="5" name="Picture 4"/>
          <p:cNvPicPr>
            <a:picLocks noChangeAspect="1"/>
          </p:cNvPicPr>
          <p:nvPr/>
        </p:nvPicPr>
        <p:blipFill>
          <a:blip r:embed="rId5">
            <a:duotone>
              <a:prstClr val="black"/>
              <a:schemeClr val="accent6">
                <a:tint val="45000"/>
                <a:satMod val="400000"/>
              </a:schemeClr>
            </a:duotone>
            <a:extLst>
              <a:ext uri="{BEBA8EAE-BF5A-486C-A8C5-ECC9F3942E4B}">
                <a14:imgProps xmlns:a14="http://schemas.microsoft.com/office/drawing/2010/main">
                  <a14:imgLayer r:embed="rId6">
                    <a14:imgEffect>
                      <a14:sharpenSoften amount="50000"/>
                    </a14:imgEffect>
                    <a14:imgEffect>
                      <a14:brightnessContrast bright="-40000" contrast="40000"/>
                    </a14:imgEffect>
                  </a14:imgLayer>
                </a14:imgProps>
              </a:ext>
            </a:extLst>
          </a:blip>
          <a:srcRect l="54142" r="16643"/>
          <a:stretch>
            <a:fillRect/>
          </a:stretch>
        </p:blipFill>
        <p:spPr>
          <a:xfrm>
            <a:off x="6138153" y="1538099"/>
            <a:ext cx="2023353" cy="701101"/>
          </a:xfrm>
          <a:prstGeom prst="rect">
            <a:avLst/>
          </a:prstGeom>
          <a:ln>
            <a:solidFill>
              <a:schemeClr val="accent6">
                <a:lumMod val="75000"/>
              </a:schemeClr>
            </a:solidFill>
          </a:ln>
        </p:spPr>
      </p:pic>
    </p:spTree>
    <p:extLst>
      <p:ext uri="{BB962C8B-B14F-4D97-AF65-F5344CB8AC3E}">
        <p14:creationId xmlns:p14="http://schemas.microsoft.com/office/powerpoint/2010/main" val="8314968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Primary Tools for Enviromics</a:t>
            </a: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7666371"/>
              </p:ext>
            </p:extLst>
          </p:nvPr>
        </p:nvGraphicFramePr>
        <p:xfrm>
          <a:off x="166688" y="1465263"/>
          <a:ext cx="11858625" cy="4711700"/>
        </p:xfrm>
        <a:graphic>
          <a:graphicData uri="http://schemas.openxmlformats.org/drawingml/2006/diagram">
            <dgm:relIds xmlns:dgm="http://schemas.openxmlformats.org/drawingml/2006/diagram" r:dm="rId3" r:lo="rId4" r:qs="rId5" r:cs="rId6"/>
          </a:graphicData>
        </a:graphic>
      </p:graphicFrame>
    </p:spTree>
    <p:extLst>
      <p:ext uri="{BB962C8B-B14F-4D97-AF65-F5344CB8AC3E}">
        <p14:creationId xmlns:p14="http://schemas.microsoft.com/office/powerpoint/2010/main" val="32004735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9" presetClass="emph" presetSubtype="0" grpId="0" nodeType="clickEffect">
                                  <p:stCondLst>
                                    <p:cond delay="0"/>
                                  </p:stCondLst>
                                  <p:childTnLst>
                                    <p:set>
                                      <p:cBhvr rctx="PPT">
                                        <p:cTn id="6" dur="indefinite"/>
                                        <p:tgtEl>
                                          <p:spTgt spid="4">
                                            <p:graphicEl>
                                              <a:dgm id="{D49E78A4-1088-416F-A93E-BE8917632125}"/>
                                            </p:graphicEl>
                                          </p:spTgt>
                                        </p:tgtEl>
                                        <p:attrNameLst>
                                          <p:attrName>style.opacity</p:attrName>
                                        </p:attrNameLst>
                                      </p:cBhvr>
                                      <p:to>
                                        <p:strVal val="0.5"/>
                                      </p:to>
                                    </p:set>
                                    <p:animEffect filter="image" prLst="opacity: 0.5">
                                      <p:cBhvr rctx="IE">
                                        <p:cTn id="7" dur="indefinite"/>
                                        <p:tgtEl>
                                          <p:spTgt spid="4">
                                            <p:graphicEl>
                                              <a:dgm id="{D49E78A4-1088-416F-A93E-BE8917632125}"/>
                                            </p:graphicEl>
                                          </p:spTgt>
                                        </p:tgtEl>
                                      </p:cBhvr>
                                    </p:animEffect>
                                  </p:childTnLst>
                                </p:cTn>
                              </p:par>
                              <p:par>
                                <p:cTn id="8" presetID="9" presetClass="emph" presetSubtype="0" grpId="0" nodeType="withEffect">
                                  <p:stCondLst>
                                    <p:cond delay="0"/>
                                  </p:stCondLst>
                                  <p:childTnLst>
                                    <p:set>
                                      <p:cBhvr rctx="PPT">
                                        <p:cTn id="9" dur="indefinite"/>
                                        <p:tgtEl>
                                          <p:spTgt spid="4">
                                            <p:graphicEl>
                                              <a:dgm id="{6B734A75-1B43-4441-A4BE-2008F869670F}"/>
                                            </p:graphicEl>
                                          </p:spTgt>
                                        </p:tgtEl>
                                        <p:attrNameLst>
                                          <p:attrName>style.opacity</p:attrName>
                                        </p:attrNameLst>
                                      </p:cBhvr>
                                      <p:to>
                                        <p:strVal val="0.5"/>
                                      </p:to>
                                    </p:set>
                                    <p:animEffect filter="image" prLst="opacity: 0.5">
                                      <p:cBhvr rctx="IE">
                                        <p:cTn id="10" dur="indefinite"/>
                                        <p:tgtEl>
                                          <p:spTgt spid="4">
                                            <p:graphicEl>
                                              <a:dgm id="{6B734A75-1B43-4441-A4BE-2008F869670F}"/>
                                            </p:graphicEl>
                                          </p:spTgt>
                                        </p:tgtEl>
                                      </p:cBhvr>
                                    </p:animEffect>
                                  </p:childTnLst>
                                </p:cTn>
                              </p:par>
                              <p:par>
                                <p:cTn id="11" presetID="9" presetClass="emph" presetSubtype="0" grpId="0" nodeType="withEffect">
                                  <p:stCondLst>
                                    <p:cond delay="0"/>
                                  </p:stCondLst>
                                  <p:childTnLst>
                                    <p:set>
                                      <p:cBhvr rctx="PPT">
                                        <p:cTn id="12" dur="indefinite"/>
                                        <p:tgtEl>
                                          <p:spTgt spid="4">
                                            <p:graphicEl>
                                              <a:dgm id="{FB8660BA-F43C-430E-872A-B7EA4E6869B1}"/>
                                            </p:graphicEl>
                                          </p:spTgt>
                                        </p:tgtEl>
                                        <p:attrNameLst>
                                          <p:attrName>style.opacity</p:attrName>
                                        </p:attrNameLst>
                                      </p:cBhvr>
                                      <p:to>
                                        <p:strVal val="0.5"/>
                                      </p:to>
                                    </p:set>
                                    <p:animEffect filter="image" prLst="opacity: 0.5">
                                      <p:cBhvr rctx="IE">
                                        <p:cTn id="13" dur="indefinite"/>
                                        <p:tgtEl>
                                          <p:spTgt spid="4">
                                            <p:graphicEl>
                                              <a:dgm id="{FB8660BA-F43C-430E-872A-B7EA4E6869B1}"/>
                                            </p:graphicEl>
                                          </p:spTgt>
                                        </p:tgtEl>
                                      </p:cBhvr>
                                    </p:animEffect>
                                  </p:childTnLst>
                                </p:cTn>
                              </p:par>
                              <p:par>
                                <p:cTn id="14" presetID="9" presetClass="emph" presetSubtype="0" grpId="0" nodeType="withEffect">
                                  <p:stCondLst>
                                    <p:cond delay="0"/>
                                  </p:stCondLst>
                                  <p:childTnLst>
                                    <p:set>
                                      <p:cBhvr rctx="PPT">
                                        <p:cTn id="15" dur="indefinite"/>
                                        <p:tgtEl>
                                          <p:spTgt spid="4">
                                            <p:graphicEl>
                                              <a:dgm id="{03443B7F-AEC7-4377-83EC-36180229B874}"/>
                                            </p:graphicEl>
                                          </p:spTgt>
                                        </p:tgtEl>
                                        <p:attrNameLst>
                                          <p:attrName>style.opacity</p:attrName>
                                        </p:attrNameLst>
                                      </p:cBhvr>
                                      <p:to>
                                        <p:strVal val="0.5"/>
                                      </p:to>
                                    </p:set>
                                    <p:animEffect filter="image" prLst="opacity: 0.5">
                                      <p:cBhvr rctx="IE">
                                        <p:cTn id="16" dur="indefinite"/>
                                        <p:tgtEl>
                                          <p:spTgt spid="4">
                                            <p:graphicEl>
                                              <a:dgm id="{03443B7F-AEC7-4377-83EC-36180229B874}"/>
                                            </p:graphicEl>
                                          </p:spTgt>
                                        </p:tgtEl>
                                      </p:cBhvr>
                                    </p:animEffect>
                                  </p:childTnLst>
                                </p:cTn>
                              </p:par>
                              <p:par>
                                <p:cTn id="17" presetID="9" presetClass="emph" presetSubtype="0" grpId="0" nodeType="withEffect">
                                  <p:stCondLst>
                                    <p:cond delay="0"/>
                                  </p:stCondLst>
                                  <p:childTnLst>
                                    <p:set>
                                      <p:cBhvr rctx="PPT">
                                        <p:cTn id="18" dur="indefinite"/>
                                        <p:tgtEl>
                                          <p:spTgt spid="4">
                                            <p:graphicEl>
                                              <a:dgm id="{7B740ED6-B564-4B9F-A0CF-5B54BDFC8C9B}"/>
                                            </p:graphicEl>
                                          </p:spTgt>
                                        </p:tgtEl>
                                        <p:attrNameLst>
                                          <p:attrName>style.opacity</p:attrName>
                                        </p:attrNameLst>
                                      </p:cBhvr>
                                      <p:to>
                                        <p:strVal val="0.5"/>
                                      </p:to>
                                    </p:set>
                                    <p:animEffect filter="image" prLst="opacity: 0.5">
                                      <p:cBhvr rctx="IE">
                                        <p:cTn id="19" dur="indefinite"/>
                                        <p:tgtEl>
                                          <p:spTgt spid="4">
                                            <p:graphicEl>
                                              <a:dgm id="{7B740ED6-B564-4B9F-A0CF-5B54BDFC8C9B}"/>
                                            </p:graphicEl>
                                          </p:spTgt>
                                        </p:tgtEl>
                                      </p:cBhvr>
                                    </p:animEffect>
                                  </p:childTnLst>
                                </p:cTn>
                              </p:par>
                              <p:par>
                                <p:cTn id="20" presetID="9" presetClass="emph" presetSubtype="0" grpId="0" nodeType="withEffect">
                                  <p:stCondLst>
                                    <p:cond delay="0"/>
                                  </p:stCondLst>
                                  <p:childTnLst>
                                    <p:set>
                                      <p:cBhvr rctx="PPT">
                                        <p:cTn id="21" dur="indefinite"/>
                                        <p:tgtEl>
                                          <p:spTgt spid="4">
                                            <p:graphicEl>
                                              <a:dgm id="{8A45B519-CAF6-493D-84CA-54F09DCD6EC2}"/>
                                            </p:graphicEl>
                                          </p:spTgt>
                                        </p:tgtEl>
                                        <p:attrNameLst>
                                          <p:attrName>style.opacity</p:attrName>
                                        </p:attrNameLst>
                                      </p:cBhvr>
                                      <p:to>
                                        <p:strVal val="0.5"/>
                                      </p:to>
                                    </p:set>
                                    <p:animEffect filter="image" prLst="opacity: 0.5">
                                      <p:cBhvr rctx="IE">
                                        <p:cTn id="22" dur="indefinite"/>
                                        <p:tgtEl>
                                          <p:spTgt spid="4">
                                            <p:graphicEl>
                                              <a:dgm id="{8A45B519-CAF6-493D-84CA-54F09DCD6EC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026" name="Picture 2" descr="Image result for camera"/>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6987" r="89956">
                        <a14:foregroundMark x1="24454" y1="46818" x2="24454" y2="46818"/>
                        <a14:foregroundMark x1="6987" y1="45909" x2="6987" y2="45909"/>
                        <a14:foregroundMark x1="29258" y1="11818" x2="29258" y2="11818"/>
                        <a14:foregroundMark x1="86463" y1="38636" x2="86463" y2="38636"/>
                      </a14:backgroundRemoval>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4575933" y="2731844"/>
            <a:ext cx="3029485" cy="2910424"/>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4"/>
          <p:cNvSpPr txBox="1"/>
          <p:nvPr/>
        </p:nvSpPr>
        <p:spPr>
          <a:xfrm>
            <a:off x="913795" y="1536499"/>
            <a:ext cx="10353762" cy="4058751"/>
          </a:xfrm>
          <a:prstGeom prst="rect">
            <a:avLst/>
          </a:prstGeom>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marR="0" lvl="0" indent="0" algn="ctr" defTabSz="457200" rtl="0" eaLnBrk="1" fontAlgn="auto" latinLnBrk="0" hangingPunct="1">
              <a:lnSpc>
                <a:spcPct val="100000"/>
              </a:lnSpc>
              <a:spcBef>
                <a:spcPct val="20000"/>
              </a:spcBef>
              <a:spcAft>
                <a:spcPts val="600"/>
              </a:spcAft>
              <a:buClr>
                <a:srgbClr val="DADADA"/>
              </a:buClr>
              <a:buSzPct val="70000"/>
              <a:buFont typeface="Wingdings 2" charset="2"/>
              <a:buNone/>
              <a:defRPr/>
            </a:pPr>
            <a:r>
              <a:rPr kumimoji="0" lang="en-US" sz="2800" b="0" u="none" strike="noStrike" kern="1200" cap="none" spc="0" normalizeH="0" baseline="0" noProof="0" smtClean="0">
                <a:ln>
                  <a:solidFill>
                    <a:prstClr val="black">
                      <a:lumMod val="75000"/>
                      <a:lumOff val="25000"/>
                      <a:alpha val="10000"/>
                    </a:prstClr>
                  </a:solidFill>
                </a:ln>
                <a:solidFill>
                  <a:schemeClr val="tx1"/>
                </a:solidFill>
                <a:effectLst/>
                <a:uLnTx/>
                <a:uFillTx/>
                <a:latin typeface="Futura PT Medium" panose="020b0602020204020303" pitchFamily="34" charset="-52"/>
              </a:rPr>
              <a:t>“Remote sensing is the process of acquiring information about an object </a:t>
            </a:r>
            <a:r>
              <a:rPr kumimoji="0" lang="en-US" sz="2800" b="0" u="sng" strike="noStrike" kern="1200" cap="none" spc="0" normalizeH="0" noProof="0" smtClean="0">
                <a:ln>
                  <a:solidFill>
                    <a:prstClr val="black">
                      <a:lumMod val="75000"/>
                      <a:lumOff val="25000"/>
                      <a:alpha val="10000"/>
                    </a:prstClr>
                  </a:solidFill>
                </a:ln>
                <a:solidFill>
                  <a:schemeClr val="tx1"/>
                </a:solidFill>
                <a:effectLst/>
                <a:uLnTx/>
                <a:uFill>
                  <a:solidFill>
                    <a:srgbClr val="FF0000"/>
                  </a:solidFill>
                </a:uFill>
                <a:latin typeface="Futura PT Medium" panose="020b0602020204020303" pitchFamily="34" charset="-52"/>
              </a:rPr>
              <a:t>without actually being in contact with it</a:t>
            </a:r>
            <a:r>
              <a:rPr kumimoji="0" lang="en-US" sz="2800" b="0" u="none" strike="noStrike" kern="1200" cap="none" spc="0" normalizeH="0" baseline="0" noProof="0" smtClean="0">
                <a:ln>
                  <a:solidFill>
                    <a:prstClr val="black">
                      <a:lumMod val="75000"/>
                      <a:lumOff val="25000"/>
                      <a:alpha val="10000"/>
                    </a:prstClr>
                  </a:solidFill>
                </a:ln>
                <a:solidFill>
                  <a:schemeClr val="tx1"/>
                </a:solidFill>
                <a:effectLst/>
                <a:uLnTx/>
                <a:uFillTx/>
                <a:latin typeface="Futura PT Medium" panose="020b0602020204020303" pitchFamily="34" charset="-52"/>
              </a:rPr>
              <a:t>.”</a:t>
            </a:r>
          </a:p>
          <a:p>
            <a:pPr marL="36900" marR="0" lvl="0" indent="0" algn="ctr" defTabSz="457200" rtl="0" eaLnBrk="1" fontAlgn="auto" latinLnBrk="0" hangingPunct="1">
              <a:lnSpc>
                <a:spcPct val="100000"/>
              </a:lnSpc>
              <a:spcBef>
                <a:spcPct val="20000"/>
              </a:spcBef>
              <a:spcAft>
                <a:spcPts val="600"/>
              </a:spcAft>
              <a:buClr>
                <a:srgbClr val="DADADA"/>
              </a:buClr>
              <a:buSzPct val="70000"/>
              <a:buFont typeface="Wingdings 2" charset="2"/>
              <a:buNone/>
              <a:defRPr/>
            </a:pPr>
            <a:endParaRPr kumimoji="0" lang="en-US" sz="2800" b="0" i="0" u="none" strike="noStrike" kern="1200" cap="none" spc="0" normalizeH="0" baseline="0" noProof="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Futura PT Medium" panose="020b0602020204020303" pitchFamily="34" charset="-52"/>
            </a:endParaRPr>
          </a:p>
        </p:txBody>
      </p:sp>
      <p:sp>
        <p:nvSpPr>
          <p:cNvPr id="8" name="TextBox 7"/>
          <p:cNvSpPr txBox="1"/>
          <p:nvPr/>
        </p:nvSpPr>
        <p:spPr>
          <a:xfrm>
            <a:off x="902848" y="6041571"/>
            <a:ext cx="10386305"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ct val="0"/>
              </a:spcBef>
              <a:spcAft>
                <a:spcPct val="0"/>
              </a:spcAft>
              <a:buClrTx/>
              <a:buSzTx/>
              <a:buFontTx/>
              <a:buNone/>
              <a:defRPr/>
            </a:pPr>
            <a:r>
              <a:rPr kumimoji="0" lang="en-US" sz="2400" b="0" i="0" u="none" strike="noStrike" kern="1200" cap="none" spc="0" normalizeH="0" baseline="0" noProof="0" smtClean="0">
                <a:ln>
                  <a:noFill/>
                </a:ln>
                <a:effectLst/>
                <a:uLnTx/>
                <a:uFillTx/>
                <a:latin typeface="Futura PT Medium" panose="020b0602020204020303" pitchFamily="34" charset="-52"/>
              </a:rPr>
              <a:t>The most common application of Remote Sensing (RS) is for Earth Observation (EO)</a:t>
            </a:r>
            <a:endParaRPr kumimoji="0" lang="en-US" sz="2400" b="0" i="0" u="none" strike="noStrike" kern="1200" cap="none" spc="0" normalizeH="0" baseline="0" noProof="0">
              <a:ln>
                <a:noFill/>
              </a:ln>
              <a:effectLst/>
              <a:uLnTx/>
              <a:uFillTx/>
              <a:latin typeface="Futura PT Medium" panose="020b0602020204020303" pitchFamily="34" charset="-52"/>
            </a:endParaRPr>
          </a:p>
        </p:txBody>
      </p:sp>
      <p:sp>
        <p:nvSpPr>
          <p:cNvPr id="9" name="Title 1"/>
          <p:cNvSpPr>
            <a:spLocks noGrp="1"/>
          </p:cNvSpPr>
          <p:nvPr>
            <p:ph type="title"/>
          </p:nvPr>
        </p:nvSpPr>
        <p:spPr>
          <a:xfrm>
            <a:off x="-1" y="131314"/>
            <a:ext cx="11821419" cy="707822"/>
          </a:xfrm>
        </p:spPr>
        <p:txBody>
          <a:bodyPr vert="horz" lIns="91440" tIns="45720" rIns="91440" bIns="45720" rtlCol="0" anchor="ctr">
            <a:spAutoFit/>
          </a:bodyPr>
          <a:lstStyle/>
          <a:p>
            <a:r>
              <a:rPr lang="en-US"/>
              <a:t>What is Remote Sensing?</a:t>
            </a:r>
          </a:p>
        </p:txBody>
      </p:sp>
    </p:spTree>
    <p:extLst>
      <p:ext uri="{BB962C8B-B14F-4D97-AF65-F5344CB8AC3E}">
        <p14:creationId xmlns:p14="http://schemas.microsoft.com/office/powerpoint/2010/main" val="39153102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0"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par>
                    <p:cTn id="12" fill="hold" nodeType="clickPar">
                      <p:stCondLst>
                        <p:cond delay="indefinite"/>
                      </p:stCondLst>
                      <p:childTnLst>
                        <p:par>
                          <p:cTn id="13" fill="hold" nodeType="after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1"/>
    </p:bldLst>
  </p:timing>
</p:sld>
</file>

<file path=ppt/slides/slide2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vert="horz" lIns="91440" tIns="45720" rIns="91440" bIns="45720" rtlCol="0" anchor="ctr">
            <a:spAutoFit/>
          </a:bodyPr>
          <a:lstStyle/>
          <a:p>
            <a:r>
              <a:rPr lang="en-US"/>
              <a:t>History of RS for EO</a:t>
            </a:r>
          </a:p>
        </p:txBody>
      </p:sp>
      <p:pic>
        <p:nvPicPr>
          <p:cNvPr id="6" name="Nadar gif"/>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4703" y="2240411"/>
            <a:ext cx="2095500" cy="2686050"/>
          </a:xfrm>
        </p:spPr>
      </p:pic>
      <p:pic>
        <p:nvPicPr>
          <p:cNvPr id="2054" name="Nadar on balloon" descr="https://upload.wikimedia.org/wikipedia/commons/3/32/Brooklyn_Museum_-_Nadar_%C3%89levant_la_Photographie_%C3%A0_la_Hauteur_de_l%27Art_-_Honor%C3%A9_Daumier.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14767" y="348338"/>
            <a:ext cx="5086350" cy="599122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5495906" y="348338"/>
            <a:ext cx="6096000" cy="6280623"/>
            <a:chOff x="6313714" y="348338"/>
            <a:chExt cx="6096000" cy="6280623"/>
          </a:xfrm>
        </p:grpSpPr>
        <p:pic>
          <p:nvPicPr>
            <p:cNvPr id="2050" name="Boston" descr="http://public.media.smithsonianmag.com/legacy_blog/04_03_2013_boston-air.jp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32575" y="348338"/>
              <a:ext cx="5086350" cy="59912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313714" y="6398129"/>
              <a:ext cx="6096000" cy="230832"/>
            </a:xfrm>
            <a:prstGeom prst="rect">
              <a:avLst/>
            </a:prstGeom>
          </p:spPr>
          <p:txBody>
            <a:bodyPr>
              <a:spAutoFit/>
            </a:bodyPr>
            <a:lstStyle/>
            <a:p>
              <a:pPr marL="0" marR="0" lvl="0" indent="0" algn="l" defTabSz="457200" rtl="0" eaLnBrk="1" fontAlgn="auto" latinLnBrk="0" hangingPunct="1">
                <a:lnSpc>
                  <a:spcPct val="100000"/>
                </a:lnSpc>
                <a:spcBef>
                  <a:spcPct val="0"/>
                </a:spcBef>
                <a:spcAft>
                  <a:spcPct val="0"/>
                </a:spcAft>
                <a:buClrTx/>
                <a:buSzTx/>
                <a:buFontTx/>
                <a:buNone/>
                <a:defRPr/>
              </a:pPr>
              <a:r>
                <a:rPr kumimoji="0" lang="en-US" sz="900" b="0" i="0" u="none" strike="noStrike" kern="1200" cap="none" spc="0" normalizeH="0" baseline="0" noProof="0">
                  <a:ln>
                    <a:noFill/>
                  </a:ln>
                  <a:solidFill>
                    <a:prstClr val="white"/>
                  </a:solidFill>
                  <a:effectLst/>
                  <a:uLnTx/>
                  <a:uFillTx/>
                  <a:latin typeface="Calisto MT" panose="02040603050505030304"/>
                  <a:ea typeface="+mn-ea"/>
                  <a:cs typeface="+mn-cs"/>
                </a:rPr>
                <a:t>“Boston, as the Eagle and the Wild Goose See It” by James Wallace Black. Photo: James Wallace Black / The Met</a:t>
              </a:r>
            </a:p>
          </p:txBody>
        </p:sp>
      </p:grpSp>
      <p:sp>
        <p:nvSpPr>
          <p:cNvPr id="7" name="Rectangle 6"/>
          <p:cNvSpPr/>
          <p:nvPr/>
        </p:nvSpPr>
        <p:spPr>
          <a:xfrm>
            <a:off x="1016003" y="5017171"/>
            <a:ext cx="2632900" cy="646331"/>
          </a:xfrm>
          <a:prstGeom prst="rect">
            <a:avLst/>
          </a:prstGeom>
        </p:spPr>
        <p:txBody>
          <a:bodyPr wrap="none">
            <a:spAutoFit/>
          </a:bodyPr>
          <a:lstStyle/>
          <a:p>
            <a:pPr marL="0" marR="0" lvl="0" indent="0" algn="l" defTabSz="4572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a:ln>
                  <a:noFill/>
                </a:ln>
                <a:effectLst/>
                <a:uLnTx/>
                <a:uFillTx/>
                <a:latin typeface="Futura PT Medium" panose="020b0602020204020303" pitchFamily="34" charset="-52"/>
              </a:rPr>
              <a:t>Gaspard-Félix </a:t>
            </a:r>
            <a:r>
              <a:rPr kumimoji="0" lang="en-US" sz="1800" b="0" i="0" u="none" strike="noStrike" kern="1200" cap="none" spc="0" normalizeH="0" baseline="0" noProof="0" err="1" smtClean="0">
                <a:ln>
                  <a:noFill/>
                </a:ln>
                <a:effectLst/>
                <a:uLnTx/>
                <a:uFillTx/>
                <a:latin typeface="Futura PT Medium" panose="020b0602020204020303" pitchFamily="34" charset="-52"/>
              </a:rPr>
              <a:t>Tournachon</a:t>
            </a:r>
            <a:endParaRPr kumimoji="0" lang="en-US" sz="1800" b="0" i="0" u="none" strike="noStrike" kern="1200" cap="none" spc="0" normalizeH="0" baseline="0" noProof="0" smtClean="0">
              <a:ln>
                <a:noFill/>
              </a:ln>
              <a:effectLst/>
              <a:uLnTx/>
              <a:uFillTx/>
              <a:latin typeface="Futura PT Medium" panose="020b0602020204020303" pitchFamily="34" charset="-52"/>
            </a:endParaRPr>
          </a:p>
          <a:p>
            <a:pPr marL="0" marR="0" lvl="0" indent="0" algn="ctr" defTabSz="4572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smtClean="0">
                <a:ln>
                  <a:noFill/>
                </a:ln>
                <a:effectLst/>
                <a:uLnTx/>
                <a:uFillTx/>
                <a:latin typeface="Futura PT Medium" panose="020b0602020204020303" pitchFamily="34" charset="-52"/>
              </a:rPr>
              <a:t>a.k.a. Nadar</a:t>
            </a:r>
            <a:endParaRPr kumimoji="0" lang="en-US" sz="1800" b="0" i="0" u="none" strike="noStrike" kern="1200" cap="none" spc="0" normalizeH="0" baseline="0" noProof="0">
              <a:ln>
                <a:noFill/>
              </a:ln>
              <a:effectLst/>
              <a:uLnTx/>
              <a:uFillTx/>
              <a:latin typeface="Futura PT Medium" panose="020b0602020204020303" pitchFamily="34" charset="-52"/>
            </a:endParaRPr>
          </a:p>
        </p:txBody>
      </p:sp>
      <p:sp>
        <p:nvSpPr>
          <p:cNvPr id="8" name="TextBox 7"/>
          <p:cNvSpPr txBox="1"/>
          <p:nvPr/>
        </p:nvSpPr>
        <p:spPr>
          <a:xfrm>
            <a:off x="913795" y="1594933"/>
            <a:ext cx="438754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smtClean="0">
                <a:ln>
                  <a:noFill/>
                </a:ln>
                <a:solidFill>
                  <a:prstClr val="white"/>
                </a:solidFill>
                <a:effectLst/>
                <a:uLnTx/>
                <a:uFillTx/>
                <a:latin typeface="Calisto MT" panose="02040603050505030304"/>
                <a:ea typeface="+mn-ea"/>
                <a:cs typeface="+mn-cs"/>
              </a:rPr>
              <a:t>First aerial photograph was taken in 1858</a:t>
            </a: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pic>
        <p:nvPicPr>
          <p:cNvPr id="2058" name="camera on kite" descr="http://employees.oneonta.edu/baumanpr/geosat2/RS%20History%20I/FIGURE-6c.JPG"/>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03956" y="586236"/>
            <a:ext cx="4279900" cy="5994400"/>
          </a:xfrm>
          <a:prstGeom prst="rect">
            <a:avLst/>
          </a:prstGeom>
          <a:extLst>
            <a:ext uri="{909E8E84-426E-40DD-AFC4-6F175D3DCCD1}">
              <a14:hiddenFill xmlns:a14="http://schemas.microsoft.com/office/drawing/2010/main">
                <a:solidFill>
                  <a:srgbClr val="FFFFFF"/>
                </a:solidFill>
              </a14:hiddenFill>
            </a:ext>
          </a:extLst>
        </p:spPr>
      </p:pic>
      <p:pic>
        <p:nvPicPr>
          <p:cNvPr id="2060" name="pigeon rs" descr="https://www.geographyrealm.com/wp-content/uploads/2019/01/Pigeoncameras.jpg"/>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982936" y="2062759"/>
            <a:ext cx="7067550" cy="455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8168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afterGroup">
                            <p:stCondLst>
                              <p:cond delay="0"/>
                            </p:stCondLst>
                            <p:childTnLst>
                              <p:par>
                                <p:cTn id="11" presetID="10" presetClass="entr" presetSubtype="0" fill="hold" nodeType="clickEffect">
                                  <p:stCondLst>
                                    <p:cond delay="0"/>
                                  </p:stCondLst>
                                  <p:childTnLst>
                                    <p:set>
                                      <p:cBhvr>
                                        <p:cTn id="12" dur="1" fill="hold">
                                          <p:stCondLst>
                                            <p:cond delay="0"/>
                                          </p:stCondLst>
                                        </p:cTn>
                                        <p:tgtEl>
                                          <p:spTgt spid="2054"/>
                                        </p:tgtEl>
                                        <p:attrNameLst>
                                          <p:attrName>style.visibility</p:attrName>
                                        </p:attrNameLst>
                                      </p:cBhvr>
                                      <p:to>
                                        <p:strVal val="visible"/>
                                      </p:to>
                                    </p:set>
                                    <p:animEffect transition="in" filter="fade">
                                      <p:cBhvr>
                                        <p:cTn id="13" dur="500"/>
                                        <p:tgtEl>
                                          <p:spTgt spid="2054"/>
                                        </p:tgtEl>
                                      </p:cBhvr>
                                    </p:animEffect>
                                  </p:childTnLst>
                                </p:cTn>
                              </p:par>
                            </p:childTnLst>
                          </p:cTn>
                        </p:par>
                      </p:childTnLst>
                    </p:cTn>
                  </p:par>
                  <p:par>
                    <p:cTn id="14" fill="hold" nodeType="clickPar">
                      <p:stCondLst>
                        <p:cond delay="indefinite"/>
                      </p:stCondLst>
                      <p:childTnLst>
                        <p:par>
                          <p:cTn id="15" fill="hold" nodeType="afterGroup">
                            <p:stCondLst>
                              <p:cond delay="0"/>
                            </p:stCondLst>
                            <p:childTnLst>
                              <p:par>
                                <p:cTn id="16" presetID="1" presetClass="exit" presetSubtype="0" fill="hold" nodeType="clickEffect">
                                  <p:stCondLst>
                                    <p:cond delay="0"/>
                                  </p:stCondLst>
                                  <p:childTnLst>
                                    <p:set>
                                      <p:cBhvr>
                                        <p:cTn id="17" dur="1" fill="hold">
                                          <p:stCondLst>
                                            <p:cond delay="0"/>
                                          </p:stCondLst>
                                        </p:cTn>
                                        <p:tgtEl>
                                          <p:spTgt spid="2054"/>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nodeType="clickPar">
                      <p:stCondLst>
                        <p:cond delay="indefinite"/>
                      </p:stCondLst>
                      <p:childTnLst>
                        <p:par>
                          <p:cTn id="30" fill="hold" nodeType="afterGroup">
                            <p:stCondLst>
                              <p:cond delay="0"/>
                            </p:stCondLst>
                            <p:childTnLst>
                              <p:par>
                                <p:cTn id="31" presetID="1" presetClass="exit" presetSubtype="0" fill="hold" nodeType="click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05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afterGroup">
                            <p:stCondLst>
                              <p:cond delay="0"/>
                            </p:stCondLst>
                            <p:childTnLst>
                              <p:par>
                                <p:cTn id="37" presetID="1" presetClass="exit" presetSubtype="0" fill="hold" nodeType="clickEffect">
                                  <p:stCondLst>
                                    <p:cond delay="0"/>
                                  </p:stCondLst>
                                  <p:childTnLst>
                                    <p:set>
                                      <p:cBhvr>
                                        <p:cTn id="38" dur="1" fill="hold">
                                          <p:stCondLst>
                                            <p:cond delay="0"/>
                                          </p:stCondLst>
                                        </p:cTn>
                                        <p:tgtEl>
                                          <p:spTgt spid="2058"/>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2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p:bldP spid="7" grpId="1"/>
      <p:bldP spid="8" grpId="2"/>
    </p:bldLst>
  </p:timing>
</p:sld>
</file>

<file path=ppt/slides/slide2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Types of Remote Sensing</a:t>
            </a:r>
            <a:endParaRPr lang="en-US"/>
          </a:p>
        </p:txBody>
      </p:sp>
      <p:sp>
        <p:nvSpPr>
          <p:cNvPr id="3" name="Content Placeholder 2"/>
          <p:cNvSpPr>
            <a:spLocks noGrp="1"/>
          </p:cNvSpPr>
          <p:nvPr>
            <p:ph idx="1"/>
          </p:nvPr>
        </p:nvSpPr>
        <p:spPr>
          <a:xfrm>
            <a:off x="913795" y="1971931"/>
            <a:ext cx="10353762" cy="4058751"/>
          </a:xfrm>
        </p:spPr>
        <p:txBody>
          <a:bodyPr>
            <a:normAutofit/>
          </a:bodyPr>
          <a:lstStyle/>
          <a:p>
            <a:pPr>
              <a:lnSpc>
                <a:spcPct val="200000"/>
              </a:lnSpc>
            </a:pPr>
            <a:r>
              <a:rPr lang="en-US" sz="3600" smtClean="0"/>
              <a:t>Ground-based</a:t>
            </a:r>
          </a:p>
          <a:p>
            <a:pPr>
              <a:lnSpc>
                <a:spcPct val="200000"/>
              </a:lnSpc>
            </a:pPr>
            <a:r>
              <a:rPr lang="en-US" sz="3600" smtClean="0"/>
              <a:t>Air-borne</a:t>
            </a:r>
          </a:p>
          <a:p>
            <a:pPr>
              <a:lnSpc>
                <a:spcPct val="200000"/>
              </a:lnSpc>
            </a:pPr>
            <a:r>
              <a:rPr lang="en-US" sz="3600" smtClean="0"/>
              <a:t>Space-borne</a:t>
            </a:r>
          </a:p>
          <a:p>
            <a:pPr>
              <a:lnSpc>
                <a:spcPct val="200000"/>
              </a:lnSpc>
            </a:pPr>
            <a:endParaRPr lang="en-US" sz="3600"/>
          </a:p>
        </p:txBody>
      </p:sp>
    </p:spTree>
    <p:extLst>
      <p:ext uri="{BB962C8B-B14F-4D97-AF65-F5344CB8AC3E}">
        <p14:creationId xmlns:p14="http://schemas.microsoft.com/office/powerpoint/2010/main" val="1427106683"/>
      </p:ext>
    </p:extLst>
  </p:cSld>
  <p:clrMapOvr>
    <a:masterClrMapping/>
  </p:clrMapOvr>
  <p:transition/>
  <p:timing/>
</p:sld>
</file>

<file path=ppt/slides/slide2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4100" name="cosmos" descr="Image result for cosmos soil moisture&quot;"/>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121889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truck_gpr" descr="https://www.fz-juelich.de/SharedDocs/Bilder/IBG/IBG-3/EN/Research/Environmental_Sensing_and_Monitoring/Ground-based_remote_sensing/B1.png;jsessionid=5A353D60D97E874682EAECEA3BE45566?__blob=poster"/>
          <p:cNvPicPr>
            <a:picLocks noChangeArrowheads="1"/>
          </p:cNvPicPr>
          <p:nvPr/>
        </p:nvPicPr>
        <p:blipFill>
          <a:blip r:embed="rId3">
            <a:extLst>
              <a:ext uri="{28A0092B-C50C-407E-A947-70E740481C1C}">
                <a14:useLocalDpi xmlns:a14="http://schemas.microsoft.com/office/drawing/2010/main" val="0"/>
              </a:ext>
            </a:extLst>
          </a:blip>
          <a:srcRect r="43878"/>
          <a:stretch>
            <a:fillRect/>
          </a:stretch>
        </p:blipFill>
        <p:spPr bwMode="auto">
          <a:xfrm>
            <a:off x="3048" y="0"/>
            <a:ext cx="121889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flux tower" descr="Image result for flux tower&quot;"/>
          <p:cNvPicPr>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048" y="0"/>
            <a:ext cx="121889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scintillometer" descr="Image result for scintillometer&quot;"/>
          <p:cNvPicPr>
            <a:picLocks noChangeAspect="1" noChangeArrowheads="1"/>
          </p:cNvPicPr>
          <p:nvPr/>
        </p:nvPicPr>
        <p:blipFill>
          <a:blip r:embed="rId5">
            <a:extLst>
              <a:ext uri="{28A0092B-C50C-407E-A947-70E740481C1C}">
                <a14:useLocalDpi xmlns:a14="http://schemas.microsoft.com/office/drawing/2010/main" val="0"/>
              </a:ext>
            </a:extLst>
          </a:blip>
          <a:srcRect t="23626"/>
          <a:stretch>
            <a:fillRect/>
          </a:stretch>
        </p:blipFill>
        <p:spPr bwMode="auto">
          <a:xfrm>
            <a:off x="3048" y="0"/>
            <a:ext cx="12198096" cy="6857999"/>
          </a:xfrm>
          <a:prstGeom prst="rect">
            <a:avLst/>
          </a:prstGeom>
          <a:noFill/>
          <a:extLst>
            <a:ext uri="{909E8E84-426E-40DD-AFC4-6F175D3DCCD1}">
              <a14:hiddenFill xmlns:a14="http://schemas.microsoft.com/office/drawing/2010/main">
                <a:solidFill>
                  <a:srgbClr val="FFFFFF"/>
                </a:solidFill>
              </a14:hiddenFill>
            </a:ext>
          </a:extLst>
        </p:spPr>
      </p:pic>
      <p:pic>
        <p:nvPicPr>
          <p:cNvPr id="4106" name="weather station" descr="Image result for weather station&quot;"/>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2192" y="1"/>
            <a:ext cx="1219809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3744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102"/>
                                        </p:tgtEl>
                                        <p:attrNameLst>
                                          <p:attrName>style.visibility</p:attrName>
                                        </p:attrNameLst>
                                      </p:cBhvr>
                                      <p:to>
                                        <p:strVal val="visible"/>
                                      </p:to>
                                    </p:set>
                                    <p:animEffect transition="in" filter="fade">
                                      <p:cBhvr>
                                        <p:cTn id="12" dur="500"/>
                                        <p:tgtEl>
                                          <p:spTgt spid="4102"/>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104"/>
                                        </p:tgtEl>
                                        <p:attrNameLst>
                                          <p:attrName>style.visibility</p:attrName>
                                        </p:attrNameLst>
                                      </p:cBhvr>
                                      <p:to>
                                        <p:strVal val="visible"/>
                                      </p:to>
                                    </p:set>
                                    <p:animEffect transition="in" filter="fade">
                                      <p:cBhvr>
                                        <p:cTn id="17" dur="500"/>
                                        <p:tgtEl>
                                          <p:spTgt spid="4104"/>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4106"/>
                                        </p:tgtEl>
                                        <p:attrNameLst>
                                          <p:attrName>style.visibility</p:attrName>
                                        </p:attrNameLst>
                                      </p:cBhvr>
                                      <p:to>
                                        <p:strVal val="visible"/>
                                      </p:to>
                                    </p:set>
                                    <p:animEffect transition="in" filter="fade">
                                      <p:cBhvr>
                                        <p:cTn id="22" dur="500"/>
                                        <p:tgtEl>
                                          <p:spTgt spid="4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050" name="plane_undercarriage" descr="Image result for airborne remote sensing&quot;"/>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helicopter sensor" descr="Image result for airborne remote sensing&quot;"/>
          <p:cNvPicPr>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0"/>
            <a:ext cx="121889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nasa_uav" descr="ADS-B Flight Tests on Ikhana UAS"/>
          <p:cNvPicPr>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72" y="0"/>
            <a:ext cx="121889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drones" descr="dji-datamapper-precisionhawk_geoawesomeness"/>
          <p:cNvPicPr>
            <a:picLocks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800" y="0"/>
            <a:ext cx="1218895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4341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3074" name="SMAP" descr="Artist's rendering of the Soil Moisture Active Passive (SMAP) satellite. The width of the region scanned on Earth's surface during each orbit is about 620 miles (1,000 kilometers)."/>
          <p:cNvPicPr>
            <a:picLocks noChangeArrowheads="1"/>
          </p:cNvPicPr>
          <p:nvPr/>
        </p:nvPicPr>
        <p:blipFill>
          <a:blip r:embed="rId3">
            <a:extLst>
              <a:ext uri="{28A0092B-C50C-407E-A947-70E740481C1C}">
                <a14:useLocalDpi xmlns:a14="http://schemas.microsoft.com/office/drawing/2010/main" val="0"/>
              </a:ext>
            </a:extLst>
          </a:blip>
          <a:srcRect t="26308"/>
          <a:stretch>
            <a:fillRect/>
          </a:stretch>
        </p:blipFill>
        <p:spPr bwMode="auto">
          <a:xfrm>
            <a:off x="3048" y="0"/>
            <a:ext cx="121889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SMOS" descr="Image result for smos satellite&quot;"/>
          <p:cNvPicPr>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Landsat" descr="Image result for landsat satellite&quot;"/>
          <p:cNvPicPr>
            <a:picLocks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048" y="0"/>
            <a:ext cx="121889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Sentinel" descr="Image result for sentinel satellite&quot;"/>
          <p:cNvPicPr>
            <a:picLocks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0" y="0"/>
            <a:ext cx="121889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resursP" descr="Image result for resurs p&quot;"/>
          <p:cNvPicPr>
            <a:picLocks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96" y="0"/>
            <a:ext cx="121889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88" name="HySIS" descr="Image result for hysis satellite&quot;"/>
          <p:cNvPicPr>
            <a:picLocks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096" y="0"/>
            <a:ext cx="121889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Cubesats" descr="Image result for planet satellite&quot;"/>
          <p:cNvPicPr>
            <a:picLocks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048" y="0"/>
            <a:ext cx="1218895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04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080"/>
                                        </p:tgtEl>
                                        <p:attrNameLst>
                                          <p:attrName>style.visibility</p:attrName>
                                        </p:attrNameLst>
                                      </p:cBhvr>
                                      <p:to>
                                        <p:strVal val="visible"/>
                                      </p:to>
                                    </p:set>
                                    <p:animEffect transition="in" filter="fade">
                                      <p:cBhvr>
                                        <p:cTn id="12" dur="500"/>
                                        <p:tgtEl>
                                          <p:spTgt spid="3080"/>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082"/>
                                        </p:tgtEl>
                                        <p:attrNameLst>
                                          <p:attrName>style.visibility</p:attrName>
                                        </p:attrNameLst>
                                      </p:cBhvr>
                                      <p:to>
                                        <p:strVal val="visible"/>
                                      </p:to>
                                    </p:set>
                                    <p:animEffect transition="in" filter="fade">
                                      <p:cBhvr>
                                        <p:cTn id="17" dur="500"/>
                                        <p:tgtEl>
                                          <p:spTgt spid="3082"/>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086"/>
                                        </p:tgtEl>
                                        <p:attrNameLst>
                                          <p:attrName>style.visibility</p:attrName>
                                        </p:attrNameLst>
                                      </p:cBhvr>
                                      <p:to>
                                        <p:strVal val="visible"/>
                                      </p:to>
                                    </p:set>
                                    <p:animEffect transition="in" filter="fade">
                                      <p:cBhvr>
                                        <p:cTn id="22" dur="500"/>
                                        <p:tgtEl>
                                          <p:spTgt spid="3086"/>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088"/>
                                        </p:tgtEl>
                                        <p:attrNameLst>
                                          <p:attrName>style.visibility</p:attrName>
                                        </p:attrNameLst>
                                      </p:cBhvr>
                                      <p:to>
                                        <p:strVal val="visible"/>
                                      </p:to>
                                    </p:set>
                                    <p:animEffect transition="in" filter="fade">
                                      <p:cBhvr>
                                        <p:cTn id="27" dur="500"/>
                                        <p:tgtEl>
                                          <p:spTgt spid="3088"/>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084"/>
                                        </p:tgtEl>
                                        <p:attrNameLst>
                                          <p:attrName>style.visibility</p:attrName>
                                        </p:attrNameLst>
                                      </p:cBhvr>
                                      <p:to>
                                        <p:strVal val="visible"/>
                                      </p:to>
                                    </p:set>
                                    <p:animEffect transition="in" filter="fade">
                                      <p:cBhvr>
                                        <p:cTn id="32" dur="500"/>
                                        <p:tgtEl>
                                          <p:spTgt spid="3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Types of Remote Sensors</a:t>
            </a: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8929766"/>
              </p:ext>
            </p:extLst>
          </p:nvPr>
        </p:nvGraphicFramePr>
        <p:xfrm>
          <a:off x="758825" y="1873250"/>
          <a:ext cx="10353675" cy="4059238"/>
        </p:xfrm>
        <a:graphic>
          <a:graphicData uri="http://schemas.openxmlformats.org/drawingml/2006/diagram">
            <dgm:relIds xmlns:dgm="http://schemas.openxmlformats.org/drawingml/2006/diagram" r:dm="rId3" r:lo="rId4" r:qs="rId5" r:cs="rId6"/>
          </a:graphicData>
        </a:graphic>
      </p:graphicFrame>
    </p:spTree>
    <p:extLst>
      <p:ext uri="{BB962C8B-B14F-4D97-AF65-F5344CB8AC3E}">
        <p14:creationId xmlns:p14="http://schemas.microsoft.com/office/powerpoint/2010/main" val="41300883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2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3"/>
          <p:cNvSpPr>
            <a:spLocks noGrp="1"/>
          </p:cNvSpPr>
          <p:nvPr>
            <p:ph type="title"/>
          </p:nvPr>
        </p:nvSpPr>
        <p:spPr>
          <a:xfrm>
            <a:off x="0" y="104956"/>
            <a:ext cx="10353762" cy="707822"/>
          </a:xfrm>
        </p:spPr>
        <p:txBody>
          <a:bodyPr vert="horz" lIns="91440" tIns="45720" rIns="91440" bIns="45720" rtlCol="0" anchor="ctr">
            <a:spAutoFit/>
          </a:bodyPr>
          <a:lstStyle/>
          <a:p>
            <a:r>
              <a:rPr lang="en-US"/>
              <a:t>Passive </a:t>
            </a:r>
            <a:r>
              <a:rPr lang="en-US" smtClean="0"/>
              <a:t>Sensing</a:t>
            </a:r>
            <a:endParaRPr lang="en-US"/>
          </a:p>
        </p:txBody>
      </p:sp>
      <p:pic>
        <p:nvPicPr>
          <p:cNvPr id="2" name="Content Placeholder 1"/>
          <p:cNvPicPr>
            <a:picLocks noGrp="1" noChangeAspect="1"/>
          </p:cNvPicPr>
          <p:nvPr>
            <p:ph idx="1"/>
          </p:nvPr>
        </p:nvPicPr>
        <p:blipFill>
          <a:blip r:embed="rId2"/>
          <a:srcRect l="-122" r="-294"/>
          <a:stretch>
            <a:fillRect/>
          </a:stretch>
        </p:blipFill>
        <p:spPr>
          <a:xfrm>
            <a:off x="1862203" y="3946126"/>
            <a:ext cx="2411092" cy="2410225"/>
          </a:xfrm>
        </p:spPr>
      </p:pic>
      <p:sp>
        <p:nvSpPr>
          <p:cNvPr id="3" name="32-Point Star 2"/>
          <p:cNvSpPr>
            <a:spLocks noChangeAspect="1"/>
          </p:cNvSpPr>
          <p:nvPr/>
        </p:nvSpPr>
        <p:spPr>
          <a:xfrm>
            <a:off x="4487317" y="1223923"/>
            <a:ext cx="803887" cy="807222"/>
          </a:xfrm>
          <a:prstGeom prst="star32">
            <a:avLst/>
          </a:prstGeom>
          <a:solidFill>
            <a:srgbClr val="FFFF00"/>
          </a:solidFill>
          <a:ln>
            <a:solidFill>
              <a:schemeClr val="accent6">
                <a:lumMod val="75000"/>
              </a:schemeClr>
            </a:solidFill>
          </a:ln>
          <a:effectLst>
            <a:glow rad="584200">
              <a:srgbClr val="FFFF00">
                <a:alpha val="75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Futura PT Medium" panose="020b0602020204020303" pitchFamily="34" charset="-52"/>
            </a:endParaRPr>
          </a:p>
        </p:txBody>
      </p:sp>
      <p:cxnSp>
        <p:nvCxnSpPr>
          <p:cNvPr id="14" name="Straight Arrow Connector 13"/>
          <p:cNvCxnSpPr/>
          <p:nvPr/>
        </p:nvCxnSpPr>
        <p:spPr>
          <a:xfrm flipH="1">
            <a:off x="3305210" y="2017392"/>
            <a:ext cx="1479588" cy="3161206"/>
          </a:xfrm>
          <a:prstGeom prst="straightConnector1">
            <a:avLst/>
          </a:prstGeom>
          <a:ln>
            <a:solidFill>
              <a:srgbClr val="FF6600"/>
            </a:solidFill>
            <a:tailEnd type="arrow"/>
          </a:ln>
          <a:effectLst>
            <a:glow rad="228600">
              <a:schemeClr val="accent6">
                <a:satMod val="175000"/>
                <a:alpha val="40000"/>
              </a:schemeClr>
            </a:glow>
            <a:outerShdw blurRad="40000" dist="23000" dir="5400000" rotWithShape="0">
              <a:srgbClr val="000000">
                <a:alpha val="35000"/>
              </a:srgbClr>
            </a:outerShdw>
          </a:effectLst>
          <a:scene3d>
            <a:camera prst="orthographicFront"/>
            <a:lightRig rig="threePt" dir="t"/>
          </a:scene3d>
          <a:sp3d>
            <a:bevelT/>
          </a:sp3d>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flipH="1">
            <a:off x="3547416" y="2017392"/>
            <a:ext cx="1491780" cy="3161206"/>
          </a:xfrm>
          <a:prstGeom prst="straightConnector1">
            <a:avLst/>
          </a:prstGeom>
          <a:ln>
            <a:solidFill>
              <a:srgbClr val="FF6600"/>
            </a:solidFill>
            <a:tailEnd type="arrow"/>
          </a:ln>
          <a:effectLst>
            <a:glow rad="228600">
              <a:schemeClr val="accent6">
                <a:satMod val="175000"/>
                <a:alpha val="40000"/>
              </a:schemeClr>
            </a:glow>
            <a:outerShdw blurRad="40000" dist="23000" dir="5400000" rotWithShape="0">
              <a:srgbClr val="000000">
                <a:alpha val="35000"/>
              </a:srgbClr>
            </a:outerShdw>
          </a:effectLst>
          <a:scene3d>
            <a:camera prst="orthographicFront"/>
            <a:lightRig rig="threePt" dir="t"/>
          </a:scene3d>
          <a:sp3d>
            <a:bevelT/>
          </a:sp3d>
        </p:spPr>
        <p:style>
          <a:lnRef idx="3">
            <a:schemeClr val="accent2"/>
          </a:lnRef>
          <a:fillRef idx="0">
            <a:schemeClr val="accent2"/>
          </a:fillRef>
          <a:effectRef idx="2">
            <a:schemeClr val="accent2"/>
          </a:effectRef>
          <a:fontRef idx="minor">
            <a:schemeClr val="tx1"/>
          </a:fontRef>
        </p:style>
      </p:cxnSp>
      <p:cxnSp>
        <p:nvCxnSpPr>
          <p:cNvPr id="16" name="Straight Arrow Connector 15"/>
          <p:cNvCxnSpPr/>
          <p:nvPr/>
        </p:nvCxnSpPr>
        <p:spPr>
          <a:xfrm flipH="1">
            <a:off x="3138430" y="1857764"/>
            <a:ext cx="1362582" cy="3320835"/>
          </a:xfrm>
          <a:prstGeom prst="straightConnector1">
            <a:avLst/>
          </a:prstGeom>
          <a:ln>
            <a:solidFill>
              <a:schemeClr val="tx1"/>
            </a:solidFill>
            <a:tailEnd type="arrow"/>
          </a:ln>
          <a:effectLst>
            <a:glow rad="228600">
              <a:schemeClr val="accent6">
                <a:satMod val="175000"/>
                <a:alpha val="40000"/>
              </a:schemeClr>
            </a:glow>
            <a:outerShdw blurRad="40000" dist="23000" dir="5400000" rotWithShape="0">
              <a:srgbClr val="000000">
                <a:alpha val="35000"/>
              </a:srgbClr>
            </a:outerShdw>
          </a:effectLst>
          <a:scene3d>
            <a:camera prst="orthographicFront"/>
            <a:lightRig rig="threePt" dir="t"/>
          </a:scene3d>
          <a:sp3d>
            <a:bevelT/>
          </a:sp3d>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flipH="1" flipV="1">
            <a:off x="2484125" y="2127145"/>
            <a:ext cx="654305" cy="3051455"/>
          </a:xfrm>
          <a:prstGeom prst="straightConnector1">
            <a:avLst/>
          </a:prstGeom>
          <a:ln>
            <a:solidFill>
              <a:srgbClr val="FF6600"/>
            </a:solidFill>
            <a:tailEnd type="arrow"/>
          </a:ln>
          <a:effectLst>
            <a:glow rad="63500">
              <a:schemeClr val="accent6">
                <a:satMod val="175000"/>
                <a:alpha val="40000"/>
              </a:schemeClr>
            </a:glow>
            <a:outerShdw blurRad="40000" dist="23000" dir="5400000" rotWithShape="0">
              <a:srgbClr val="000000">
                <a:alpha val="35000"/>
              </a:srgbClr>
            </a:outerShdw>
          </a:effectLst>
          <a:scene3d>
            <a:camera prst="orthographicFront"/>
            <a:lightRig rig="threePt" dir="t"/>
          </a:scene3d>
          <a:sp3d>
            <a:bevelT prst="relaxedInset"/>
          </a:sp3d>
        </p:spPr>
        <p:style>
          <a:lnRef idx="3">
            <a:schemeClr val="accent2"/>
          </a:lnRef>
          <a:fillRef idx="0">
            <a:schemeClr val="accent2"/>
          </a:fillRef>
          <a:effectRef idx="2">
            <a:schemeClr val="accent2"/>
          </a:effectRef>
          <a:fontRef idx="minor">
            <a:schemeClr val="tx1"/>
          </a:fontRef>
        </p:style>
      </p:cxnSp>
      <p:cxnSp>
        <p:nvCxnSpPr>
          <p:cNvPr id="21" name="Straight Arrow Connector 20"/>
          <p:cNvCxnSpPr/>
          <p:nvPr/>
        </p:nvCxnSpPr>
        <p:spPr>
          <a:xfrm flipH="1" flipV="1">
            <a:off x="2676562" y="1857763"/>
            <a:ext cx="628646" cy="3320836"/>
          </a:xfrm>
          <a:prstGeom prst="straightConnector1">
            <a:avLst/>
          </a:prstGeom>
          <a:ln>
            <a:solidFill>
              <a:srgbClr val="FF6600"/>
            </a:solidFill>
            <a:tailEnd type="arrow"/>
          </a:ln>
          <a:effectLst>
            <a:glow rad="63500">
              <a:schemeClr val="accent6">
                <a:satMod val="175000"/>
                <a:alpha val="40000"/>
              </a:schemeClr>
            </a:glow>
            <a:outerShdw blurRad="40000" dist="23000" dir="5400000" rotWithShape="0">
              <a:srgbClr val="000000">
                <a:alpha val="35000"/>
              </a:srgbClr>
            </a:outerShdw>
          </a:effectLst>
          <a:scene3d>
            <a:camera prst="orthographicFront"/>
            <a:lightRig rig="threePt" dir="t"/>
          </a:scene3d>
          <a:sp3d>
            <a:bevelT prst="relaxedInset"/>
          </a:sp3d>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p:nvPr/>
        </p:nvCxnSpPr>
        <p:spPr>
          <a:xfrm flipH="1" flipV="1">
            <a:off x="2189053" y="2319559"/>
            <a:ext cx="692792" cy="2859040"/>
          </a:xfrm>
          <a:prstGeom prst="straightConnector1">
            <a:avLst/>
          </a:prstGeom>
          <a:ln>
            <a:solidFill>
              <a:schemeClr val="bg2">
                <a:lumMod val="10000"/>
                <a:lumOff val="90000"/>
              </a:schemeClr>
            </a:solidFill>
            <a:prstDash val="dash"/>
            <a:tailEnd type="arrow"/>
          </a:ln>
          <a:effectLst>
            <a:glow rad="63500">
              <a:schemeClr val="accent6">
                <a:satMod val="175000"/>
                <a:alpha val="40000"/>
              </a:schemeClr>
            </a:glow>
            <a:outerShdw blurRad="40000" dist="23000" dir="5400000" rotWithShape="0">
              <a:srgbClr val="000000">
                <a:alpha val="35000"/>
              </a:srgbClr>
            </a:outerShdw>
          </a:effectLst>
        </p:spPr>
        <p:style>
          <a:lnRef idx="3">
            <a:schemeClr val="accent2"/>
          </a:lnRef>
          <a:fillRef idx="0">
            <a:schemeClr val="accent2"/>
          </a:fillRef>
          <a:effectRef idx="2">
            <a:schemeClr val="accent2"/>
          </a:effectRef>
          <a:fontRef idx="minor">
            <a:schemeClr val="tx1"/>
          </a:fontRef>
        </p:style>
      </p:cxnSp>
      <p:sp>
        <p:nvSpPr>
          <p:cNvPr id="35" name="Rectangle 34"/>
          <p:cNvSpPr/>
          <p:nvPr/>
        </p:nvSpPr>
        <p:spPr>
          <a:xfrm>
            <a:off x="6115088" y="1920895"/>
            <a:ext cx="5862097" cy="3016210"/>
          </a:xfrm>
          <a:prstGeom prst="rect">
            <a:avLst/>
          </a:prstGeom>
        </p:spPr>
        <p:txBody>
          <a:bodyPr wrap="square">
            <a:spAutoFit/>
          </a:bodyPr>
          <a:lstStyle/>
          <a:p>
            <a:pPr marL="571500" marR="0" lvl="0" indent="-571500" algn="l" defTabSz="457200" rtl="0" eaLnBrk="1" fontAlgn="auto" latinLnBrk="0" hangingPunct="1">
              <a:lnSpc>
                <a:spcPct val="100000"/>
              </a:lnSpc>
              <a:spcBef>
                <a:spcPct val="0"/>
              </a:spcBef>
              <a:spcAft>
                <a:spcPts val="1200"/>
              </a:spcAft>
              <a:buClrTx/>
              <a:buSzTx/>
              <a:buFont typeface="Arial" panose="020b0604020202020204" pitchFamily="34" charset="0"/>
              <a:buChar char="•"/>
              <a:defRPr/>
            </a:pPr>
            <a:r>
              <a:rPr kumimoji="0" lang="en-US" sz="3600" b="0" i="0" u="none" strike="noStrike" kern="1200" cap="none" spc="0" normalizeH="0" baseline="0" noProof="0" smtClean="0">
                <a:ln>
                  <a:noFill/>
                </a:ln>
                <a:effectLst/>
                <a:uLnTx/>
                <a:uFillTx/>
                <a:latin typeface="Futura PT Medium" panose="020b0602020204020303" pitchFamily="34" charset="-52"/>
              </a:rPr>
              <a:t>Sensing </a:t>
            </a:r>
            <a:r>
              <a:rPr kumimoji="0" lang="en-US" sz="3600" b="0" i="0" u="none" strike="noStrike" kern="1200" cap="none" spc="0" normalizeH="0" baseline="0" noProof="0">
                <a:ln>
                  <a:noFill/>
                </a:ln>
                <a:effectLst/>
                <a:uLnTx/>
                <a:uFillTx/>
                <a:latin typeface="Futura PT Medium" panose="020b0602020204020303" pitchFamily="34" charset="-52"/>
              </a:rPr>
              <a:t>thermally emitted (natural) microwave radiation</a:t>
            </a:r>
          </a:p>
          <a:p>
            <a:pPr marL="571500" marR="0" lvl="0" indent="-571500" algn="l" defTabSz="457200" rtl="0" eaLnBrk="1" fontAlgn="auto" latinLnBrk="0" hangingPunct="1">
              <a:lnSpc>
                <a:spcPct val="100000"/>
              </a:lnSpc>
              <a:spcBef>
                <a:spcPct val="0"/>
              </a:spcBef>
              <a:spcAft>
                <a:spcPts val="1200"/>
              </a:spcAft>
              <a:buClrTx/>
              <a:buSzTx/>
              <a:buFont typeface="Arial" panose="020b0604020202020204" pitchFamily="34" charset="0"/>
              <a:buChar char="•"/>
              <a:defRPr/>
            </a:pPr>
            <a:r>
              <a:rPr kumimoji="0" lang="en-US" sz="3600" b="0" i="0" u="none" strike="noStrike" kern="1200" cap="none" spc="0" normalizeH="0" baseline="0" noProof="0" smtClean="0">
                <a:ln>
                  <a:noFill/>
                </a:ln>
                <a:effectLst/>
                <a:uLnTx/>
                <a:uFillTx/>
                <a:latin typeface="Futura PT Medium" panose="020b0602020204020303" pitchFamily="34" charset="-52"/>
              </a:rPr>
              <a:t>Low </a:t>
            </a:r>
            <a:r>
              <a:rPr kumimoji="0" lang="en-US" sz="3600" b="0" i="0" u="none" strike="noStrike" kern="1200" cap="none" spc="0" normalizeH="0" baseline="0" noProof="0">
                <a:ln>
                  <a:noFill/>
                </a:ln>
                <a:effectLst/>
                <a:uLnTx/>
                <a:uFillTx/>
                <a:latin typeface="Futura PT Medium" panose="020b0602020204020303" pitchFamily="34" charset="-52"/>
              </a:rPr>
              <a:t>energy level </a:t>
            </a:r>
            <a:r>
              <a:rPr kumimoji="0" lang="en-US" sz="3600" b="0" i="0" u="none" strike="noStrike" kern="1200" cap="none" spc="0" normalizeH="0" baseline="0" noProof="0" smtClean="0">
                <a:ln>
                  <a:noFill/>
                </a:ln>
                <a:effectLst/>
                <a:uLnTx/>
                <a:uFillTx/>
                <a:latin typeface="Futura PT Medium" panose="020b0602020204020303" pitchFamily="34" charset="-52"/>
              </a:rPr>
              <a:t>= </a:t>
            </a:r>
            <a:r>
              <a:rPr kumimoji="0" lang="en-US" sz="3600" b="0" i="0" u="none" strike="noStrike" kern="1200" cap="none" spc="0" normalizeH="0" baseline="0" noProof="0">
                <a:ln>
                  <a:noFill/>
                </a:ln>
                <a:effectLst/>
                <a:uLnTx/>
                <a:uFillTx/>
                <a:latin typeface="Futura PT Medium" panose="020b0602020204020303" pitchFamily="34" charset="-52"/>
              </a:rPr>
              <a:t>coarse </a:t>
            </a:r>
            <a:r>
              <a:rPr kumimoji="0" lang="en-US" sz="3600" b="0" i="0" u="none" strike="noStrike" kern="1200" cap="none" spc="0" normalizeH="0" baseline="0" noProof="0" smtClean="0">
                <a:ln>
                  <a:noFill/>
                </a:ln>
                <a:effectLst/>
                <a:uLnTx/>
                <a:uFillTx/>
                <a:latin typeface="Futura PT Medium" panose="020b0602020204020303" pitchFamily="34" charset="-52"/>
              </a:rPr>
              <a:t>resolution</a:t>
            </a:r>
            <a:endParaRPr kumimoji="0" lang="en-US" sz="3600" b="0" i="0" u="none" strike="noStrike" kern="1200" cap="none" spc="0" normalizeH="0" baseline="0" noProof="0">
              <a:ln>
                <a:noFill/>
              </a:ln>
              <a:effectLst/>
              <a:uLnTx/>
              <a:uFillTx/>
              <a:latin typeface="Futura PT Medium" panose="020b0602020204020303" pitchFamily="34" charset="-52"/>
            </a:endParaRPr>
          </a:p>
        </p:txBody>
      </p:sp>
      <p:pic>
        <p:nvPicPr>
          <p:cNvPr id="17" name="Picture 2" descr="Image result for remote sensing satellite&quot;"/>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rot="20695768">
            <a:off x="613793" y="1099972"/>
            <a:ext cx="2907209" cy="111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7902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par>
                                <p:cTn id="8" presetID="22" presetClass="entr" presetSubtype="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par>
                                <p:cTn id="11" presetID="22" presetClass="entr" presetSubtype="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500"/>
                                        <p:tgtEl>
                                          <p:spTgt spid="15"/>
                                        </p:tgtEl>
                                      </p:cBhvr>
                                    </p:animEffect>
                                  </p:childTnLst>
                                </p:cTn>
                              </p:par>
                            </p:childTnLst>
                          </p:cTn>
                        </p:par>
                        <p:par>
                          <p:cTn id="14" fill="hold" nodeType="afterGroup">
                            <p:stCondLst>
                              <p:cond delay="500"/>
                            </p:stCondLst>
                            <p:childTnLst>
                              <p:par>
                                <p:cTn id="15" presetID="22" presetClass="entr" presetSubtype="4"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par>
                                <p:cTn id="18" presetID="22" presetClass="entr" presetSubtype="4"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down)">
                                      <p:cBhvr>
                                        <p:cTn id="20" dur="500"/>
                                        <p:tgtEl>
                                          <p:spTgt spid="21"/>
                                        </p:tgtEl>
                                      </p:cBhvr>
                                    </p:animEffect>
                                  </p:childTnLst>
                                </p:cTn>
                              </p:par>
                            </p:childTnLst>
                          </p:cTn>
                        </p:par>
                      </p:childTnLst>
                    </p:cTn>
                  </p:par>
                  <p:par>
                    <p:cTn id="21" fill="hold" nodeType="clickPar">
                      <p:stCondLst>
                        <p:cond delay="indefinite"/>
                      </p:stCondLst>
                      <p:childTnLst>
                        <p:par>
                          <p:cTn id="22" fill="hold" nodeType="after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 name="Title 3"/>
          <p:cNvSpPr>
            <a:spLocks noGrp="1"/>
          </p:cNvSpPr>
          <p:nvPr>
            <p:ph type="title"/>
          </p:nvPr>
        </p:nvSpPr>
        <p:spPr/>
        <p:txBody>
          <a:bodyPr/>
          <a:lstStyle/>
          <a:p>
            <a:r>
              <a:rPr lang="en-US" smtClean="0"/>
              <a:t>Active Sensing</a:t>
            </a:r>
            <a:endParaRPr lang="en-US"/>
          </a:p>
        </p:txBody>
      </p:sp>
      <p:pic>
        <p:nvPicPr>
          <p:cNvPr id="2" name="Content Placeholder 1"/>
          <p:cNvPicPr>
            <a:picLocks noGrp="1" noChangeAspect="1"/>
          </p:cNvPicPr>
          <p:nvPr>
            <p:ph idx="1"/>
          </p:nvPr>
        </p:nvPicPr>
        <p:blipFill>
          <a:blip r:embed="rId2"/>
          <a:srcRect l="-122" r="-294"/>
          <a:stretch>
            <a:fillRect/>
          </a:stretch>
        </p:blipFill>
        <p:spPr>
          <a:xfrm>
            <a:off x="1950130" y="4038171"/>
            <a:ext cx="2411092" cy="2410225"/>
          </a:xfrm>
        </p:spPr>
      </p:pic>
      <p:cxnSp>
        <p:nvCxnSpPr>
          <p:cNvPr id="6" name="Straight Arrow Connector 5"/>
          <p:cNvCxnSpPr/>
          <p:nvPr/>
        </p:nvCxnSpPr>
        <p:spPr>
          <a:xfrm>
            <a:off x="2251323" y="2283328"/>
            <a:ext cx="1180285" cy="2745124"/>
          </a:xfrm>
          <a:prstGeom prst="straightConnector1">
            <a:avLst/>
          </a:prstGeom>
          <a:ln>
            <a:tailEnd type="arrow"/>
          </a:ln>
          <a:effectLst>
            <a:glow rad="228600">
              <a:schemeClr val="accent1">
                <a:satMod val="175000"/>
                <a:alpha val="40000"/>
              </a:schemeClr>
            </a:glow>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a:off x="2403723" y="2281792"/>
            <a:ext cx="1180285" cy="2745124"/>
          </a:xfrm>
          <a:prstGeom prst="straightConnector1">
            <a:avLst/>
          </a:prstGeom>
          <a:ln>
            <a:tailEnd type="arrow"/>
          </a:ln>
          <a:effectLst>
            <a:glow rad="228600">
              <a:schemeClr val="accent1">
                <a:satMod val="175000"/>
                <a:alpha val="40000"/>
              </a:schemeClr>
            </a:glow>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18" name="Straight Arrow Connector 17"/>
          <p:cNvCxnSpPr/>
          <p:nvPr/>
        </p:nvCxnSpPr>
        <p:spPr>
          <a:xfrm>
            <a:off x="2544842" y="2268964"/>
            <a:ext cx="1180285" cy="2745124"/>
          </a:xfrm>
          <a:prstGeom prst="straightConnector1">
            <a:avLst/>
          </a:prstGeom>
          <a:ln>
            <a:tailEnd type="arrow"/>
          </a:ln>
          <a:effectLst>
            <a:glow rad="228600">
              <a:schemeClr val="accent1">
                <a:satMod val="175000"/>
                <a:alpha val="40000"/>
              </a:schemeClr>
            </a:glow>
            <a:outerShdw blurRad="40000" dist="23000" dir="5400000" rotWithShape="0">
              <a:srgbClr val="000000">
                <a:alpha val="35000"/>
              </a:srgb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flipV="1">
            <a:off x="3431607" y="2268964"/>
            <a:ext cx="152400" cy="2745124"/>
          </a:xfrm>
          <a:prstGeom prst="straightConnector1">
            <a:avLst/>
          </a:prstGeom>
          <a:ln>
            <a:tailEnd type="arrow"/>
          </a:ln>
          <a:effectLst>
            <a:glow rad="101600">
              <a:schemeClr val="accent1">
                <a:satMod val="175000"/>
                <a:alpha val="40000"/>
              </a:schemeClr>
            </a:glow>
            <a:outerShdw blurRad="40000" dist="23000" dir="5400000" rotWithShape="0">
              <a:srgbClr val="000000">
                <a:alpha val="35000"/>
              </a:srgbClr>
            </a:outerShdw>
          </a:effectLst>
          <a:scene3d>
            <a:camera prst="orthographicFront"/>
            <a:lightRig rig="threePt" dir="t"/>
          </a:scene3d>
          <a:sp3d>
            <a:bevelT prst="relaxedInset"/>
          </a:sp3d>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flipV="1">
            <a:off x="3584007" y="2254600"/>
            <a:ext cx="152400" cy="2745124"/>
          </a:xfrm>
          <a:prstGeom prst="straightConnector1">
            <a:avLst/>
          </a:prstGeom>
          <a:ln>
            <a:tailEnd type="arrow"/>
          </a:ln>
          <a:effectLst>
            <a:glow rad="101600">
              <a:schemeClr val="accent1">
                <a:satMod val="175000"/>
                <a:alpha val="40000"/>
              </a:schemeClr>
            </a:glow>
            <a:outerShdw blurRad="40000" dist="23000" dir="5400000" rotWithShape="0">
              <a:srgbClr val="000000">
                <a:alpha val="35000"/>
              </a:srgbClr>
            </a:outerShdw>
          </a:effectLst>
          <a:scene3d>
            <a:camera prst="orthographicFront"/>
            <a:lightRig rig="threePt" dir="t"/>
          </a:scene3d>
          <a:sp3d>
            <a:bevelT prst="relaxedInset"/>
          </a:sp3d>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flipV="1">
            <a:off x="3891903" y="2331568"/>
            <a:ext cx="152400" cy="2745124"/>
          </a:xfrm>
          <a:prstGeom prst="straightConnector1">
            <a:avLst/>
          </a:prstGeom>
          <a:ln>
            <a:prstDash val="dash"/>
            <a:tailEnd type="arrow"/>
          </a:ln>
          <a:effectLst>
            <a:glow rad="101600">
              <a:schemeClr val="accent1">
                <a:satMod val="175000"/>
                <a:alpha val="40000"/>
              </a:schemeClr>
            </a:glow>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26" name="Rectangle 25"/>
          <p:cNvSpPr/>
          <p:nvPr/>
        </p:nvSpPr>
        <p:spPr>
          <a:xfrm>
            <a:off x="5986076" y="2159422"/>
            <a:ext cx="6105583" cy="2539157"/>
          </a:xfrm>
          <a:prstGeom prst="rect">
            <a:avLst/>
          </a:prstGeom>
        </p:spPr>
        <p:txBody>
          <a:bodyPr wrap="square">
            <a:spAutoFit/>
          </a:bodyPr>
          <a:lstStyle/>
          <a:p>
            <a:pPr marL="457200" marR="0" lvl="0" indent="-457200" algn="l" defTabSz="457200" rtl="0" eaLnBrk="1" fontAlgn="auto" latinLnBrk="0" hangingPunct="1">
              <a:lnSpc>
                <a:spcPct val="100000"/>
              </a:lnSpc>
              <a:spcBef>
                <a:spcPct val="0"/>
              </a:spcBef>
              <a:spcAft>
                <a:spcPts val="1800"/>
              </a:spcAft>
              <a:buClrTx/>
              <a:buSzTx/>
              <a:buFont typeface="Arial" panose="020b0604020202020204" pitchFamily="34" charset="0"/>
              <a:buChar char="•"/>
              <a:defRPr/>
            </a:pPr>
            <a:r>
              <a:rPr kumimoji="0" lang="en-US" sz="3600" b="0" i="0" u="none" strike="noStrike" kern="1200" cap="none" spc="0" normalizeH="0" baseline="0" noProof="0">
                <a:ln>
                  <a:noFill/>
                </a:ln>
                <a:effectLst/>
                <a:uLnTx/>
                <a:uFillTx/>
                <a:latin typeface="Futura PT Medium" panose="020b0602020204020303" pitchFamily="34" charset="-52"/>
              </a:rPr>
              <a:t>Based on sensing reflected microwave radiation from own source emission</a:t>
            </a:r>
          </a:p>
          <a:p>
            <a:pPr marL="457200" marR="0" lvl="0" indent="-457200" algn="l" defTabSz="457200" rtl="0" eaLnBrk="1" fontAlgn="auto" latinLnBrk="0" hangingPunct="1">
              <a:lnSpc>
                <a:spcPct val="100000"/>
              </a:lnSpc>
              <a:spcBef>
                <a:spcPct val="0"/>
              </a:spcBef>
              <a:spcAft>
                <a:spcPts val="1800"/>
              </a:spcAft>
              <a:buClrTx/>
              <a:buSzTx/>
              <a:buFont typeface="Arial" panose="020b0604020202020204" pitchFamily="34" charset="0"/>
              <a:buChar char="•"/>
              <a:defRPr/>
            </a:pPr>
            <a:r>
              <a:rPr kumimoji="0" lang="en-US" sz="3600" b="0" i="0" u="none" strike="noStrike" kern="1200" cap="none" spc="0" normalizeH="0" baseline="0" noProof="0" smtClean="0">
                <a:ln>
                  <a:noFill/>
                </a:ln>
                <a:effectLst/>
                <a:uLnTx/>
                <a:uFillTx/>
                <a:latin typeface="Futura PT Medium" panose="020b0602020204020303" pitchFamily="34" charset="-52"/>
              </a:rPr>
              <a:t>Finer resolution</a:t>
            </a:r>
            <a:endParaRPr kumimoji="0" lang="en-US" sz="3600" b="0" i="0" u="none" strike="noStrike" kern="1200" cap="none" spc="0" normalizeH="0" baseline="0" noProof="0">
              <a:ln>
                <a:noFill/>
              </a:ln>
              <a:effectLst/>
              <a:uLnTx/>
              <a:uFillTx/>
              <a:latin typeface="Futura PT Medium" panose="020b0602020204020303" pitchFamily="34" charset="-52"/>
            </a:endParaRPr>
          </a:p>
        </p:txBody>
      </p:sp>
      <p:pic>
        <p:nvPicPr>
          <p:cNvPr id="10242" name="Picture 2" descr="Image result for remote sensing satellite&quot;"/>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rot="20695768">
            <a:off x="1030714" y="1135398"/>
            <a:ext cx="3566886" cy="1371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40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500"/>
                                        <p:tgtEl>
                                          <p:spTgt spid="17"/>
                                        </p:tgtEl>
                                      </p:cBhvr>
                                    </p:animEffect>
                                  </p:childTnLst>
                                </p:cTn>
                              </p:par>
                              <p:par>
                                <p:cTn id="11" presetID="22" presetClass="entr" presetSubtype="1"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childTnLst>
                          </p:cTn>
                        </p:par>
                        <p:par>
                          <p:cTn id="14" fill="hold" nodeType="afterGroup">
                            <p:stCondLst>
                              <p:cond delay="500"/>
                            </p:stCondLst>
                            <p:childTnLst>
                              <p:par>
                                <p:cTn id="15" presetID="22" presetClass="entr" presetSubtype="4"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par>
                                <p:cTn id="18" presetID="22" presetClass="entr" presetSubtype="4"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down)">
                                      <p:cBhvr>
                                        <p:cTn id="20" dur="500"/>
                                        <p:tgtEl>
                                          <p:spTgt spid="23"/>
                                        </p:tgtEl>
                                      </p:cBhvr>
                                    </p:animEffect>
                                  </p:childTnLst>
                                </p:cTn>
                              </p:par>
                            </p:childTnLst>
                          </p:cTn>
                        </p:par>
                        <p:par>
                          <p:cTn id="21" fill="hold" nodeType="afterGroup">
                            <p:stCondLst>
                              <p:cond delay="1000"/>
                            </p:stCondLst>
                            <p:childTnLst>
                              <p:par>
                                <p:cTn id="22" presetID="22" presetClass="entr" presetSubtype="4"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down)">
                                      <p:cBhvr>
                                        <p:cTn id="2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b="1" smtClean="0"/>
              <a:t>Environmental Covariables</a:t>
            </a:r>
            <a:endParaRPr lang="en-US" b="1"/>
          </a:p>
        </p:txBody>
      </p:sp>
      <p:pic>
        <p:nvPicPr>
          <p:cNvPr id="4" name="seed" descr="Seed Packet with solid fill">
            <a:extLst>
              <a:ext uri="{FF2B5EF4-FFF2-40B4-BE49-F238E27FC236}">
                <a16:creationId xmlns:a16="http://schemas.microsoft.com/office/drawing/2014/main" id="{F97296AF-62A7-4E00-8228-4DB7A87D0399}"/>
              </a:ext>
            </a:extLst>
          </p:cNvPr>
          <p:cNvPicPr>
            <a:picLocks noGrp="1" noChangeAspect="1"/>
          </p:cNvPicPr>
          <p:nvPr>
            <p:ph idx="1"/>
          </p:nvPr>
        </p:nvPicPr>
        <p:blipFill>
          <a:blip r:embed="rId2">
            <a:duotone>
              <a:prstClr val="black"/>
              <a:schemeClr val="tx1">
                <a:lumMod val="95000"/>
                <a:lumOff val="5000"/>
                <a:tint val="45000"/>
                <a:satMod val="400000"/>
              </a:schemeClr>
            </a:duotone>
            <a:extLst>
              <a:ext uri="{96DAC541-7B7A-43D3-8B79-37D633B846F1}">
                <asvg:svgBlip xmlns:asvg="http://schemas.microsoft.com/office/drawing/2016/SVG/main" xmlns="" r:embed="rId3"/>
              </a:ext>
            </a:extLst>
          </a:blip>
          <a:stretch>
            <a:fillRect/>
          </a:stretch>
        </p:blipFill>
        <p:spPr>
          <a:xfrm>
            <a:off x="6339039" y="2441522"/>
            <a:ext cx="1371600" cy="1371600"/>
          </a:xfrm>
        </p:spPr>
      </p:pic>
      <p:pic>
        <p:nvPicPr>
          <p:cNvPr id="5" name="cloud" descr="Cloud With Lightning And Rain with solid fill">
            <a:extLst>
              <a:ext uri="{FF2B5EF4-FFF2-40B4-BE49-F238E27FC236}">
                <a16:creationId xmlns:a16="http://schemas.microsoft.com/office/drawing/2014/main" id="{0480751B-77A6-4ABD-9446-CCBDBE52B387}"/>
              </a:ext>
            </a:extLst>
          </p:cNvPr>
          <p:cNvPicPr>
            <a:picLocks noChangeAspect="1"/>
          </p:cNvPicPr>
          <p:nvPr/>
        </p:nvPicPr>
        <p:blipFill>
          <a:blip r:embed="rId4">
            <a:duotone>
              <a:prstClr val="black"/>
              <a:schemeClr val="tx1">
                <a:lumMod val="95000"/>
                <a:lumOff val="5000"/>
                <a:tint val="45000"/>
                <a:satMod val="400000"/>
              </a:schemeClr>
            </a:duotone>
            <a:extLst>
              <a:ext uri="{96DAC541-7B7A-43D3-8B79-37D633B846F1}">
                <asvg:svgBlip xmlns:asvg="http://schemas.microsoft.com/office/drawing/2016/SVG/main" xmlns="" r:embed="rId5"/>
              </a:ext>
            </a:extLst>
          </a:blip>
          <a:stretch>
            <a:fillRect/>
          </a:stretch>
        </p:blipFill>
        <p:spPr>
          <a:xfrm>
            <a:off x="343401" y="2447010"/>
            <a:ext cx="1371600" cy="1371600"/>
          </a:xfrm>
          <a:prstGeom prst="rect">
            <a:avLst/>
          </a:prstGeom>
        </p:spPr>
      </p:pic>
      <p:pic>
        <p:nvPicPr>
          <p:cNvPr id="6" name="globe" descr="Globe outline">
            <a:extLst>
              <a:ext uri="{FF2B5EF4-FFF2-40B4-BE49-F238E27FC236}">
                <a16:creationId xmlns:a16="http://schemas.microsoft.com/office/drawing/2014/main" id="{332EA94C-8897-4BB2-989E-A1ACCD2D6473}"/>
              </a:ext>
            </a:extLst>
          </p:cNvPr>
          <p:cNvPicPr>
            <a:picLocks noChangeAspect="1"/>
          </p:cNvPicPr>
          <p:nvPr/>
        </p:nvPicPr>
        <p:blipFill>
          <a:blip r:embed="rId6">
            <a:duotone>
              <a:prstClr val="black"/>
              <a:schemeClr val="tx1">
                <a:lumMod val="95000"/>
                <a:lumOff val="5000"/>
                <a:tint val="45000"/>
                <a:satMod val="400000"/>
              </a:schemeClr>
            </a:duotone>
            <a:extLst>
              <a:ext uri="{96DAC541-7B7A-43D3-8B79-37D633B846F1}">
                <asvg:svgBlip xmlns:asvg="http://schemas.microsoft.com/office/drawing/2016/SVG/main" xmlns="" r:embed="rId7"/>
              </a:ext>
            </a:extLst>
          </a:blip>
          <a:stretch>
            <a:fillRect/>
          </a:stretch>
        </p:blipFill>
        <p:spPr>
          <a:xfrm>
            <a:off x="343401" y="1034567"/>
            <a:ext cx="1371600" cy="1371600"/>
          </a:xfrm>
          <a:prstGeom prst="rect">
            <a:avLst/>
          </a:prstGeom>
        </p:spPr>
      </p:pic>
      <p:sp>
        <p:nvSpPr>
          <p:cNvPr id="3" name="location txt"/>
          <p:cNvSpPr txBox="1"/>
          <p:nvPr/>
        </p:nvSpPr>
        <p:spPr>
          <a:xfrm>
            <a:off x="1894296" y="1120202"/>
            <a:ext cx="1433406" cy="1200329"/>
          </a:xfrm>
          <a:prstGeom prst="rect">
            <a:avLst/>
          </a:prstGeom>
          <a:noFill/>
        </p:spPr>
        <p:txBody>
          <a:bodyPr wrap="none" rtlCol="0">
            <a:spAutoFit/>
          </a:bodyPr>
          <a:lstStyle/>
          <a:p>
            <a:r>
              <a:rPr lang="en-US" sz="2400" smtClean="0">
                <a:latin typeface="Futura PT Medium" panose="020b0602020204020303" pitchFamily="34" charset="-52"/>
              </a:rPr>
              <a:t>Latitude</a:t>
            </a:r>
          </a:p>
          <a:p>
            <a:r>
              <a:rPr lang="en-US" sz="2400" smtClean="0">
                <a:latin typeface="Futura PT Medium" panose="020b0602020204020303" pitchFamily="34" charset="-52"/>
              </a:rPr>
              <a:t>Longitude</a:t>
            </a:r>
          </a:p>
          <a:p>
            <a:r>
              <a:rPr lang="en-US" sz="2400" smtClean="0">
                <a:latin typeface="Futura PT Medium" panose="020b0602020204020303" pitchFamily="34" charset="-52"/>
              </a:rPr>
              <a:t>Elevation</a:t>
            </a:r>
            <a:endParaRPr lang="en-US" sz="2400">
              <a:latin typeface="Futura PT Medium" panose="020b0602020204020303" pitchFamily="34" charset="-52"/>
            </a:endParaRPr>
          </a:p>
        </p:txBody>
      </p:sp>
      <p:graphicFrame>
        <p:nvGraphicFramePr>
          <p:cNvPr id="9" name="rainchart"/>
          <p:cNvGraphicFramePr/>
          <p:nvPr>
            <p:extLst>
              <p:ext uri="{D42A27DB-BD31-4B8C-83A1-F6EECF244321}">
                <p14:modId xmlns:p14="http://schemas.microsoft.com/office/powerpoint/2010/main" val="2437912100"/>
              </p:ext>
            </p:extLst>
          </p:nvPr>
        </p:nvGraphicFramePr>
        <p:xfrm>
          <a:off x="3301345" y="2114946"/>
          <a:ext cx="6299168" cy="4191059"/>
        </p:xfrm>
        <a:graphic>
          <a:graphicData uri="http://schemas.openxmlformats.org/drawingml/2006/chart">
            <c:chart xmlns:c="http://schemas.openxmlformats.org/drawingml/2006/chart" r:id="rId8"/>
          </a:graphicData>
        </a:graphic>
      </p:graphicFrame>
      <p:pic>
        <p:nvPicPr>
          <p:cNvPr id="7" name="chem" descr="Test tubes with solid fill">
            <a:extLst>
              <a:ext uri="{FF2B5EF4-FFF2-40B4-BE49-F238E27FC236}">
                <a16:creationId xmlns:a16="http://schemas.microsoft.com/office/drawing/2014/main" id="{C42DEA09-8498-42BA-937C-AEF89A14F053}"/>
              </a:ext>
            </a:extLst>
          </p:cNvPr>
          <p:cNvPicPr>
            <a:picLocks noChangeAspect="1"/>
          </p:cNvPicPr>
          <p:nvPr/>
        </p:nvPicPr>
        <p:blipFill>
          <a:blip r:embed="rId9">
            <a:duotone>
              <a:prstClr val="black"/>
              <a:schemeClr val="tx1">
                <a:lumMod val="95000"/>
                <a:lumOff val="5000"/>
                <a:tint val="45000"/>
                <a:satMod val="400000"/>
              </a:schemeClr>
            </a:duotone>
            <a:extLst>
              <a:ext uri="{96DAC541-7B7A-43D3-8B79-37D633B846F1}">
                <asvg:svgBlip xmlns:asvg="http://schemas.microsoft.com/office/drawing/2016/SVG/main" xmlns="" r:embed="rId10"/>
              </a:ext>
            </a:extLst>
          </a:blip>
          <a:stretch>
            <a:fillRect/>
          </a:stretch>
        </p:blipFill>
        <p:spPr>
          <a:xfrm>
            <a:off x="6339039" y="3813122"/>
            <a:ext cx="1371600" cy="1371600"/>
          </a:xfrm>
          <a:prstGeom prst="rect">
            <a:avLst/>
          </a:prstGeom>
        </p:spPr>
      </p:pic>
      <p:pic>
        <p:nvPicPr>
          <p:cNvPr id="10" name="sun" descr="Sun with solid fill">
            <a:extLst>
              <a:ext uri="{FF2B5EF4-FFF2-40B4-BE49-F238E27FC236}">
                <a16:creationId xmlns:a16="http://schemas.microsoft.com/office/drawing/2014/main" id="{C61BEB3D-6833-43D0-9E62-C16735E6CA2B}"/>
              </a:ext>
            </a:extLst>
          </p:cNvPr>
          <p:cNvPicPr>
            <a:picLocks noChangeAspect="1"/>
          </p:cNvPicPr>
          <p:nvPr/>
        </p:nvPicPr>
        <p:blipFill>
          <a:blip r:embed="rId11">
            <a:duotone>
              <a:prstClr val="black"/>
              <a:schemeClr val="tx1">
                <a:lumMod val="95000"/>
                <a:lumOff val="5000"/>
                <a:tint val="45000"/>
                <a:satMod val="400000"/>
              </a:schemeClr>
            </a:duotone>
            <a:extLst>
              <a:ext uri="{96DAC541-7B7A-43D3-8B79-37D633B846F1}">
                <asvg:svgBlip xmlns:asvg="http://schemas.microsoft.com/office/drawing/2016/SVG/main" xmlns="" r:embed="rId12"/>
              </a:ext>
            </a:extLst>
          </a:blip>
          <a:stretch>
            <a:fillRect/>
          </a:stretch>
        </p:blipFill>
        <p:spPr>
          <a:xfrm>
            <a:off x="340120" y="3859452"/>
            <a:ext cx="1371600" cy="1371600"/>
          </a:xfrm>
          <a:prstGeom prst="rect">
            <a:avLst/>
          </a:prstGeom>
        </p:spPr>
      </p:pic>
      <p:pic>
        <p:nvPicPr>
          <p:cNvPr id="11" name="temp" descr="Thermometer with solid fill">
            <a:extLst>
              <a:ext uri="{FF2B5EF4-FFF2-40B4-BE49-F238E27FC236}">
                <a16:creationId xmlns:a16="http://schemas.microsoft.com/office/drawing/2014/main" id="{997D3A5B-ECC2-45EE-9009-B5E10E8E77F3}"/>
              </a:ext>
            </a:extLst>
          </p:cNvPr>
          <p:cNvPicPr>
            <a:picLocks noChangeAspect="1"/>
          </p:cNvPicPr>
          <p:nvPr/>
        </p:nvPicPr>
        <p:blipFill>
          <a:blip r:embed="rId13">
            <a:duotone>
              <a:prstClr val="black"/>
              <a:schemeClr val="tx1">
                <a:lumMod val="95000"/>
                <a:lumOff val="5000"/>
                <a:tint val="45000"/>
                <a:satMod val="400000"/>
              </a:schemeClr>
            </a:duotone>
            <a:extLst>
              <a:ext uri="{96DAC541-7B7A-43D3-8B79-37D633B846F1}">
                <asvg:svgBlip xmlns:asvg="http://schemas.microsoft.com/office/drawing/2016/SVG/main" xmlns="" r:embed="rId14"/>
              </a:ext>
            </a:extLst>
          </a:blip>
          <a:stretch>
            <a:fillRect/>
          </a:stretch>
        </p:blipFill>
        <p:spPr>
          <a:xfrm>
            <a:off x="6339039" y="1034567"/>
            <a:ext cx="1371600" cy="1371600"/>
          </a:xfrm>
          <a:prstGeom prst="rect">
            <a:avLst/>
          </a:prstGeom>
        </p:spPr>
      </p:pic>
      <p:pic>
        <p:nvPicPr>
          <p:cNvPr id="12" name="map" descr="Topography Map with solid fill">
            <a:extLst>
              <a:ext uri="{FF2B5EF4-FFF2-40B4-BE49-F238E27FC236}">
                <a16:creationId xmlns:a16="http://schemas.microsoft.com/office/drawing/2014/main" id="{C52BE27F-CE0E-417B-A209-58B98F927BDA}"/>
              </a:ext>
            </a:extLst>
          </p:cNvPr>
          <p:cNvPicPr>
            <a:picLocks noChangeAspect="1"/>
          </p:cNvPicPr>
          <p:nvPr/>
        </p:nvPicPr>
        <p:blipFill>
          <a:blip r:embed="rId15">
            <a:duotone>
              <a:prstClr val="black"/>
              <a:schemeClr val="tx1">
                <a:lumMod val="95000"/>
                <a:lumOff val="5000"/>
                <a:tint val="45000"/>
                <a:satMod val="400000"/>
              </a:schemeClr>
            </a:duotone>
            <a:extLst>
              <a:ext uri="{96DAC541-7B7A-43D3-8B79-37D633B846F1}">
                <asvg:svgBlip xmlns:asvg="http://schemas.microsoft.com/office/drawing/2016/SVG/main" xmlns="" r:embed="rId16"/>
              </a:ext>
            </a:extLst>
          </a:blip>
          <a:stretch>
            <a:fillRect/>
          </a:stretch>
        </p:blipFill>
        <p:spPr>
          <a:xfrm>
            <a:off x="3738936" y="5446160"/>
            <a:ext cx="1371600" cy="1371600"/>
          </a:xfrm>
          <a:prstGeom prst="rect">
            <a:avLst/>
          </a:prstGeom>
        </p:spPr>
      </p:pic>
      <p:sp>
        <p:nvSpPr>
          <p:cNvPr id="13" name="location txt2"/>
          <p:cNvSpPr txBox="1"/>
          <p:nvPr/>
        </p:nvSpPr>
        <p:spPr>
          <a:xfrm>
            <a:off x="3384852" y="1489533"/>
            <a:ext cx="1416157" cy="461665"/>
          </a:xfrm>
          <a:prstGeom prst="rect">
            <a:avLst/>
          </a:prstGeom>
          <a:noFill/>
        </p:spPr>
        <p:txBody>
          <a:bodyPr wrap="none" rtlCol="0">
            <a:spAutoFit/>
          </a:bodyPr>
          <a:lstStyle/>
          <a:p>
            <a:r>
              <a:rPr lang="en-US" sz="2400" i="1" smtClean="0">
                <a:latin typeface="Futura PT Medium" panose="020b0602020204020303" pitchFamily="34" charset="-52"/>
              </a:rPr>
              <a:t>Ecoregion</a:t>
            </a:r>
          </a:p>
        </p:txBody>
      </p:sp>
      <p:sp>
        <p:nvSpPr>
          <p:cNvPr id="14" name="sun txt"/>
          <p:cNvSpPr txBox="1"/>
          <p:nvPr/>
        </p:nvSpPr>
        <p:spPr>
          <a:xfrm>
            <a:off x="1894296" y="3950018"/>
            <a:ext cx="3833550" cy="1200329"/>
          </a:xfrm>
          <a:prstGeom prst="rect">
            <a:avLst/>
          </a:prstGeom>
          <a:noFill/>
        </p:spPr>
        <p:txBody>
          <a:bodyPr wrap="none" rtlCol="0">
            <a:spAutoFit/>
          </a:bodyPr>
          <a:lstStyle/>
          <a:p>
            <a:r>
              <a:rPr lang="en-US" sz="2400" smtClean="0">
                <a:latin typeface="Futura PT Medium" panose="020b0602020204020303" pitchFamily="34" charset="-52"/>
              </a:rPr>
              <a:t>Growing Degree Days (GDD)</a:t>
            </a:r>
          </a:p>
          <a:p>
            <a:r>
              <a:rPr lang="en-US" sz="2400" smtClean="0">
                <a:latin typeface="Futura PT Medium" panose="020b0602020204020303" pitchFamily="34" charset="-52"/>
              </a:rPr>
              <a:t>Incident radiation </a:t>
            </a:r>
          </a:p>
          <a:p>
            <a:r>
              <a:rPr lang="en-US" sz="2400" smtClean="0">
                <a:latin typeface="Futura PT Medium" panose="020b0602020204020303" pitchFamily="34" charset="-52"/>
              </a:rPr>
              <a:t>Day length</a:t>
            </a:r>
            <a:endParaRPr lang="en-US" sz="2400">
              <a:latin typeface="Futura PT Medium" panose="020b0602020204020303" pitchFamily="34" charset="-52"/>
            </a:endParaRPr>
          </a:p>
        </p:txBody>
      </p:sp>
      <p:sp>
        <p:nvSpPr>
          <p:cNvPr id="15" name="temp txt"/>
          <p:cNvSpPr txBox="1"/>
          <p:nvPr/>
        </p:nvSpPr>
        <p:spPr>
          <a:xfrm>
            <a:off x="7739686" y="1119263"/>
            <a:ext cx="3568606" cy="1200329"/>
          </a:xfrm>
          <a:prstGeom prst="rect">
            <a:avLst/>
          </a:prstGeom>
          <a:noFill/>
        </p:spPr>
        <p:txBody>
          <a:bodyPr wrap="none" rtlCol="0">
            <a:spAutoFit/>
          </a:bodyPr>
          <a:lstStyle/>
          <a:p>
            <a:r>
              <a:rPr lang="en-US" sz="2400" smtClean="0">
                <a:latin typeface="Futura PT Medium" panose="020b0602020204020303" pitchFamily="34" charset="-52"/>
              </a:rPr>
              <a:t>Mean daily temperature</a:t>
            </a:r>
          </a:p>
          <a:p>
            <a:r>
              <a:rPr lang="en-US" sz="2400" smtClean="0">
                <a:latin typeface="Futura PT Medium" panose="020b0602020204020303" pitchFamily="34" charset="-52"/>
              </a:rPr>
              <a:t>Min. temp. of coldest month</a:t>
            </a:r>
          </a:p>
          <a:p>
            <a:r>
              <a:rPr lang="en-US" sz="2400" smtClean="0">
                <a:latin typeface="Futura PT Medium" panose="020b0602020204020303" pitchFamily="34" charset="-52"/>
              </a:rPr>
              <a:t>Max. temp of hottest month</a:t>
            </a:r>
            <a:endParaRPr lang="en-US" sz="2400">
              <a:latin typeface="Futura PT Medium" panose="020b0602020204020303" pitchFamily="34" charset="-52"/>
            </a:endParaRPr>
          </a:p>
        </p:txBody>
      </p:sp>
      <p:sp>
        <p:nvSpPr>
          <p:cNvPr id="16" name="soil txt"/>
          <p:cNvSpPr txBox="1"/>
          <p:nvPr/>
        </p:nvSpPr>
        <p:spPr>
          <a:xfrm>
            <a:off x="7738885" y="2527157"/>
            <a:ext cx="3263201" cy="1200329"/>
          </a:xfrm>
          <a:prstGeom prst="rect">
            <a:avLst/>
          </a:prstGeom>
          <a:noFill/>
        </p:spPr>
        <p:txBody>
          <a:bodyPr wrap="none" rtlCol="0">
            <a:spAutoFit/>
          </a:bodyPr>
          <a:lstStyle/>
          <a:p>
            <a:r>
              <a:rPr lang="en-US" sz="2400" smtClean="0">
                <a:latin typeface="Futura PT Medium" panose="020b0602020204020303" pitchFamily="34" charset="-52"/>
              </a:rPr>
              <a:t>Soil mineral composition</a:t>
            </a:r>
          </a:p>
          <a:p>
            <a:r>
              <a:rPr lang="en-US" sz="2400" smtClean="0">
                <a:latin typeface="Futura PT Medium" panose="020b0602020204020303" pitchFamily="34" charset="-52"/>
              </a:rPr>
              <a:t>Soil texture</a:t>
            </a:r>
          </a:p>
          <a:p>
            <a:r>
              <a:rPr lang="en-US" sz="2400" smtClean="0">
                <a:latin typeface="Futura PT Medium" panose="020b0602020204020303" pitchFamily="34" charset="-52"/>
              </a:rPr>
              <a:t>Soil structure</a:t>
            </a:r>
            <a:endParaRPr lang="en-US" sz="2400">
              <a:latin typeface="Futura PT Medium" panose="020b0602020204020303" pitchFamily="34" charset="-52"/>
            </a:endParaRPr>
          </a:p>
        </p:txBody>
      </p:sp>
      <p:sp>
        <p:nvSpPr>
          <p:cNvPr id="17" name="chem txt"/>
          <p:cNvSpPr txBox="1"/>
          <p:nvPr/>
        </p:nvSpPr>
        <p:spPr>
          <a:xfrm>
            <a:off x="7738885" y="3898757"/>
            <a:ext cx="3419206" cy="1200329"/>
          </a:xfrm>
          <a:prstGeom prst="rect">
            <a:avLst/>
          </a:prstGeom>
          <a:noFill/>
        </p:spPr>
        <p:txBody>
          <a:bodyPr wrap="none" rtlCol="0">
            <a:spAutoFit/>
          </a:bodyPr>
          <a:lstStyle/>
          <a:p>
            <a:r>
              <a:rPr lang="en-US" sz="2400" smtClean="0">
                <a:latin typeface="Futura PT Medium" panose="020b0602020204020303" pitchFamily="34" charset="-52"/>
              </a:rPr>
              <a:t>Soil chemical composition</a:t>
            </a:r>
          </a:p>
          <a:p>
            <a:r>
              <a:rPr lang="en-US" sz="2400" smtClean="0">
                <a:latin typeface="Futura PT Medium" panose="020b0602020204020303" pitchFamily="34" charset="-52"/>
              </a:rPr>
              <a:t>Organic material</a:t>
            </a:r>
          </a:p>
          <a:p>
            <a:r>
              <a:rPr lang="en-US" sz="2400" smtClean="0">
                <a:latin typeface="Futura PT Medium" panose="020b0602020204020303" pitchFamily="34" charset="-52"/>
              </a:rPr>
              <a:t>pH</a:t>
            </a:r>
            <a:endParaRPr lang="en-US" sz="2400">
              <a:latin typeface="Futura PT Medium" panose="020b0602020204020303" pitchFamily="34" charset="-52"/>
            </a:endParaRPr>
          </a:p>
        </p:txBody>
      </p:sp>
      <p:sp>
        <p:nvSpPr>
          <p:cNvPr id="18" name="map txt"/>
          <p:cNvSpPr txBox="1"/>
          <p:nvPr/>
        </p:nvSpPr>
        <p:spPr>
          <a:xfrm>
            <a:off x="5264817" y="5531795"/>
            <a:ext cx="2953244" cy="1200329"/>
          </a:xfrm>
          <a:prstGeom prst="rect">
            <a:avLst/>
          </a:prstGeom>
          <a:noFill/>
        </p:spPr>
        <p:txBody>
          <a:bodyPr wrap="none" rtlCol="0">
            <a:spAutoFit/>
          </a:bodyPr>
          <a:lstStyle/>
          <a:p>
            <a:r>
              <a:rPr lang="en-US" sz="2400" smtClean="0">
                <a:latin typeface="Futura PT Medium" panose="020b0602020204020303" pitchFamily="34" charset="-52"/>
              </a:rPr>
              <a:t>Soil moisture</a:t>
            </a:r>
          </a:p>
          <a:p>
            <a:r>
              <a:rPr lang="en-US" sz="2400" smtClean="0">
                <a:latin typeface="Futura PT Medium" panose="020b0602020204020303" pitchFamily="34" charset="-52"/>
              </a:rPr>
              <a:t>Pest/disease potential</a:t>
            </a:r>
          </a:p>
          <a:p>
            <a:r>
              <a:rPr lang="en-US" sz="2400" smtClean="0">
                <a:latin typeface="Futura PT Medium" panose="020b0602020204020303" pitchFamily="34" charset="-52"/>
              </a:rPr>
              <a:t>Evapotranspiration</a:t>
            </a:r>
            <a:endParaRPr lang="en-US" sz="2400">
              <a:latin typeface="Futura PT Medium" panose="020b0602020204020303" pitchFamily="34" charset="-52"/>
            </a:endParaRPr>
          </a:p>
        </p:txBody>
      </p:sp>
      <p:sp>
        <p:nvSpPr>
          <p:cNvPr id="19" name="rain txt"/>
          <p:cNvSpPr txBox="1"/>
          <p:nvPr/>
        </p:nvSpPr>
        <p:spPr>
          <a:xfrm>
            <a:off x="1894296" y="2535110"/>
            <a:ext cx="2600071" cy="1200329"/>
          </a:xfrm>
          <a:prstGeom prst="rect">
            <a:avLst/>
          </a:prstGeom>
          <a:noFill/>
        </p:spPr>
        <p:txBody>
          <a:bodyPr wrap="none" rtlCol="0">
            <a:spAutoFit/>
          </a:bodyPr>
          <a:lstStyle/>
          <a:p>
            <a:r>
              <a:rPr lang="en-US" sz="2400" smtClean="0">
                <a:latin typeface="Futura PT Medium" panose="020b0602020204020303" pitchFamily="34" charset="-52"/>
              </a:rPr>
              <a:t>Seasonality</a:t>
            </a:r>
          </a:p>
          <a:p>
            <a:r>
              <a:rPr lang="en-US" sz="2400" smtClean="0">
                <a:latin typeface="Futura PT Medium" panose="020b0602020204020303" pitchFamily="34" charset="-52"/>
              </a:rPr>
              <a:t>Max. of wet season</a:t>
            </a:r>
          </a:p>
          <a:p>
            <a:r>
              <a:rPr lang="en-US" sz="2400" smtClean="0">
                <a:latin typeface="Futura PT Medium" panose="020b0602020204020303" pitchFamily="34" charset="-52"/>
              </a:rPr>
              <a:t>Intensity &amp; Duration</a:t>
            </a:r>
            <a:endParaRPr lang="en-US" sz="2400">
              <a:latin typeface="Futura PT Medium" panose="020b0602020204020303" pitchFamily="34" charset="-52"/>
            </a:endParaRPr>
          </a:p>
        </p:txBody>
      </p:sp>
    </p:spTree>
    <p:extLst>
      <p:ext uri="{BB962C8B-B14F-4D97-AF65-F5344CB8AC3E}">
        <p14:creationId xmlns:p14="http://schemas.microsoft.com/office/powerpoint/2010/main" val="5011816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after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after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after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graphicEl>
                                              <a:chart seriesIdx="-3" categoryIdx="-3" bldStep="gridLegend"/>
                                            </p:graphicEl>
                                          </p:spTgt>
                                        </p:tgtEl>
                                        <p:attrNameLst>
                                          <p:attrName>style.visibility</p:attrName>
                                        </p:attrNameLst>
                                      </p:cBhvr>
                                      <p:to>
                                        <p:strVal val="visible"/>
                                      </p:to>
                                    </p:set>
                                    <p:animEffect transition="in" filter="wipe(left)">
                                      <p:cBhvr>
                                        <p:cTn id="27" dur="500"/>
                                        <p:tgtEl>
                                          <p:spTgt spid="9">
                                            <p:graphicEl>
                                              <a:chart seriesIdx="-3" categoryIdx="-3" bldStep="gridLegend"/>
                                            </p:graphic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9">
                                            <p:graphicEl>
                                              <a:chart seriesIdx="0" categoryIdx="-4" bldStep="series"/>
                                            </p:graphicEl>
                                          </p:spTgt>
                                        </p:tgtEl>
                                        <p:attrNameLst>
                                          <p:attrName>style.visibility</p:attrName>
                                        </p:attrNameLst>
                                      </p:cBhvr>
                                      <p:to>
                                        <p:strVal val="visible"/>
                                      </p:to>
                                    </p:set>
                                    <p:animEffect transition="in" filter="wipe(left)">
                                      <p:cBhvr>
                                        <p:cTn id="30" dur="500"/>
                                        <p:tgtEl>
                                          <p:spTgt spid="9">
                                            <p:graphicEl>
                                              <a:chart seriesIdx="0" categoryIdx="-4" bldStep="series"/>
                                            </p:graphicEl>
                                          </p:spTgt>
                                        </p:tgtEl>
                                      </p:cBhvr>
                                    </p:animEffect>
                                  </p:childTnLst>
                                </p:cTn>
                              </p:par>
                            </p:childTnLst>
                          </p:cTn>
                        </p:par>
                      </p:childTnLst>
                    </p:cTn>
                  </p:par>
                  <p:par>
                    <p:cTn id="31" fill="hold" nodeType="clickPar">
                      <p:stCondLst>
                        <p:cond delay="indefinite"/>
                      </p:stCondLst>
                      <p:childTnLst>
                        <p:par>
                          <p:cTn id="32" fill="hold" nodeType="after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9">
                                            <p:graphicEl>
                                              <a:chart seriesIdx="1" categoryIdx="-4" bldStep="series"/>
                                            </p:graphicEl>
                                          </p:spTgt>
                                        </p:tgtEl>
                                        <p:attrNameLst>
                                          <p:attrName>style.visibility</p:attrName>
                                        </p:attrNameLst>
                                      </p:cBhvr>
                                      <p:to>
                                        <p:strVal val="visible"/>
                                      </p:to>
                                    </p:set>
                                    <p:animEffect transition="in" filter="wipe(left)">
                                      <p:cBhvr>
                                        <p:cTn id="35" dur="500"/>
                                        <p:tgtEl>
                                          <p:spTgt spid="9">
                                            <p:graphicEl>
                                              <a:chart seriesIdx="1" categoryIdx="-4" bldStep="series"/>
                                            </p:graphicEl>
                                          </p:spTgt>
                                        </p:tgtEl>
                                      </p:cBhvr>
                                    </p:animEffect>
                                  </p:childTnLst>
                                </p:cTn>
                              </p:par>
                              <p:par>
                                <p:cTn id="36" presetID="9" presetClass="emph" presetSubtype="0" grpId="1" nodeType="withEffect">
                                  <p:stCondLst>
                                    <p:cond delay="0"/>
                                  </p:stCondLst>
                                  <p:childTnLst>
                                    <p:set>
                                      <p:cBhvr rctx="PPT">
                                        <p:cTn id="37" dur="indefinite"/>
                                        <p:tgtEl>
                                          <p:spTgt spid="9">
                                            <p:graphicEl>
                                              <a:chart seriesIdx="0" categoryIdx="-4" bldStep="series"/>
                                            </p:graphicEl>
                                          </p:spTgt>
                                        </p:tgtEl>
                                        <p:attrNameLst>
                                          <p:attrName>style.opacity</p:attrName>
                                        </p:attrNameLst>
                                      </p:cBhvr>
                                      <p:to>
                                        <p:strVal val="0.25"/>
                                      </p:to>
                                    </p:set>
                                    <p:animEffect filter="image" prLst="opacity: 0.25">
                                      <p:cBhvr rctx="IE">
                                        <p:cTn id="38" dur="indefinite"/>
                                        <p:tgtEl>
                                          <p:spTgt spid="9">
                                            <p:graphicEl>
                                              <a:chart seriesIdx="0" categoryIdx="-4" bldStep="series"/>
                                            </p:graphicEl>
                                          </p:spTgt>
                                        </p:tgtEl>
                                      </p:cBhvr>
                                    </p:animEffect>
                                  </p:childTnLst>
                                </p:cTn>
                              </p:par>
                            </p:childTnLst>
                          </p:cTn>
                        </p:par>
                      </p:childTnLst>
                    </p:cTn>
                  </p:par>
                  <p:par>
                    <p:cTn id="39" fill="hold" nodeType="clickPar">
                      <p:stCondLst>
                        <p:cond delay="indefinite"/>
                      </p:stCondLst>
                      <p:childTnLst>
                        <p:par>
                          <p:cTn id="40" fill="hold" nodeType="after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9">
                                            <p:graphicEl>
                                              <a:chart seriesIdx="2" categoryIdx="-4" bldStep="series"/>
                                            </p:graphicEl>
                                          </p:spTgt>
                                        </p:tgtEl>
                                        <p:attrNameLst>
                                          <p:attrName>style.visibility</p:attrName>
                                        </p:attrNameLst>
                                      </p:cBhvr>
                                      <p:to>
                                        <p:strVal val="visible"/>
                                      </p:to>
                                    </p:set>
                                    <p:animEffect transition="in" filter="wipe(left)">
                                      <p:cBhvr>
                                        <p:cTn id="43" dur="500"/>
                                        <p:tgtEl>
                                          <p:spTgt spid="9">
                                            <p:graphicEl>
                                              <a:chart seriesIdx="2" categoryIdx="-4" bldStep="series"/>
                                            </p:graphicEl>
                                          </p:spTgt>
                                        </p:tgtEl>
                                      </p:cBhvr>
                                    </p:animEffect>
                                  </p:childTnLst>
                                </p:cTn>
                              </p:par>
                              <p:par>
                                <p:cTn id="44" presetID="9" presetClass="emph" presetSubtype="0" grpId="1" nodeType="withEffect">
                                  <p:stCondLst>
                                    <p:cond delay="0"/>
                                  </p:stCondLst>
                                  <p:childTnLst>
                                    <p:set>
                                      <p:cBhvr rctx="PPT">
                                        <p:cTn id="45" dur="indefinite"/>
                                        <p:tgtEl>
                                          <p:spTgt spid="9">
                                            <p:graphicEl>
                                              <a:chart seriesIdx="1" categoryIdx="-4" bldStep="series"/>
                                            </p:graphicEl>
                                          </p:spTgt>
                                        </p:tgtEl>
                                        <p:attrNameLst>
                                          <p:attrName>style.opacity</p:attrName>
                                        </p:attrNameLst>
                                      </p:cBhvr>
                                      <p:to>
                                        <p:strVal val="0.25"/>
                                      </p:to>
                                    </p:set>
                                    <p:animEffect filter="image" prLst="opacity: 0.25">
                                      <p:cBhvr rctx="IE">
                                        <p:cTn id="46" dur="indefinite"/>
                                        <p:tgtEl>
                                          <p:spTgt spid="9">
                                            <p:graphicEl>
                                              <a:chart seriesIdx="1" categoryIdx="-4" bldStep="series"/>
                                            </p:graphicEl>
                                          </p:spTgt>
                                        </p:tgtEl>
                                      </p:cBhvr>
                                    </p:animEffect>
                                  </p:childTnLst>
                                </p:cTn>
                              </p:par>
                            </p:childTnLst>
                          </p:cTn>
                        </p:par>
                      </p:childTnLst>
                    </p:cTn>
                  </p:par>
                  <p:par>
                    <p:cTn id="47" fill="hold" nodeType="clickPar">
                      <p:stCondLst>
                        <p:cond delay="indefinite"/>
                      </p:stCondLst>
                      <p:childTnLst>
                        <p:par>
                          <p:cTn id="48" fill="hold" nodeType="afterGroup">
                            <p:stCondLst>
                              <p:cond delay="0"/>
                            </p:stCondLst>
                            <p:childTnLst>
                              <p:par>
                                <p:cTn id="49" presetID="1" presetClass="exit" presetSubtype="0" fill="hold" grpId="2" nodeType="clickEffect">
                                  <p:stCondLst>
                                    <p:cond delay="0"/>
                                  </p:stCondLst>
                                  <p:childTnLst>
                                    <p:set>
                                      <p:cBhvr>
                                        <p:cTn id="50" dur="1" fill="hold">
                                          <p:stCondLst>
                                            <p:cond delay="0"/>
                                          </p:stCondLst>
                                        </p:cTn>
                                        <p:tgtEl>
                                          <p:spTgt spid="9">
                                            <p:graphicEl>
                                              <a:chart seriesIdx="2" categoryIdx="-4" bldStep="series"/>
                                            </p:graphicEl>
                                          </p:spTgt>
                                        </p:tgtEl>
                                        <p:attrNameLst>
                                          <p:attrName>style.visibility</p:attrName>
                                        </p:attrNameLst>
                                      </p:cBhvr>
                                      <p:to>
                                        <p:strVal val="hidden"/>
                                      </p:to>
                                    </p:set>
                                  </p:childTnLst>
                                </p:cTn>
                              </p:par>
                              <p:par>
                                <p:cTn id="51" presetID="1" presetClass="exit" presetSubtype="0" fill="hold" grpId="2" nodeType="withEffect">
                                  <p:stCondLst>
                                    <p:cond delay="0"/>
                                  </p:stCondLst>
                                  <p:childTnLst>
                                    <p:set>
                                      <p:cBhvr>
                                        <p:cTn id="52" dur="1" fill="hold">
                                          <p:stCondLst>
                                            <p:cond delay="0"/>
                                          </p:stCondLst>
                                        </p:cTn>
                                        <p:tgtEl>
                                          <p:spTgt spid="9">
                                            <p:graphicEl>
                                              <a:chart seriesIdx="1" categoryIdx="-4" bldStep="series"/>
                                            </p:graphicEl>
                                          </p:spTgt>
                                        </p:tgtEl>
                                        <p:attrNameLst>
                                          <p:attrName>style.visibility</p:attrName>
                                        </p:attrNameLst>
                                      </p:cBhvr>
                                      <p:to>
                                        <p:strVal val="hidden"/>
                                      </p:to>
                                    </p:set>
                                  </p:childTnLst>
                                </p:cTn>
                              </p:par>
                              <p:par>
                                <p:cTn id="53" presetID="1" presetClass="exit" presetSubtype="0" fill="hold" grpId="2" nodeType="withEffect">
                                  <p:stCondLst>
                                    <p:cond delay="0"/>
                                  </p:stCondLst>
                                  <p:childTnLst>
                                    <p:set>
                                      <p:cBhvr>
                                        <p:cTn id="54" dur="1" fill="hold">
                                          <p:stCondLst>
                                            <p:cond delay="0"/>
                                          </p:stCondLst>
                                        </p:cTn>
                                        <p:tgtEl>
                                          <p:spTgt spid="9">
                                            <p:graphicEl>
                                              <a:chart seriesIdx="0" categoryIdx="-4" bldStep="series"/>
                                            </p:graphicEl>
                                          </p:spTgt>
                                        </p:tgtEl>
                                        <p:attrNameLst>
                                          <p:attrName>style.visibility</p:attrName>
                                        </p:attrNameLst>
                                      </p:cBhvr>
                                      <p:to>
                                        <p:strVal val="hidden"/>
                                      </p:to>
                                    </p:set>
                                  </p:childTnLst>
                                </p:cTn>
                              </p:par>
                              <p:par>
                                <p:cTn id="55" presetID="1" presetClass="exit" presetSubtype="0" fill="hold" grpId="2" nodeType="withEffect">
                                  <p:stCondLst>
                                    <p:cond delay="0"/>
                                  </p:stCondLst>
                                  <p:childTnLst>
                                    <p:set>
                                      <p:cBhvr>
                                        <p:cTn id="56" dur="1" fill="hold">
                                          <p:stCondLst>
                                            <p:cond delay="0"/>
                                          </p:stCondLst>
                                        </p:cTn>
                                        <p:tgtEl>
                                          <p:spTgt spid="9">
                                            <p:graphicEl>
                                              <a:chart seriesIdx="-3" categoryIdx="-3" bldStep="gridLegend"/>
                                            </p:graphicEl>
                                          </p:spTgt>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19">
                                            <p:txEl>
                                              <p:pRg st="1" end="1"/>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afterGroup">
                            <p:stCondLst>
                              <p:cond delay="0"/>
                            </p:stCondLst>
                            <p:childTnLst>
                              <p:par>
                                <p:cTn id="63" presetID="1" presetClass="entr" presetSubtype="0" fill="hold" nodeType="click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after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afterGroup">
                            <p:stCondLst>
                              <p:cond delay="0"/>
                            </p:stCondLst>
                            <p:childTnLst>
                              <p:par>
                                <p:cTn id="71" presetID="1" presetClass="entr" presetSubtype="0" fill="hold" nodeType="click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afterGroup">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afterGroup">
                            <p:stCondLst>
                              <p:cond delay="0"/>
                            </p:stCondLst>
                            <p:childTnLst>
                              <p:par>
                                <p:cTn id="79" presetID="1" presetClass="entr" presetSubtype="0" fill="hold" nodeType="click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after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6"/>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afterGroup">
                            <p:stCondLst>
                              <p:cond delay="0"/>
                            </p:stCondLst>
                            <p:childTnLst>
                              <p:par>
                                <p:cTn id="87" presetID="1" presetClass="entr" presetSubtype="0" fill="hold" nodeType="clickEffect">
                                  <p:stCondLst>
                                    <p:cond delay="0"/>
                                  </p:stCondLst>
                                  <p:childTnLst>
                                    <p:set>
                                      <p:cBhvr>
                                        <p:cTn id="88" dur="1" fill="hold">
                                          <p:stCondLst>
                                            <p:cond delay="0"/>
                                          </p:stCondLst>
                                        </p:cTn>
                                        <p:tgtEl>
                                          <p:spTgt spid="7"/>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after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7"/>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afterGroup">
                            <p:stCondLst>
                              <p:cond delay="0"/>
                            </p:stCondLst>
                            <p:childTnLst>
                              <p:par>
                                <p:cTn id="95" presetID="1" presetClass="entr" presetSubtype="0" fill="hold" nodeType="clickEffect">
                                  <p:stCondLst>
                                    <p:cond delay="0"/>
                                  </p:stCondLst>
                                  <p:childTnLst>
                                    <p:set>
                                      <p:cBhvr>
                                        <p:cTn id="96" dur="1" fill="hold">
                                          <p:stCondLst>
                                            <p:cond delay="0"/>
                                          </p:stCondLst>
                                        </p:cTn>
                                        <p:tgtEl>
                                          <p:spTgt spid="12"/>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afterGroup">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1"/>
      <p:bldP spid="14" grpId="2"/>
      <p:bldP spid="15" grpId="3"/>
      <p:bldP spid="16" grpId="4"/>
      <p:bldP spid="17" grpId="5"/>
      <p:bldP spid="18" grpId="6"/>
      <p:bldP spid="19" grpId="7" uiExpand="1" build="p"/>
    </p:bldLst>
  </p:timing>
</p:sld>
</file>

<file path=ppt/slides/slide3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algn="l"/>
            <a:r>
              <a:rPr lang="en-US" smtClean="0"/>
              <a:t>Retrieval Algorithms</a:t>
            </a:r>
            <a:endParaRPr lang="en-US"/>
          </a:p>
        </p:txBody>
      </p:sp>
      <p:sp>
        <p:nvSpPr>
          <p:cNvPr id="3" name="Content Placeholder 2"/>
          <p:cNvSpPr>
            <a:spLocks noGrp="1"/>
          </p:cNvSpPr>
          <p:nvPr>
            <p:ph idx="1"/>
          </p:nvPr>
        </p:nvSpPr>
        <p:spPr>
          <a:xfrm>
            <a:off x="220717" y="1226535"/>
            <a:ext cx="11750566" cy="5368818"/>
          </a:xfrm>
        </p:spPr>
        <p:txBody>
          <a:bodyPr>
            <a:normAutofit/>
          </a:bodyPr>
          <a:lstStyle/>
          <a:p>
            <a:pPr>
              <a:lnSpc>
                <a:spcPct val="150000"/>
              </a:lnSpc>
            </a:pPr>
            <a:r>
              <a:rPr lang="en-US" sz="4400" smtClean="0"/>
              <a:t>Convert </a:t>
            </a:r>
            <a:r>
              <a:rPr lang="en-US" sz="4400"/>
              <a:t>measured quantity to parameter of interest</a:t>
            </a:r>
          </a:p>
          <a:p>
            <a:pPr lvl="1">
              <a:lnSpc>
                <a:spcPct val="150000"/>
              </a:lnSpc>
            </a:pPr>
            <a:r>
              <a:rPr lang="en-US" sz="4000" smtClean="0"/>
              <a:t>Brightness </a:t>
            </a:r>
            <a:r>
              <a:rPr lang="en-US" sz="4000"/>
              <a:t>temperature to soil </a:t>
            </a:r>
            <a:r>
              <a:rPr lang="en-US" sz="4000" smtClean="0"/>
              <a:t>moisture</a:t>
            </a:r>
          </a:p>
          <a:p>
            <a:pPr lvl="1">
              <a:lnSpc>
                <a:spcPct val="150000"/>
              </a:lnSpc>
            </a:pPr>
            <a:r>
              <a:rPr lang="en-US" sz="4000" smtClean="0"/>
              <a:t>Reflectance to vegetation health</a:t>
            </a:r>
          </a:p>
          <a:p>
            <a:pPr lvl="1">
              <a:lnSpc>
                <a:spcPct val="150000"/>
              </a:lnSpc>
            </a:pPr>
            <a:r>
              <a:rPr lang="en-US" sz="4000" smtClean="0"/>
              <a:t>Precipitation</a:t>
            </a:r>
          </a:p>
          <a:p>
            <a:pPr lvl="1">
              <a:lnSpc>
                <a:spcPct val="150000"/>
              </a:lnSpc>
            </a:pPr>
            <a:r>
              <a:rPr lang="en-US" sz="4000" smtClean="0"/>
              <a:t>Salinity</a:t>
            </a:r>
            <a:endParaRPr lang="en-US" sz="4000"/>
          </a:p>
        </p:txBody>
      </p:sp>
    </p:spTree>
    <p:extLst>
      <p:ext uri="{BB962C8B-B14F-4D97-AF65-F5344CB8AC3E}">
        <p14:creationId xmlns:p14="http://schemas.microsoft.com/office/powerpoint/2010/main" val="32237600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3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pPr algn="l"/>
            <a:r>
              <a:rPr lang="en-US" smtClean="0"/>
              <a:t>Retrieval Algorithms</a:t>
            </a:r>
            <a:endParaRPr lang="en-US"/>
          </a:p>
        </p:txBody>
      </p:sp>
      <p:sp>
        <p:nvSpPr>
          <p:cNvPr id="3" name="Content Placeholder 2"/>
          <p:cNvSpPr>
            <a:spLocks noGrp="1"/>
          </p:cNvSpPr>
          <p:nvPr>
            <p:ph sz="half" idx="1"/>
          </p:nvPr>
        </p:nvSpPr>
        <p:spPr>
          <a:xfrm>
            <a:off x="401216" y="1471246"/>
            <a:ext cx="5629469" cy="5237463"/>
          </a:xfrm>
          <a:effectLst/>
        </p:spPr>
        <p:txBody>
          <a:bodyPr>
            <a:noAutofit/>
          </a:bodyPr>
          <a:lstStyle/>
          <a:p>
            <a:r>
              <a:rPr lang="en-US" sz="4000" smtClean="0">
                <a:effectLst/>
                <a:latin typeface="Futura PT Medium" panose="020b0602020204020303" pitchFamily="34" charset="-52"/>
              </a:rPr>
              <a:t>Important to account for sources of variation and contamination</a:t>
            </a:r>
          </a:p>
          <a:p>
            <a:pPr lvl="1"/>
            <a:r>
              <a:rPr lang="en-US" sz="3600" smtClean="0">
                <a:effectLst/>
                <a:latin typeface="Futura PT Medium" panose="020b0602020204020303" pitchFamily="34" charset="-52"/>
              </a:rPr>
              <a:t>Atmosphere</a:t>
            </a:r>
          </a:p>
          <a:p>
            <a:pPr lvl="1"/>
            <a:r>
              <a:rPr lang="en-US" sz="3600" smtClean="0">
                <a:effectLst/>
                <a:latin typeface="Futura PT Medium" panose="020b0602020204020303" pitchFamily="34" charset="-52"/>
              </a:rPr>
              <a:t>Surface roughness</a:t>
            </a:r>
          </a:p>
          <a:p>
            <a:pPr lvl="1"/>
            <a:r>
              <a:rPr lang="en-US" sz="3600" smtClean="0">
                <a:effectLst/>
                <a:latin typeface="Futura PT Medium" panose="020b0602020204020303" pitchFamily="34" charset="-52"/>
              </a:rPr>
              <a:t>Chemical properties</a:t>
            </a:r>
          </a:p>
          <a:p>
            <a:pPr lvl="1"/>
            <a:r>
              <a:rPr lang="en-US" sz="3600" smtClean="0">
                <a:effectLst/>
                <a:latin typeface="Futura PT Medium" panose="020b0602020204020303" pitchFamily="34" charset="-52"/>
              </a:rPr>
              <a:t>Temperature</a:t>
            </a:r>
          </a:p>
          <a:p>
            <a:pPr lvl="1"/>
            <a:r>
              <a:rPr lang="en-US" sz="3600" smtClean="0">
                <a:effectLst/>
                <a:latin typeface="Futura PT Medium" panose="020b0602020204020303" pitchFamily="34" charset="-52"/>
              </a:rPr>
              <a:t>… </a:t>
            </a:r>
            <a:endParaRPr lang="en-US" sz="3600">
              <a:effectLst/>
              <a:latin typeface="Futura PT Medium" panose="020b0602020204020303" pitchFamily="34" charset="-52"/>
            </a:endParaRPr>
          </a:p>
        </p:txBody>
      </p:sp>
      <p:pic>
        <p:nvPicPr>
          <p:cNvPr id="1030" name="Atm corrn theory" descr="Image Preprocessing Image Preprocessing. - ppt video online download"/>
          <p:cNvPicPr>
            <a:picLocks noChangeAspect="1" noChangeArrowheads="1"/>
          </p:cNvPicPr>
          <p:nvPr/>
        </p:nvPicPr>
        <p:blipFill>
          <a:blip r:embed="rId2">
            <a:extLst>
              <a:ext uri="{28A0092B-C50C-407E-A947-70E740481C1C}">
                <a14:useLocalDpi xmlns:a14="http://schemas.microsoft.com/office/drawing/2010/main" val="0"/>
              </a:ext>
            </a:extLst>
          </a:blip>
          <a:srcRect t="22775"/>
          <a:stretch>
            <a:fillRect/>
          </a:stretch>
        </p:blipFill>
        <p:spPr bwMode="auto">
          <a:xfrm>
            <a:off x="6286177" y="1647822"/>
            <a:ext cx="5952124" cy="519169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Atm Corrn graph"/>
          <p:cNvGrpSpPr/>
          <p:nvPr/>
        </p:nvGrpSpPr>
        <p:grpSpPr>
          <a:xfrm>
            <a:off x="6286176" y="1647822"/>
            <a:ext cx="5905823" cy="5203071"/>
            <a:chOff x="6286176" y="1647822"/>
            <a:chExt cx="5905823" cy="5203071"/>
          </a:xfrm>
        </p:grpSpPr>
        <p:pic>
          <p:nvPicPr>
            <p:cNvPr id="1032" name="Picture 8" descr="https://www.researchgate.net/profile/Steven_Adler-Golden/publication/258688126/figure/fig1/AS:302303618846731@1449086207602/An-example-of-atmospheric-correction-processing-for-hyperspectral-imaging-sensors_W640.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86176" y="1647822"/>
              <a:ext cx="5905823" cy="520307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0512574" y="2911151"/>
              <a:ext cx="1509965"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ct val="0"/>
                </a:spcBef>
                <a:spcAft>
                  <a:spcPct val="0"/>
                </a:spcAft>
                <a:buClrTx/>
                <a:buSzTx/>
                <a:buFontTx/>
                <a:buNone/>
                <a:defRPr/>
              </a:pPr>
              <a:r>
                <a:rPr kumimoji="0" lang="en-US" sz="1200" b="0" i="0" u="none" strike="noStrike" kern="1200" cap="none" spc="0" normalizeH="0" baseline="0" noProof="0" smtClean="0">
                  <a:ln>
                    <a:noFill/>
                  </a:ln>
                  <a:solidFill>
                    <a:prstClr val="black">
                      <a:lumMod val="50000"/>
                      <a:lumOff val="50000"/>
                    </a:prstClr>
                  </a:solidFill>
                  <a:effectLst/>
                  <a:uLnTx/>
                  <a:uFillTx/>
                  <a:latin typeface="Calisto MT" panose="02040603050505030304"/>
                  <a:ea typeface="+mn-ea"/>
                  <a:cs typeface="+mn-cs"/>
                </a:rPr>
                <a:t>Bernstein et al, 2012</a:t>
              </a:r>
              <a:endParaRPr kumimoji="0" lang="en-US" sz="1200" b="0" i="0" u="none" strike="noStrike" kern="1200" cap="none" spc="0" normalizeH="0" baseline="0" noProof="0">
                <a:ln>
                  <a:noFill/>
                </a:ln>
                <a:solidFill>
                  <a:prstClr val="black">
                    <a:lumMod val="50000"/>
                    <a:lumOff val="50000"/>
                  </a:prstClr>
                </a:solidFill>
                <a:effectLst/>
                <a:uLnTx/>
                <a:uFillTx/>
                <a:latin typeface="Calisto MT" panose="02040603050505030304"/>
                <a:ea typeface="+mn-ea"/>
                <a:cs typeface="+mn-cs"/>
              </a:endParaRPr>
            </a:p>
          </p:txBody>
        </p:sp>
      </p:grpSp>
      <p:grpSp>
        <p:nvGrpSpPr>
          <p:cNvPr id="10" name="Atm corrn example"/>
          <p:cNvGrpSpPr/>
          <p:nvPr/>
        </p:nvGrpSpPr>
        <p:grpSpPr>
          <a:xfrm>
            <a:off x="6286177" y="1647823"/>
            <a:ext cx="5905822" cy="5203070"/>
            <a:chOff x="6286177" y="1647823"/>
            <a:chExt cx="5905822" cy="5203070"/>
          </a:xfrm>
        </p:grpSpPr>
        <p:pic>
          <p:nvPicPr>
            <p:cNvPr id="1028" name="Picture 4" descr="LEDAPS images"/>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86177" y="1647823"/>
              <a:ext cx="5905822" cy="52030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961767" y="6577904"/>
              <a:ext cx="1835201"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ct val="0"/>
                </a:spcBef>
                <a:spcAft>
                  <a:spcPct val="0"/>
                </a:spcAft>
                <a:buClrTx/>
                <a:buSzTx/>
                <a:buFontTx/>
                <a:buNone/>
                <a:defRPr/>
              </a:pPr>
              <a:r>
                <a:rPr kumimoji="0" lang="en-US" sz="1050" b="0" i="0" u="none" strike="noStrike" kern="1200" cap="none" spc="0" normalizeH="0" baseline="0" noProof="0" smtClean="0">
                  <a:ln>
                    <a:noFill/>
                  </a:ln>
                  <a:solidFill>
                    <a:prstClr val="white"/>
                  </a:solidFill>
                  <a:effectLst/>
                  <a:uLnTx/>
                  <a:uFillTx/>
                  <a:latin typeface="Calisto MT" panose="02040603050505030304"/>
                  <a:ea typeface="+mn-ea"/>
                  <a:cs typeface="+mn-cs"/>
                </a:rPr>
                <a:t>Image: ORNL</a:t>
              </a:r>
              <a:endParaRPr kumimoji="0" lang="en-US" sz="105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grpSp>
      <p:grpSp>
        <p:nvGrpSpPr>
          <p:cNvPr id="14" name="Surface roughness"/>
          <p:cNvGrpSpPr/>
          <p:nvPr/>
        </p:nvGrpSpPr>
        <p:grpSpPr>
          <a:xfrm>
            <a:off x="6286175" y="1645270"/>
            <a:ext cx="5905824" cy="5212730"/>
            <a:chOff x="6286175" y="1645270"/>
            <a:chExt cx="5905824" cy="5212730"/>
          </a:xfrm>
        </p:grpSpPr>
        <p:pic>
          <p:nvPicPr>
            <p:cNvPr id="1034" name="Picture 10" descr="https://www.researchgate.net/profile/Martin_Steglich/publication/271509597/figure/fig3/AS:614076623368213@1523418684742/Influence-of-the-surface-roughness-on-the-reflectance-of-black-silicon-On-the-left-the_W640.jpg"/>
            <p:cNvPicPr>
              <a:picLocks noChangeAspect="1" noChangeArrowheads="1"/>
            </p:cNvPicPr>
            <p:nvPr/>
          </p:nvPicPr>
          <p:blipFill>
            <a:blip r:embed="rId5">
              <a:extLst>
                <a:ext uri="{28A0092B-C50C-407E-A947-70E740481C1C}">
                  <a14:useLocalDpi xmlns:a14="http://schemas.microsoft.com/office/drawing/2010/main" val="0"/>
                </a:ext>
              </a:extLst>
            </a:blip>
            <a:srcRect l="51271"/>
            <a:stretch>
              <a:fillRect/>
            </a:stretch>
          </p:blipFill>
          <p:spPr bwMode="auto">
            <a:xfrm>
              <a:off x="6286175" y="1645270"/>
              <a:ext cx="5905824" cy="52127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flipH="1">
              <a:off x="9879368" y="1732448"/>
              <a:ext cx="2066926"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ct val="0"/>
                </a:spcBef>
                <a:spcAft>
                  <a:spcPct val="0"/>
                </a:spcAft>
                <a:buClrTx/>
                <a:buSzTx/>
                <a:buFontTx/>
                <a:buNone/>
                <a:defRPr/>
              </a:pPr>
              <a:r>
                <a:rPr kumimoji="0" lang="en-US" sz="1400" b="0" i="0" u="none" strike="noStrike" kern="1200" cap="none" spc="0" normalizeH="0" baseline="0" noProof="0" err="1" smtClean="0">
                  <a:ln>
                    <a:noFill/>
                  </a:ln>
                  <a:solidFill>
                    <a:prstClr val="black">
                      <a:lumMod val="50000"/>
                      <a:lumOff val="50000"/>
                    </a:prstClr>
                  </a:solidFill>
                  <a:effectLst/>
                  <a:uLnTx/>
                  <a:uFillTx/>
                  <a:latin typeface="Calisto MT" panose="02040603050505030304"/>
                  <a:ea typeface="+mn-ea"/>
                  <a:cs typeface="+mn-cs"/>
                </a:rPr>
                <a:t>Steglich et al, 2014</a:t>
              </a:r>
              <a:endParaRPr kumimoji="0" lang="en-US" sz="1400" b="0" i="0" u="none" strike="noStrike" kern="1200" cap="none" spc="0" normalizeH="0" baseline="0" noProof="0">
                <a:ln>
                  <a:noFill/>
                </a:ln>
                <a:solidFill>
                  <a:prstClr val="black">
                    <a:lumMod val="50000"/>
                    <a:lumOff val="50000"/>
                  </a:prstClr>
                </a:solidFill>
                <a:effectLst/>
                <a:uLnTx/>
                <a:uFillTx/>
                <a:latin typeface="Calisto MT" panose="02040603050505030304"/>
                <a:ea typeface="+mn-ea"/>
                <a:cs typeface="+mn-cs"/>
              </a:endParaRPr>
            </a:p>
          </p:txBody>
        </p:sp>
      </p:grpSp>
    </p:spTree>
    <p:extLst>
      <p:ext uri="{BB962C8B-B14F-4D97-AF65-F5344CB8AC3E}">
        <p14:creationId xmlns:p14="http://schemas.microsoft.com/office/powerpoint/2010/main" val="3156937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nodeType="after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nodeType="after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nodeType="after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nodeType="clickPar">
                      <p:stCondLst>
                        <p:cond delay="indefinite"/>
                        <p:cond evt="onBegin" delay="0">
                          <p:tn val="19"/>
                        </p:cond>
                      </p:stCondLst>
                      <p:childTnLst>
                        <p:par>
                          <p:cTn id="21" fill="hold" nodeType="after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nodeType="clickPar">
                      <p:stCondLst>
                        <p:cond delay="indefinite"/>
                        <p:cond evt="onBegin" delay="0">
                          <p:tn val="24"/>
                        </p:cond>
                      </p:stCondLst>
                      <p:childTnLst>
                        <p:par>
                          <p:cTn id="26" fill="hold" nodeType="after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par>
                                <p:cTn id="29" presetID="10" presetClass="exit" presetSubtype="0" fill="hold" nodeType="withEffect">
                                  <p:stCondLst>
                                    <p:cond delay="0"/>
                                  </p:stCondLst>
                                  <p:childTnLst>
                                    <p:animEffect transition="out" filter="fade">
                                      <p:cBhvr>
                                        <p:cTn id="30" dur="500"/>
                                        <p:tgtEl>
                                          <p:spTgt spid="1030"/>
                                        </p:tgtEl>
                                      </p:cBhvr>
                                    </p:animEffect>
                                    <p:set>
                                      <p:cBhvr>
                                        <p:cTn id="31" dur="1" fill="hold">
                                          <p:stCondLst>
                                            <p:cond delay="499"/>
                                          </p:stCondLst>
                                        </p:cTn>
                                        <p:tgtEl>
                                          <p:spTgt spid="1030"/>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nodeType="clickPar">
                      <p:stCondLst>
                        <p:cond delay="indefinite"/>
                        <p:cond evt="onBegin" delay="0">
                          <p:tn val="40"/>
                        </p:cond>
                      </p:stCondLst>
                      <p:childTnLst>
                        <p:par>
                          <p:cTn id="42" fill="hold" nodeType="after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 name="Title 1"/>
          <p:cNvSpPr>
            <a:spLocks noGrp="1"/>
          </p:cNvSpPr>
          <p:nvPr>
            <p:ph type="title"/>
          </p:nvPr>
        </p:nvSpPr>
        <p:spPr>
          <a:xfrm>
            <a:off x="160250" y="184298"/>
            <a:ext cx="10353762" cy="970450"/>
          </a:xfrm>
        </p:spPr>
        <p:txBody>
          <a:bodyPr/>
          <a:lstStyle/>
          <a:p>
            <a:pPr algn="l"/>
            <a:r>
              <a:rPr lang="en-US" smtClean="0"/>
              <a:t>Resolution</a:t>
            </a:r>
            <a:endParaRPr lang="en-US"/>
          </a:p>
        </p:txBody>
      </p:sp>
      <p:sp>
        <p:nvSpPr>
          <p:cNvPr id="9" name="Text Placeholder 8"/>
          <p:cNvSpPr>
            <a:spLocks noGrp="1"/>
          </p:cNvSpPr>
          <p:nvPr>
            <p:ph type="body" idx="1"/>
          </p:nvPr>
        </p:nvSpPr>
        <p:spPr>
          <a:xfrm>
            <a:off x="913795" y="1442889"/>
            <a:ext cx="3300984" cy="576262"/>
          </a:xfrm>
        </p:spPr>
        <p:txBody>
          <a:bodyPr/>
          <a:lstStyle/>
          <a:p>
            <a:r>
              <a:rPr lang="en-US" sz="3600" smtClean="0">
                <a:latin typeface="Futura PT Medium" panose="020b0602020204020303" pitchFamily="34" charset="-52"/>
              </a:rPr>
              <a:t>Spatial	</a:t>
            </a:r>
            <a:endParaRPr lang="en-US" sz="3600">
              <a:latin typeface="Futura PT Medium" panose="020b0602020204020303" pitchFamily="34" charset="-52"/>
            </a:endParaRPr>
          </a:p>
        </p:txBody>
      </p:sp>
      <p:sp>
        <p:nvSpPr>
          <p:cNvPr id="4" name="Content Placeholder 3"/>
          <p:cNvSpPr>
            <a:spLocks noGrp="1"/>
          </p:cNvSpPr>
          <p:nvPr>
            <p:ph type="body" sz="quarter" idx="3"/>
          </p:nvPr>
        </p:nvSpPr>
        <p:spPr>
          <a:xfrm>
            <a:off x="4446711" y="1442889"/>
            <a:ext cx="3300984" cy="576262"/>
          </a:xfrm>
        </p:spPr>
        <p:txBody>
          <a:bodyPr/>
          <a:lstStyle/>
          <a:p>
            <a:r>
              <a:rPr lang="en-US" sz="3600" smtClean="0">
                <a:latin typeface="Futura PT Medium" panose="020b0602020204020303" pitchFamily="34" charset="-52"/>
              </a:rPr>
              <a:t>Temporal</a:t>
            </a:r>
            <a:endParaRPr lang="en-US" sz="3600">
              <a:latin typeface="Futura PT Medium" panose="020b0602020204020303" pitchFamily="34" charset="-52"/>
            </a:endParaRPr>
          </a:p>
        </p:txBody>
      </p:sp>
      <p:sp>
        <p:nvSpPr>
          <p:cNvPr id="5" name="Text Placeholder 4"/>
          <p:cNvSpPr>
            <a:spLocks noGrp="1"/>
          </p:cNvSpPr>
          <p:nvPr>
            <p:ph type="body" sz="quarter" idx="13"/>
          </p:nvPr>
        </p:nvSpPr>
        <p:spPr>
          <a:xfrm>
            <a:off x="7966572" y="1442889"/>
            <a:ext cx="3300984" cy="576262"/>
          </a:xfrm>
        </p:spPr>
        <p:txBody>
          <a:bodyPr/>
          <a:lstStyle/>
          <a:p>
            <a:r>
              <a:rPr lang="en-US" sz="3600" smtClean="0">
                <a:latin typeface="Futura PT Medium" panose="020b0602020204020303" pitchFamily="34" charset="-52"/>
              </a:rPr>
              <a:t>Spectral</a:t>
            </a:r>
            <a:endParaRPr lang="en-US" sz="3600">
              <a:latin typeface="Futura PT Medium" panose="020b0602020204020303" pitchFamily="34" charset="-52"/>
            </a:endParaRPr>
          </a:p>
        </p:txBody>
      </p:sp>
      <p:sp>
        <p:nvSpPr>
          <p:cNvPr id="10" name="Rectangle 9"/>
          <p:cNvSpPr/>
          <p:nvPr/>
        </p:nvSpPr>
        <p:spPr>
          <a:xfrm>
            <a:off x="544286" y="2206109"/>
            <a:ext cx="6096000" cy="954107"/>
          </a:xfrm>
          <a:prstGeom prst="rect">
            <a:avLst/>
          </a:prstGeom>
        </p:spPr>
        <p:txBody>
          <a:bodyPr>
            <a:spAutoFit/>
          </a:bodyPr>
          <a:lstStyle/>
          <a:p>
            <a:pPr marL="0" marR="0" lvl="0" indent="0" algn="l" defTabSz="457200" rtl="0" eaLnBrk="1" fontAlgn="auto" latinLnBrk="0" hangingPunct="1">
              <a:lnSpc>
                <a:spcPct val="100000"/>
              </a:lnSpc>
              <a:spcBef>
                <a:spcPct val="0"/>
              </a:spcBef>
              <a:spcAft>
                <a:spcPct val="0"/>
              </a:spcAft>
              <a:buClrTx/>
              <a:buSzTx/>
              <a:buFontTx/>
              <a:buNone/>
              <a:defRPr/>
            </a:pPr>
            <a:r>
              <a:rPr kumimoji="0" lang="en-US" sz="2800" b="0" i="0" u="none" strike="noStrike" kern="1200" cap="none" spc="0" normalizeH="0" baseline="0" noProof="0">
                <a:ln>
                  <a:noFill/>
                </a:ln>
                <a:effectLst/>
                <a:uLnTx/>
                <a:uFillTx/>
                <a:latin typeface="Futura PT Medium" panose="020b0602020204020303" pitchFamily="34" charset="-52"/>
              </a:rPr>
              <a:t>measure of the smallest object that can be resolved by the sensor</a:t>
            </a:r>
          </a:p>
        </p:txBody>
      </p:sp>
      <p:sp>
        <p:nvSpPr>
          <p:cNvPr id="11" name="Rectangle 10"/>
          <p:cNvSpPr/>
          <p:nvPr/>
        </p:nvSpPr>
        <p:spPr>
          <a:xfrm>
            <a:off x="544287" y="3347174"/>
            <a:ext cx="6096000" cy="954107"/>
          </a:xfrm>
          <a:prstGeom prst="rect">
            <a:avLst/>
          </a:prstGeom>
        </p:spPr>
        <p:txBody>
          <a:bodyPr wrap="square">
            <a:spAutoFit/>
          </a:bodyPr>
          <a:lstStyle/>
          <a:p>
            <a:pPr marL="0" marR="0" lvl="0" indent="0" algn="l" defTabSz="457200" rtl="0" eaLnBrk="1" fontAlgn="auto" latinLnBrk="0" hangingPunct="1">
              <a:lnSpc>
                <a:spcPct val="100000"/>
              </a:lnSpc>
              <a:spcBef>
                <a:spcPct val="0"/>
              </a:spcBef>
              <a:spcAft>
                <a:spcPct val="0"/>
              </a:spcAft>
              <a:buClrTx/>
              <a:buSzTx/>
              <a:buFontTx/>
              <a:buNone/>
              <a:defRPr/>
            </a:pPr>
            <a:r>
              <a:rPr kumimoji="0" lang="en-US" sz="2800" b="0" i="0" u="none" strike="noStrike" kern="1200" cap="none" spc="0" normalizeH="0" baseline="0" noProof="0">
                <a:ln>
                  <a:noFill/>
                </a:ln>
                <a:effectLst/>
                <a:uLnTx/>
                <a:uFillTx/>
                <a:latin typeface="Futura PT Medium" panose="020b0602020204020303" pitchFamily="34" charset="-52"/>
              </a:rPr>
              <a:t>the linear dimension on the ground represented by each pixel</a:t>
            </a:r>
          </a:p>
        </p:txBody>
      </p:sp>
      <p:pic>
        <p:nvPicPr>
          <p:cNvPr id="1028" name="1m" descr="https://ars.els-cdn.com/content/image/3-s2.0-B9780123859549000010-f01-03ab-9780123859549.jpg?_"/>
          <p:cNvPicPr>
            <a:picLocks noChangeAspect="1" noChangeArrowheads="1"/>
          </p:cNvPicPr>
          <p:nvPr/>
        </p:nvPicPr>
        <p:blipFill>
          <a:blip r:embed="rId3">
            <a:extLst>
              <a:ext uri="{28A0092B-C50C-407E-A947-70E740481C1C}">
                <a14:useLocalDpi xmlns:a14="http://schemas.microsoft.com/office/drawing/2010/main" val="0"/>
              </a:ext>
            </a:extLst>
          </a:blip>
          <a:srcRect t="3707" b="50190"/>
          <a:stretch>
            <a:fillRect/>
          </a:stretch>
        </p:blipFill>
        <p:spPr bwMode="auto">
          <a:xfrm>
            <a:off x="3646210" y="1352842"/>
            <a:ext cx="8202969" cy="5029200"/>
          </a:xfrm>
          <a:prstGeom prst="rect">
            <a:avLst/>
          </a:prstGeom>
          <a:noFill/>
          <a:extLst>
            <a:ext uri="{909E8E84-426E-40DD-AFC4-6F175D3DCCD1}">
              <a14:hiddenFill xmlns:a14="http://schemas.microsoft.com/office/drawing/2010/main">
                <a:solidFill>
                  <a:srgbClr val="FFFFFF"/>
                </a:solidFill>
              </a14:hiddenFill>
            </a:ext>
          </a:extLst>
        </p:spPr>
      </p:pic>
      <p:pic>
        <p:nvPicPr>
          <p:cNvPr id="16" name="10m" descr="https://ars.els-cdn.com/content/image/3-s2.0-B9780123859549000010-f01-03ab-9780123859549.jpg?_"/>
          <p:cNvPicPr>
            <a:picLocks noChangeAspect="1" noChangeArrowheads="1"/>
          </p:cNvPicPr>
          <p:nvPr/>
        </p:nvPicPr>
        <p:blipFill>
          <a:blip r:embed="rId3">
            <a:extLst>
              <a:ext uri="{28A0092B-C50C-407E-A947-70E740481C1C}">
                <a14:useLocalDpi xmlns:a14="http://schemas.microsoft.com/office/drawing/2010/main" val="0"/>
              </a:ext>
            </a:extLst>
          </a:blip>
          <a:srcRect t="53987"/>
          <a:stretch>
            <a:fillRect/>
          </a:stretch>
        </p:blipFill>
        <p:spPr bwMode="auto">
          <a:xfrm>
            <a:off x="3638222" y="1352842"/>
            <a:ext cx="8218944" cy="5029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30m" descr="https://ars.els-cdn.com/content/image/3-s2.0-B9780123859549000010-f01-03cd-9780123859549.jpg?_"/>
          <p:cNvPicPr>
            <a:picLocks noChangeAspect="1" noChangeArrowheads="1"/>
          </p:cNvPicPr>
          <p:nvPr/>
        </p:nvPicPr>
        <p:blipFill>
          <a:blip r:embed="rId4">
            <a:extLst>
              <a:ext uri="{28A0092B-C50C-407E-A947-70E740481C1C}">
                <a14:useLocalDpi xmlns:a14="http://schemas.microsoft.com/office/drawing/2010/main" val="0"/>
              </a:ext>
            </a:extLst>
          </a:blip>
          <a:srcRect t="3853" b="50220"/>
          <a:stretch>
            <a:fillRect/>
          </a:stretch>
        </p:blipFill>
        <p:spPr bwMode="auto">
          <a:xfrm>
            <a:off x="3630345" y="1352842"/>
            <a:ext cx="8234698" cy="5029200"/>
          </a:xfrm>
          <a:prstGeom prst="rect">
            <a:avLst/>
          </a:prstGeom>
          <a:noFill/>
          <a:extLst>
            <a:ext uri="{909E8E84-426E-40DD-AFC4-6F175D3DCCD1}">
              <a14:hiddenFill xmlns:a14="http://schemas.microsoft.com/office/drawing/2010/main">
                <a:solidFill>
                  <a:srgbClr val="FFFFFF"/>
                </a:solidFill>
              </a14:hiddenFill>
            </a:ext>
          </a:extLst>
        </p:spPr>
      </p:pic>
      <p:pic>
        <p:nvPicPr>
          <p:cNvPr id="15" name="250m" descr="https://ars.els-cdn.com/content/image/3-s2.0-B9780123859549000010-f01-03cd-9780123859549.jpg?_"/>
          <p:cNvPicPr>
            <a:picLocks noChangeAspect="1" noChangeArrowheads="1"/>
          </p:cNvPicPr>
          <p:nvPr/>
        </p:nvPicPr>
        <p:blipFill>
          <a:blip r:embed="rId4">
            <a:extLst>
              <a:ext uri="{28A0092B-C50C-407E-A947-70E740481C1C}">
                <a14:useLocalDpi xmlns:a14="http://schemas.microsoft.com/office/drawing/2010/main" val="0"/>
              </a:ext>
            </a:extLst>
          </a:blip>
          <a:srcRect t="54176"/>
          <a:stretch>
            <a:fillRect/>
          </a:stretch>
        </p:blipFill>
        <p:spPr bwMode="auto">
          <a:xfrm>
            <a:off x="3621151" y="1352842"/>
            <a:ext cx="8253087"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1075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9">
                                            <p:txEl>
                                              <p:pRg st="0" end="0"/>
                                            </p:txEl>
                                          </p:spTgt>
                                        </p:tgtEl>
                                        <p:attrNameLst>
                                          <p:attrName>style.color</p:attrName>
                                        </p:attrNameLst>
                                      </p:cBhvr>
                                      <p:to>
                                        <a:srgbClr val="00B0F0"/>
                                      </p:to>
                                    </p:animClr>
                                    <p:animClr clrSpc="rgb" dir="cw">
                                      <p:cBhvr>
                                        <p:cTn id="7" dur="500" fill="hold"/>
                                        <p:tgtEl>
                                          <p:spTgt spid="9">
                                            <p:txEl>
                                              <p:pRg st="0" end="0"/>
                                            </p:txEl>
                                          </p:spTgt>
                                        </p:tgtEl>
                                        <p:attrNameLst>
                                          <p:attrName>fillcolor</p:attrName>
                                        </p:attrNameLst>
                                      </p:cBhvr>
                                      <p:to>
                                        <a:srgbClr val="00B0F0"/>
                                      </p:to>
                                    </p:animClr>
                                    <p:set>
                                      <p:cBhvr>
                                        <p:cTn id="8" dur="500" fill="hold"/>
                                        <p:tgtEl>
                                          <p:spTgt spid="9">
                                            <p:txEl>
                                              <p:pRg st="0" end="0"/>
                                            </p:txEl>
                                          </p:spTgt>
                                        </p:tgtEl>
                                        <p:attrNameLst>
                                          <p:attrName>fill.type</p:attrName>
                                        </p:attrNameLst>
                                      </p:cBhvr>
                                      <p:to>
                                        <p:strVal val="solid"/>
                                      </p:to>
                                    </p:set>
                                    <p:set>
                                      <p:cBhvr>
                                        <p:cTn id="9" dur="500" fill="hold"/>
                                        <p:tgtEl>
                                          <p:spTgt spid="9">
                                            <p:txEl>
                                              <p:pRg st="0" end="0"/>
                                            </p:txEl>
                                          </p:spTgt>
                                        </p:tgtEl>
                                        <p:attrNameLst>
                                          <p:attrName>fill.on</p:attrName>
                                        </p:attrNameLst>
                                      </p:cBhvr>
                                      <p:to>
                                        <p:strVal val="true"/>
                                      </p:to>
                                    </p:set>
                                  </p:childTnLst>
                                </p:cTn>
                              </p:par>
                              <p:par>
                                <p:cTn id="10" presetID="9" presetClass="emph" presetSubtype="0" grpId="0" nodeType="withEffect">
                                  <p:stCondLst>
                                    <p:cond delay="0"/>
                                  </p:stCondLst>
                                  <p:childTnLst>
                                    <p:set>
                                      <p:cBhvr rctx="PPT">
                                        <p:cTn id="11" dur="indefinite"/>
                                        <p:tgtEl>
                                          <p:spTgt spid="5">
                                            <p:txEl>
                                              <p:pRg st="0" end="0"/>
                                            </p:txEl>
                                          </p:spTgt>
                                        </p:tgtEl>
                                        <p:attrNameLst>
                                          <p:attrName>style.opacity</p:attrName>
                                        </p:attrNameLst>
                                      </p:cBhvr>
                                      <p:to>
                                        <p:strVal val="0.25"/>
                                      </p:to>
                                    </p:set>
                                    <p:animEffect filter="image" prLst="opacity: 0.25">
                                      <p:cBhvr rctx="IE">
                                        <p:cTn id="12" dur="indefinite"/>
                                        <p:tgtEl>
                                          <p:spTgt spid="5">
                                            <p:txEl>
                                              <p:pRg st="0" end="0"/>
                                            </p:txEl>
                                          </p:spTgt>
                                        </p:tgtEl>
                                      </p:cBhvr>
                                    </p:animEffect>
                                  </p:childTnLst>
                                </p:cTn>
                              </p:par>
                              <p:par>
                                <p:cTn id="13" presetID="9" presetClass="emph" presetSubtype="0" grpId="0" nodeType="withEffect">
                                  <p:stCondLst>
                                    <p:cond delay="0"/>
                                  </p:stCondLst>
                                  <p:childTnLst>
                                    <p:set>
                                      <p:cBhvr rctx="PPT">
                                        <p:cTn id="14" dur="indefinite"/>
                                        <p:tgtEl>
                                          <p:spTgt spid="4">
                                            <p:txEl>
                                              <p:pRg st="0" end="0"/>
                                            </p:txEl>
                                          </p:spTgt>
                                        </p:tgtEl>
                                        <p:attrNameLst>
                                          <p:attrName>style.opacity</p:attrName>
                                        </p:attrNameLst>
                                      </p:cBhvr>
                                      <p:to>
                                        <p:strVal val="0.25"/>
                                      </p:to>
                                    </p:set>
                                    <p:animEffect filter="image" prLst="opacity: 0.25">
                                      <p:cBhvr rctx="IE">
                                        <p:cTn id="15" dur="indefinite"/>
                                        <p:tgtEl>
                                          <p:spTgt spid="4">
                                            <p:txEl>
                                              <p:pRg st="0" end="0"/>
                                            </p:txEl>
                                          </p:spTgt>
                                        </p:tgtEl>
                                      </p:cBhvr>
                                    </p:animEffect>
                                  </p:childTnLst>
                                </p:cTn>
                              </p:par>
                            </p:childTnLst>
                          </p:cTn>
                        </p:par>
                      </p:childTnLst>
                    </p:cTn>
                  </p:par>
                  <p:par>
                    <p:cTn id="16" fill="hold" nodeType="clickPar">
                      <p:stCondLst>
                        <p:cond delay="indefinite"/>
                      </p:stCondLst>
                      <p:childTnLst>
                        <p:par>
                          <p:cTn id="17" fill="hold" nodeType="after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after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afterGroup">
                            <p:stCondLst>
                              <p:cond delay="0"/>
                            </p:stCondLst>
                            <p:childTnLst>
                              <p:par>
                                <p:cTn id="26" presetID="10" presetClass="exit" presetSubtype="0" fill="hold" grpId="1" nodeType="click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nodeType="clickPar">
                      <p:stCondLst>
                        <p:cond delay="indefinite"/>
                      </p:stCondLst>
                      <p:childTnLst>
                        <p:par>
                          <p:cTn id="36" fill="hold" nodeType="afterGroup">
                            <p:stCondLst>
                              <p:cond delay="0"/>
                            </p:stCondLst>
                            <p:childTnLst>
                              <p:par>
                                <p:cTn id="37" presetID="10" presetClass="exit" presetSubtype="0" fill="hold" nodeType="clickEffect">
                                  <p:stCondLst>
                                    <p:cond delay="0"/>
                                  </p:stCondLst>
                                  <p:childTnLst>
                                    <p:animEffect transition="out" filter="fade">
                                      <p:cBhvr>
                                        <p:cTn id="38" dur="500"/>
                                        <p:tgtEl>
                                          <p:spTgt spid="15"/>
                                        </p:tgtEl>
                                      </p:cBhvr>
                                    </p:animEffect>
                                    <p:set>
                                      <p:cBhvr>
                                        <p:cTn id="39" dur="1" fill="hold">
                                          <p:stCondLst>
                                            <p:cond delay="499"/>
                                          </p:stCondLst>
                                        </p:cTn>
                                        <p:tgtEl>
                                          <p:spTgt spid="15"/>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030"/>
                                        </p:tgtEl>
                                        <p:attrNameLst>
                                          <p:attrName>style.visibility</p:attrName>
                                        </p:attrNameLst>
                                      </p:cBhvr>
                                      <p:to>
                                        <p:strVal val="visible"/>
                                      </p:to>
                                    </p:set>
                                    <p:animEffect transition="in" filter="fade">
                                      <p:cBhvr>
                                        <p:cTn id="42" dur="500"/>
                                        <p:tgtEl>
                                          <p:spTgt spid="1030"/>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xit" presetSubtype="0" fill="hold" nodeType="clickEffect">
                                  <p:stCondLst>
                                    <p:cond delay="0"/>
                                  </p:stCondLst>
                                  <p:childTnLst>
                                    <p:animEffect transition="out" filter="fade">
                                      <p:cBhvr>
                                        <p:cTn id="46" dur="500"/>
                                        <p:tgtEl>
                                          <p:spTgt spid="1030"/>
                                        </p:tgtEl>
                                      </p:cBhvr>
                                    </p:animEffect>
                                    <p:set>
                                      <p:cBhvr>
                                        <p:cTn id="47" dur="1" fill="hold">
                                          <p:stCondLst>
                                            <p:cond delay="499"/>
                                          </p:stCondLst>
                                        </p:cTn>
                                        <p:tgtEl>
                                          <p:spTgt spid="1030"/>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par>
                    <p:cTn id="51" fill="hold" nodeType="clickPar">
                      <p:stCondLst>
                        <p:cond delay="indefinite"/>
                      </p:stCondLst>
                      <p:childTnLst>
                        <p:par>
                          <p:cTn id="52" fill="hold" nodeType="afterGroup">
                            <p:stCondLst>
                              <p:cond delay="0"/>
                            </p:stCondLst>
                            <p:childTnLst>
                              <p:par>
                                <p:cTn id="53" presetID="10" presetClass="exit" presetSubtype="0" fill="hold" nodeType="clickEffect">
                                  <p:stCondLst>
                                    <p:cond delay="0"/>
                                  </p:stCondLst>
                                  <p:childTnLst>
                                    <p:animEffect transition="out" filter="fade">
                                      <p:cBhvr>
                                        <p:cTn id="54" dur="500"/>
                                        <p:tgtEl>
                                          <p:spTgt spid="16"/>
                                        </p:tgtEl>
                                      </p:cBhvr>
                                    </p:animEffect>
                                    <p:set>
                                      <p:cBhvr>
                                        <p:cTn id="55" dur="1" fill="hold">
                                          <p:stCondLst>
                                            <p:cond delay="499"/>
                                          </p:stCondLst>
                                        </p:cTn>
                                        <p:tgtEl>
                                          <p:spTgt spid="16"/>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1028"/>
                                        </p:tgtEl>
                                        <p:attrNameLst>
                                          <p:attrName>style.visibility</p:attrName>
                                        </p:attrNameLst>
                                      </p:cBhvr>
                                      <p:to>
                                        <p:strVal val="visible"/>
                                      </p:to>
                                    </p:set>
                                    <p:animEffect transition="in" filter="fade">
                                      <p:cBhvr>
                                        <p:cTn id="58"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4" grpId="1" build="p"/>
      <p:bldP spid="5" grpId="2" build="p"/>
      <p:bldP spid="10" grpId="3" uiExpand="1"/>
      <p:bldP spid="10" grpId="4"/>
      <p:bldP spid="11" grpId="5" uiExpand="1"/>
      <p:bldP spid="11" grpId="6"/>
    </p:bldLst>
  </p:timing>
</p:sld>
</file>

<file path=ppt/slides/slide3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Title 1"/>
          <p:cNvSpPr>
            <a:spLocks noGrp="1"/>
          </p:cNvSpPr>
          <p:nvPr>
            <p:ph type="title"/>
          </p:nvPr>
        </p:nvSpPr>
        <p:spPr>
          <a:xfrm>
            <a:off x="160250" y="184298"/>
            <a:ext cx="10353762" cy="970450"/>
          </a:xfrm>
        </p:spPr>
        <p:txBody>
          <a:bodyPr/>
          <a:lstStyle/>
          <a:p>
            <a:pPr algn="l"/>
            <a:r>
              <a:rPr lang="en-US" smtClean="0"/>
              <a:t>Resolution</a:t>
            </a:r>
            <a:endParaRPr lang="en-US"/>
          </a:p>
        </p:txBody>
      </p:sp>
      <p:sp>
        <p:nvSpPr>
          <p:cNvPr id="9" name="Text Placeholder 8"/>
          <p:cNvSpPr>
            <a:spLocks noGrp="1"/>
          </p:cNvSpPr>
          <p:nvPr>
            <p:ph type="body" idx="1"/>
          </p:nvPr>
        </p:nvSpPr>
        <p:spPr>
          <a:xfrm>
            <a:off x="913795" y="1442889"/>
            <a:ext cx="3300984" cy="576262"/>
          </a:xfrm>
        </p:spPr>
        <p:txBody>
          <a:bodyPr/>
          <a:lstStyle/>
          <a:p>
            <a:r>
              <a:rPr lang="en-US" sz="3600" smtClean="0">
                <a:latin typeface="Futura PT Medium" panose="020b0602020204020303" pitchFamily="34" charset="-52"/>
              </a:rPr>
              <a:t>Spatial	</a:t>
            </a:r>
            <a:endParaRPr lang="en-US" sz="3600">
              <a:latin typeface="Futura PT Medium" panose="020b0602020204020303" pitchFamily="34" charset="-52"/>
            </a:endParaRPr>
          </a:p>
        </p:txBody>
      </p:sp>
      <p:sp>
        <p:nvSpPr>
          <p:cNvPr id="4" name="Content Placeholder 3"/>
          <p:cNvSpPr>
            <a:spLocks noGrp="1"/>
          </p:cNvSpPr>
          <p:nvPr>
            <p:ph type="body" sz="quarter" idx="3"/>
          </p:nvPr>
        </p:nvSpPr>
        <p:spPr>
          <a:xfrm>
            <a:off x="4446711" y="1442889"/>
            <a:ext cx="3300984" cy="576262"/>
          </a:xfrm>
        </p:spPr>
        <p:txBody>
          <a:bodyPr/>
          <a:lstStyle/>
          <a:p>
            <a:r>
              <a:rPr lang="en-US" sz="3600" smtClean="0">
                <a:latin typeface="Futura PT Medium" panose="020b0602020204020303" pitchFamily="34" charset="-52"/>
              </a:rPr>
              <a:t>Temporal</a:t>
            </a:r>
            <a:endParaRPr lang="en-US" sz="3600">
              <a:latin typeface="Futura PT Medium" panose="020b0602020204020303" pitchFamily="34" charset="-52"/>
            </a:endParaRPr>
          </a:p>
        </p:txBody>
      </p:sp>
      <p:sp>
        <p:nvSpPr>
          <p:cNvPr id="5" name="Text Placeholder 4"/>
          <p:cNvSpPr>
            <a:spLocks noGrp="1"/>
          </p:cNvSpPr>
          <p:nvPr>
            <p:ph type="body" sz="quarter" idx="13"/>
          </p:nvPr>
        </p:nvSpPr>
        <p:spPr>
          <a:xfrm>
            <a:off x="7966572" y="1442889"/>
            <a:ext cx="3300984" cy="576262"/>
          </a:xfrm>
        </p:spPr>
        <p:txBody>
          <a:bodyPr/>
          <a:lstStyle/>
          <a:p>
            <a:r>
              <a:rPr lang="en-US" sz="3600" smtClean="0">
                <a:latin typeface="Futura PT Medium" panose="020b0602020204020303" pitchFamily="34" charset="-52"/>
              </a:rPr>
              <a:t>Spectral</a:t>
            </a:r>
            <a:endParaRPr lang="en-US" sz="3600">
              <a:latin typeface="Futura PT Medium" panose="020b0602020204020303" pitchFamily="34" charset="-52"/>
            </a:endParaRPr>
          </a:p>
        </p:txBody>
      </p:sp>
      <p:sp>
        <p:nvSpPr>
          <p:cNvPr id="3" name="Rectangle 2"/>
          <p:cNvSpPr/>
          <p:nvPr/>
        </p:nvSpPr>
        <p:spPr>
          <a:xfrm>
            <a:off x="3042676" y="2159942"/>
            <a:ext cx="6096000" cy="1384995"/>
          </a:xfrm>
          <a:prstGeom prst="rect">
            <a:avLst/>
          </a:prstGeom>
        </p:spPr>
        <p:txBody>
          <a:bodyPr>
            <a:spAutoFit/>
          </a:bodyPr>
          <a:lstStyle/>
          <a:p>
            <a:pPr marL="0" marR="0" lvl="0" indent="0" algn="l" defTabSz="457200" rtl="0" eaLnBrk="1" fontAlgn="auto" latinLnBrk="0" hangingPunct="1">
              <a:lnSpc>
                <a:spcPct val="100000"/>
              </a:lnSpc>
              <a:spcBef>
                <a:spcPct val="0"/>
              </a:spcBef>
              <a:spcAft>
                <a:spcPct val="0"/>
              </a:spcAft>
              <a:buClrTx/>
              <a:buSzTx/>
              <a:buFontTx/>
              <a:buNone/>
              <a:defRPr/>
            </a:pPr>
            <a:r>
              <a:rPr kumimoji="0" lang="en-US" sz="2800" b="0" i="0" u="none" strike="noStrike" kern="1200" cap="none" spc="0" normalizeH="0" baseline="0" noProof="0">
                <a:ln>
                  <a:noFill/>
                </a:ln>
                <a:effectLst/>
                <a:uLnTx/>
                <a:uFillTx/>
                <a:latin typeface="Futura PT Medium" panose="020b0602020204020303" pitchFamily="34" charset="-52"/>
              </a:rPr>
              <a:t>measure of the repeat cycle or frequency with which a sensor revisits the same part of the Earth’s surface</a:t>
            </a:r>
          </a:p>
        </p:txBody>
      </p:sp>
      <p:sp>
        <p:nvSpPr>
          <p:cNvPr id="6" name="TextBox 5"/>
          <p:cNvSpPr txBox="1"/>
          <p:nvPr/>
        </p:nvSpPr>
        <p:spPr>
          <a:xfrm>
            <a:off x="2156688" y="3637680"/>
            <a:ext cx="1267327"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ct val="0"/>
              </a:spcBef>
              <a:spcAft>
                <a:spcPct val="0"/>
              </a:spcAft>
              <a:buClrTx/>
              <a:buSzTx/>
              <a:buFontTx/>
              <a:buNone/>
              <a:defRPr/>
            </a:pPr>
            <a:r>
              <a:rPr kumimoji="0" lang="en-US" sz="2800" b="0" i="0" u="none" strike="noStrike" kern="1200" cap="none" spc="0" normalizeH="0" baseline="0" noProof="0" smtClean="0">
                <a:ln>
                  <a:noFill/>
                </a:ln>
                <a:solidFill>
                  <a:srgbClr val="00B0F0"/>
                </a:solidFill>
                <a:effectLst/>
                <a:uLnTx/>
                <a:uFillTx/>
                <a:latin typeface="Futura PT Medium" panose="020b0602020204020303" pitchFamily="34" charset="-52"/>
              </a:rPr>
              <a:t>Sensor design</a:t>
            </a:r>
            <a:endParaRPr kumimoji="0" lang="en-US" sz="2800" b="0" i="0" u="none" strike="noStrike" kern="1200" cap="none" spc="0" normalizeH="0" baseline="0" noProof="0">
              <a:ln>
                <a:noFill/>
              </a:ln>
              <a:solidFill>
                <a:srgbClr val="00B0F0"/>
              </a:solidFill>
              <a:effectLst/>
              <a:uLnTx/>
              <a:uFillTx/>
              <a:latin typeface="Futura PT Medium" panose="020b0602020204020303" pitchFamily="34" charset="-52"/>
            </a:endParaRPr>
          </a:p>
        </p:txBody>
      </p:sp>
      <p:sp>
        <p:nvSpPr>
          <p:cNvPr id="14" name="TextBox 13"/>
          <p:cNvSpPr txBox="1"/>
          <p:nvPr/>
        </p:nvSpPr>
        <p:spPr>
          <a:xfrm>
            <a:off x="9138676" y="3685728"/>
            <a:ext cx="1267327"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ct val="0"/>
              </a:spcBef>
              <a:spcAft>
                <a:spcPct val="0"/>
              </a:spcAft>
              <a:buClrTx/>
              <a:buSzTx/>
              <a:buFontTx/>
              <a:buNone/>
              <a:defRPr/>
            </a:pPr>
            <a:r>
              <a:rPr kumimoji="0" lang="en-US" sz="2800" b="0" i="0" u="none" strike="noStrike" kern="1200" cap="none" spc="0" normalizeH="0" baseline="0" noProof="0" smtClean="0">
                <a:ln>
                  <a:noFill/>
                </a:ln>
                <a:solidFill>
                  <a:srgbClr val="00B0F0"/>
                </a:solidFill>
                <a:effectLst/>
                <a:uLnTx/>
                <a:uFillTx/>
                <a:latin typeface="Futura PT Medium" panose="020b0602020204020303" pitchFamily="34" charset="-52"/>
              </a:rPr>
              <a:t>Orbit design</a:t>
            </a:r>
            <a:endParaRPr kumimoji="0" lang="en-US" sz="2800" b="0" i="0" u="none" strike="noStrike" kern="1200" cap="none" spc="0" normalizeH="0" baseline="0" noProof="0">
              <a:ln>
                <a:noFill/>
              </a:ln>
              <a:solidFill>
                <a:srgbClr val="00B0F0"/>
              </a:solidFill>
              <a:effectLst/>
              <a:uLnTx/>
              <a:uFillTx/>
              <a:latin typeface="Futura PT Medium" panose="020b0602020204020303" pitchFamily="34" charset="-52"/>
            </a:endParaRPr>
          </a:p>
        </p:txBody>
      </p:sp>
      <p:sp>
        <p:nvSpPr>
          <p:cNvPr id="7" name="TextBox 6"/>
          <p:cNvSpPr txBox="1"/>
          <p:nvPr/>
        </p:nvSpPr>
        <p:spPr>
          <a:xfrm>
            <a:off x="1365922" y="4732578"/>
            <a:ext cx="2848857" cy="1384995"/>
          </a:xfrm>
          <a:prstGeom prst="rect">
            <a:avLst/>
          </a:prstGeom>
          <a:noFill/>
        </p:spPr>
        <p:txBody>
          <a:bodyPr wrap="square" rtlCol="0">
            <a:spAutoFit/>
          </a:bodyPr>
          <a:lstStyle/>
          <a:p>
            <a:pPr marL="0" marR="0" lvl="0" indent="0" algn="l" defTabSz="457200" rtl="0" eaLnBrk="1" fontAlgn="auto" latinLnBrk="0" hangingPunct="1">
              <a:lnSpc>
                <a:spcPct val="100000"/>
              </a:lnSpc>
              <a:spcBef>
                <a:spcPct val="0"/>
              </a:spcBef>
              <a:spcAft>
                <a:spcPct val="0"/>
              </a:spcAft>
              <a:buClrTx/>
              <a:buSzTx/>
              <a:buFontTx/>
              <a:buNone/>
              <a:defRPr/>
            </a:pPr>
            <a:r>
              <a:rPr kumimoji="0" lang="en-US" sz="2800" b="0" i="0" u="none" strike="noStrike" kern="1200" cap="none" spc="0" normalizeH="0" baseline="0" noProof="0" smtClean="0">
                <a:ln>
                  <a:noFill/>
                </a:ln>
                <a:effectLst/>
                <a:uLnTx/>
                <a:uFillTx/>
                <a:latin typeface="Futura PT Medium" panose="020b0602020204020303" pitchFamily="34" charset="-52"/>
              </a:rPr>
              <a:t>Spatial resolution</a:t>
            </a:r>
          </a:p>
          <a:p>
            <a:pPr marL="0" marR="0" lvl="0" indent="0" algn="l" defTabSz="457200" rtl="0" eaLnBrk="1" fontAlgn="auto" latinLnBrk="0" hangingPunct="1">
              <a:lnSpc>
                <a:spcPct val="100000"/>
              </a:lnSpc>
              <a:spcBef>
                <a:spcPct val="0"/>
              </a:spcBef>
              <a:spcAft>
                <a:spcPct val="0"/>
              </a:spcAft>
              <a:buClrTx/>
              <a:buSzTx/>
              <a:buFontTx/>
              <a:buNone/>
              <a:defRPr/>
            </a:pPr>
            <a:endParaRPr kumimoji="0" lang="en-US" sz="2800" b="0" i="0" u="none" strike="noStrike" kern="1200" cap="none" spc="0" normalizeH="0" baseline="0" noProof="0" smtClean="0">
              <a:ln>
                <a:noFill/>
              </a:ln>
              <a:effectLst/>
              <a:uLnTx/>
              <a:uFillTx/>
              <a:latin typeface="Futura PT Medium" panose="020b0602020204020303" pitchFamily="34" charset="-52"/>
            </a:endParaRPr>
          </a:p>
          <a:p>
            <a:pPr marL="0" marR="0" lvl="0" indent="0" algn="l" defTabSz="457200" rtl="0" eaLnBrk="1" fontAlgn="auto" latinLnBrk="0" hangingPunct="1">
              <a:lnSpc>
                <a:spcPct val="100000"/>
              </a:lnSpc>
              <a:spcBef>
                <a:spcPct val="0"/>
              </a:spcBef>
              <a:spcAft>
                <a:spcPct val="0"/>
              </a:spcAft>
              <a:buClrTx/>
              <a:buSzTx/>
              <a:buFontTx/>
              <a:buNone/>
              <a:defRPr/>
            </a:pPr>
            <a:r>
              <a:rPr kumimoji="0" lang="en-US" sz="2800" b="0" i="0" u="none" strike="noStrike" kern="1200" cap="none" spc="0" normalizeH="0" baseline="0" noProof="0" smtClean="0">
                <a:ln>
                  <a:noFill/>
                </a:ln>
                <a:effectLst/>
                <a:uLnTx/>
                <a:uFillTx/>
                <a:latin typeface="Futura PT Medium" panose="020b0602020204020303" pitchFamily="34" charset="-52"/>
              </a:rPr>
              <a:t>Scan width</a:t>
            </a:r>
            <a:endParaRPr kumimoji="0" lang="en-US" sz="2800" b="0" i="0" u="none" strike="noStrike" kern="1200" cap="none" spc="0" normalizeH="0" baseline="0" noProof="0">
              <a:ln>
                <a:noFill/>
              </a:ln>
              <a:effectLst/>
              <a:uLnTx/>
              <a:uFillTx/>
              <a:latin typeface="Futura PT Medium" panose="020b0602020204020303" pitchFamily="34" charset="-52"/>
            </a:endParaRPr>
          </a:p>
        </p:txBody>
      </p:sp>
      <p:sp>
        <p:nvSpPr>
          <p:cNvPr id="17" name="TextBox 16"/>
          <p:cNvSpPr txBox="1"/>
          <p:nvPr/>
        </p:nvSpPr>
        <p:spPr>
          <a:xfrm>
            <a:off x="8550442" y="4716380"/>
            <a:ext cx="2080681" cy="1384995"/>
          </a:xfrm>
          <a:prstGeom prst="rect">
            <a:avLst/>
          </a:prstGeom>
          <a:noFill/>
        </p:spPr>
        <p:txBody>
          <a:bodyPr wrap="square" rtlCol="0">
            <a:spAutoFit/>
          </a:bodyPr>
          <a:lstStyle/>
          <a:p>
            <a:pPr marL="0" marR="0" lvl="0" indent="0" algn="l" defTabSz="457200" rtl="0" eaLnBrk="1" fontAlgn="auto" latinLnBrk="0" hangingPunct="1">
              <a:lnSpc>
                <a:spcPct val="100000"/>
              </a:lnSpc>
              <a:spcBef>
                <a:spcPct val="0"/>
              </a:spcBef>
              <a:spcAft>
                <a:spcPct val="0"/>
              </a:spcAft>
              <a:buClrTx/>
              <a:buSzTx/>
              <a:buFontTx/>
              <a:buNone/>
              <a:defRPr/>
            </a:pPr>
            <a:r>
              <a:rPr kumimoji="0" lang="en-US" sz="2800" b="0" i="0" u="none" strike="noStrike" kern="1200" cap="none" spc="0" normalizeH="0" baseline="0" noProof="0" smtClean="0">
                <a:ln>
                  <a:noFill/>
                </a:ln>
                <a:effectLst/>
                <a:uLnTx/>
                <a:uFillTx/>
                <a:latin typeface="Futura PT Medium" panose="020b0602020204020303" pitchFamily="34" charset="-52"/>
              </a:rPr>
              <a:t>Orbital path</a:t>
            </a:r>
          </a:p>
          <a:p>
            <a:pPr marL="0" marR="0" lvl="0" indent="0" algn="l" defTabSz="457200" rtl="0" eaLnBrk="1" fontAlgn="auto" latinLnBrk="0" hangingPunct="1">
              <a:lnSpc>
                <a:spcPct val="100000"/>
              </a:lnSpc>
              <a:spcBef>
                <a:spcPct val="0"/>
              </a:spcBef>
              <a:spcAft>
                <a:spcPct val="0"/>
              </a:spcAft>
              <a:buClrTx/>
              <a:buSzTx/>
              <a:buFontTx/>
              <a:buNone/>
              <a:defRPr/>
            </a:pPr>
            <a:endParaRPr kumimoji="0" lang="en-US" sz="2800" b="0" i="0" u="none" strike="noStrike" kern="1200" cap="none" spc="0" normalizeH="0" baseline="0" noProof="0" smtClean="0">
              <a:ln>
                <a:noFill/>
              </a:ln>
              <a:effectLst/>
              <a:uLnTx/>
              <a:uFillTx/>
              <a:latin typeface="Futura PT Medium" panose="020b0602020204020303" pitchFamily="34" charset="-52"/>
            </a:endParaRPr>
          </a:p>
          <a:p>
            <a:pPr marL="0" marR="0" lvl="0" indent="0" algn="l" defTabSz="457200" rtl="0" eaLnBrk="1" fontAlgn="auto" latinLnBrk="0" hangingPunct="1">
              <a:lnSpc>
                <a:spcPct val="100000"/>
              </a:lnSpc>
              <a:spcBef>
                <a:spcPct val="0"/>
              </a:spcBef>
              <a:spcAft>
                <a:spcPct val="0"/>
              </a:spcAft>
              <a:buClrTx/>
              <a:buSzTx/>
              <a:buFontTx/>
              <a:buNone/>
              <a:defRPr/>
            </a:pPr>
            <a:r>
              <a:rPr kumimoji="0" lang="en-US" sz="2800" b="0" i="0" u="none" strike="noStrike" kern="1200" cap="none" spc="0" normalizeH="0" baseline="0" noProof="0" smtClean="0">
                <a:ln>
                  <a:noFill/>
                </a:ln>
                <a:effectLst/>
                <a:uLnTx/>
                <a:uFillTx/>
                <a:latin typeface="Futura PT Medium" panose="020b0602020204020303" pitchFamily="34" charset="-52"/>
              </a:rPr>
              <a:t>Orbit speed</a:t>
            </a:r>
            <a:endParaRPr kumimoji="0" lang="en-US" sz="2800" b="0" i="0" u="none" strike="noStrike" kern="1200" cap="none" spc="0" normalizeH="0" baseline="0" noProof="0">
              <a:ln>
                <a:noFill/>
              </a:ln>
              <a:effectLst/>
              <a:uLnTx/>
              <a:uFillTx/>
              <a:latin typeface="Futura PT Medium" panose="020b0602020204020303" pitchFamily="34" charset="-52"/>
            </a:endParaRPr>
          </a:p>
        </p:txBody>
      </p:sp>
    </p:spTree>
    <p:extLst>
      <p:ext uri="{BB962C8B-B14F-4D97-AF65-F5344CB8AC3E}">
        <p14:creationId xmlns:p14="http://schemas.microsoft.com/office/powerpoint/2010/main" val="41128431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9" presetClass="emph" presetSubtype="0" grpId="0" nodeType="withEffect">
                                  <p:stCondLst>
                                    <p:cond delay="0"/>
                                  </p:stCondLst>
                                  <p:childTnLst>
                                    <p:set>
                                      <p:cBhvr rctx="PPT">
                                        <p:cTn id="6" dur="indefinite"/>
                                        <p:tgtEl>
                                          <p:spTgt spid="9">
                                            <p:txEl>
                                              <p:pRg st="0" end="0"/>
                                            </p:txEl>
                                          </p:spTgt>
                                        </p:tgtEl>
                                        <p:attrNameLst>
                                          <p:attrName>style.opacity</p:attrName>
                                        </p:attrNameLst>
                                      </p:cBhvr>
                                      <p:to>
                                        <p:strVal val="0.25"/>
                                      </p:to>
                                    </p:set>
                                    <p:animEffect filter="image" prLst="opacity: 0.25">
                                      <p:cBhvr rctx="IE">
                                        <p:cTn id="7" dur="indefinite"/>
                                        <p:tgtEl>
                                          <p:spTgt spid="9">
                                            <p:txEl>
                                              <p:pRg st="0" end="0"/>
                                            </p:txEl>
                                          </p:spTgt>
                                        </p:tgtEl>
                                      </p:cBhvr>
                                    </p:animEffect>
                                  </p:childTnLst>
                                </p:cTn>
                              </p:par>
                              <p:par>
                                <p:cTn id="8" presetID="9" presetClass="emph" presetSubtype="0" grpId="0" nodeType="withEffect">
                                  <p:stCondLst>
                                    <p:cond delay="0"/>
                                  </p:stCondLst>
                                  <p:childTnLst>
                                    <p:set>
                                      <p:cBhvr rctx="PPT">
                                        <p:cTn id="9" dur="indefinite"/>
                                        <p:tgtEl>
                                          <p:spTgt spid="5">
                                            <p:txEl>
                                              <p:pRg st="0" end="0"/>
                                            </p:txEl>
                                          </p:spTgt>
                                        </p:tgtEl>
                                        <p:attrNameLst>
                                          <p:attrName>style.opacity</p:attrName>
                                        </p:attrNameLst>
                                      </p:cBhvr>
                                      <p:to>
                                        <p:strVal val="0.25"/>
                                      </p:to>
                                    </p:set>
                                    <p:animEffect filter="image" prLst="opacity: 0.25">
                                      <p:cBhvr rctx="IE">
                                        <p:cTn id="10" dur="indefinite"/>
                                        <p:tgtEl>
                                          <p:spTgt spid="5">
                                            <p:txEl>
                                              <p:pRg st="0" end="0"/>
                                            </p:txEl>
                                          </p:spTgt>
                                        </p:tgtEl>
                                      </p:cBhvr>
                                    </p:animEffect>
                                  </p:childTnLst>
                                </p:cTn>
                              </p:par>
                              <p:par>
                                <p:cTn id="11" presetID="19" presetClass="emph" presetSubtype="0" fill="hold" grpId="0" nodeType="withEffect">
                                  <p:stCondLst>
                                    <p:cond delay="0"/>
                                  </p:stCondLst>
                                  <p:childTnLst>
                                    <p:animClr clrSpc="rgb" dir="cw">
                                      <p:cBhvr override="childStyle">
                                        <p:cTn id="12" dur="500" fill="hold"/>
                                        <p:tgtEl>
                                          <p:spTgt spid="4">
                                            <p:txEl>
                                              <p:pRg st="0" end="0"/>
                                            </p:txEl>
                                          </p:spTgt>
                                        </p:tgtEl>
                                        <p:attrNameLst>
                                          <p:attrName>style.color</p:attrName>
                                        </p:attrNameLst>
                                      </p:cBhvr>
                                      <p:to>
                                        <a:srgbClr val="00B050"/>
                                      </p:to>
                                    </p:animClr>
                                    <p:animClr clrSpc="rgb" dir="cw">
                                      <p:cBhvr>
                                        <p:cTn id="13" dur="500" fill="hold"/>
                                        <p:tgtEl>
                                          <p:spTgt spid="4">
                                            <p:txEl>
                                              <p:pRg st="0" end="0"/>
                                            </p:txEl>
                                          </p:spTgt>
                                        </p:tgtEl>
                                        <p:attrNameLst>
                                          <p:attrName>fillcolor</p:attrName>
                                        </p:attrNameLst>
                                      </p:cBhvr>
                                      <p:to>
                                        <a:srgbClr val="00B050"/>
                                      </p:to>
                                    </p:animClr>
                                    <p:set>
                                      <p:cBhvr>
                                        <p:cTn id="14" dur="500" fill="hold"/>
                                        <p:tgtEl>
                                          <p:spTgt spid="4">
                                            <p:txEl>
                                              <p:pRg st="0" end="0"/>
                                            </p:txEl>
                                          </p:spTgt>
                                        </p:tgtEl>
                                        <p:attrNameLst>
                                          <p:attrName>fill.type</p:attrName>
                                        </p:attrNameLst>
                                      </p:cBhvr>
                                      <p:to>
                                        <p:strVal val="solid"/>
                                      </p:to>
                                    </p:set>
                                    <p:set>
                                      <p:cBhvr>
                                        <p:cTn id="15" dur="500" fill="hold"/>
                                        <p:tgtEl>
                                          <p:spTgt spid="4">
                                            <p:txEl>
                                              <p:pRg st="0" end="0"/>
                                            </p:txEl>
                                          </p:spTgt>
                                        </p:tgtEl>
                                        <p:attrNameLst>
                                          <p:attrName>fill.on</p:attrName>
                                        </p:attrNameLst>
                                      </p:cBhvr>
                                      <p:to>
                                        <p:strVal val="true"/>
                                      </p:to>
                                    </p:set>
                                  </p:childTnLst>
                                </p:cTn>
                              </p:par>
                            </p:childTnLst>
                          </p:cTn>
                        </p:par>
                      </p:childTnLst>
                    </p:cTn>
                  </p:par>
                  <p:par>
                    <p:cTn id="16" fill="hold" nodeType="clickPar">
                      <p:stCondLst>
                        <p:cond delay="indefinite"/>
                        <p:cond evt="onBegin" delay="0">
                          <p:tn val="15"/>
                        </p:cond>
                      </p:stCondLst>
                      <p:childTnLst>
                        <p:par>
                          <p:cTn id="17" fill="hold" nodeType="after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nodeType="clickPar">
                      <p:stCondLst>
                        <p:cond delay="indefinite"/>
                        <p:cond evt="onBegin" delay="0">
                          <p:tn val="19"/>
                        </p:cond>
                      </p:stCondLst>
                      <p:childTnLst>
                        <p:par>
                          <p:cTn id="21" fill="hold" nodeType="after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childTnLst>
                          </p:cTn>
                        </p:par>
                      </p:childTnLst>
                    </p:cTn>
                  </p:par>
                  <p:par>
                    <p:cTn id="26" fill="hold" nodeType="clickPar">
                      <p:stCondLst>
                        <p:cond delay="indefinite"/>
                        <p:cond evt="onBegin" delay="0">
                          <p:tn val="25"/>
                        </p:cond>
                      </p:stCondLst>
                      <p:childTnLst>
                        <p:par>
                          <p:cTn id="27" fill="hold" nodeType="after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par>
                    <p:cTn id="30" fill="hold" nodeType="clickPar">
                      <p:stCondLst>
                        <p:cond delay="indefinite"/>
                        <p:cond evt="onBegin" delay="0">
                          <p:tn val="29"/>
                        </p:cond>
                      </p:stCondLst>
                      <p:childTnLst>
                        <p:par>
                          <p:cTn id="31" fill="hold" nodeType="after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4" grpId="1" build="p"/>
      <p:bldP spid="5" grpId="2" build="p"/>
      <p:bldP spid="3" grpId="3"/>
      <p:bldP spid="6" grpId="4"/>
      <p:bldP spid="14" grpId="5"/>
      <p:bldP spid="7" grpId="6"/>
      <p:bldP spid="17" grpId="7"/>
    </p:bldLst>
  </p:timing>
</p:sld>
</file>

<file path=ppt/slides/slide3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 name="Title 1"/>
          <p:cNvSpPr>
            <a:spLocks noGrp="1"/>
          </p:cNvSpPr>
          <p:nvPr>
            <p:ph type="title"/>
          </p:nvPr>
        </p:nvSpPr>
        <p:spPr>
          <a:xfrm>
            <a:off x="160250" y="184298"/>
            <a:ext cx="10353762" cy="970450"/>
          </a:xfrm>
        </p:spPr>
        <p:txBody>
          <a:bodyPr/>
          <a:lstStyle/>
          <a:p>
            <a:pPr algn="l"/>
            <a:r>
              <a:rPr lang="en-US" smtClean="0"/>
              <a:t>Resolution</a:t>
            </a:r>
            <a:endParaRPr lang="en-US"/>
          </a:p>
        </p:txBody>
      </p:sp>
      <p:sp>
        <p:nvSpPr>
          <p:cNvPr id="9" name="Text Placeholder 8"/>
          <p:cNvSpPr>
            <a:spLocks noGrp="1"/>
          </p:cNvSpPr>
          <p:nvPr>
            <p:ph type="body" idx="1"/>
          </p:nvPr>
        </p:nvSpPr>
        <p:spPr>
          <a:xfrm>
            <a:off x="913795" y="1442889"/>
            <a:ext cx="3300984" cy="576262"/>
          </a:xfrm>
        </p:spPr>
        <p:txBody>
          <a:bodyPr/>
          <a:lstStyle/>
          <a:p>
            <a:r>
              <a:rPr lang="en-US" sz="3600" smtClean="0">
                <a:latin typeface="Futura PT Medium" panose="020b0602020204020303" pitchFamily="34" charset="-52"/>
              </a:rPr>
              <a:t>Spatial	</a:t>
            </a:r>
            <a:endParaRPr lang="en-US" sz="3600">
              <a:latin typeface="Futura PT Medium" panose="020b0602020204020303" pitchFamily="34" charset="-52"/>
            </a:endParaRPr>
          </a:p>
        </p:txBody>
      </p:sp>
      <p:sp>
        <p:nvSpPr>
          <p:cNvPr id="4" name="Content Placeholder 3"/>
          <p:cNvSpPr>
            <a:spLocks noGrp="1"/>
          </p:cNvSpPr>
          <p:nvPr>
            <p:ph type="body" sz="quarter" idx="3"/>
          </p:nvPr>
        </p:nvSpPr>
        <p:spPr>
          <a:xfrm>
            <a:off x="4446711" y="1442889"/>
            <a:ext cx="3300984" cy="576262"/>
          </a:xfrm>
        </p:spPr>
        <p:txBody>
          <a:bodyPr/>
          <a:lstStyle/>
          <a:p>
            <a:r>
              <a:rPr lang="en-US" sz="3600" smtClean="0">
                <a:latin typeface="Futura PT Medium" panose="020b0602020204020303" pitchFamily="34" charset="-52"/>
              </a:rPr>
              <a:t>Temporal</a:t>
            </a:r>
            <a:endParaRPr lang="en-US" sz="3600">
              <a:latin typeface="Futura PT Medium" panose="020b0602020204020303" pitchFamily="34" charset="-52"/>
            </a:endParaRPr>
          </a:p>
        </p:txBody>
      </p:sp>
      <p:sp>
        <p:nvSpPr>
          <p:cNvPr id="5" name="Text Placeholder 4"/>
          <p:cNvSpPr>
            <a:spLocks noGrp="1"/>
          </p:cNvSpPr>
          <p:nvPr>
            <p:ph type="body" sz="quarter" idx="13"/>
          </p:nvPr>
        </p:nvSpPr>
        <p:spPr>
          <a:xfrm>
            <a:off x="7966572" y="1442889"/>
            <a:ext cx="3300984" cy="576262"/>
          </a:xfrm>
        </p:spPr>
        <p:txBody>
          <a:bodyPr/>
          <a:lstStyle/>
          <a:p>
            <a:r>
              <a:rPr lang="en-US" sz="3600" smtClean="0">
                <a:latin typeface="Futura PT Medium" panose="020b0602020204020303" pitchFamily="34" charset="-52"/>
              </a:rPr>
              <a:t>Spectral</a:t>
            </a:r>
            <a:endParaRPr lang="en-US" sz="3600">
              <a:latin typeface="Futura PT Medium" panose="020b0602020204020303" pitchFamily="34" charset="-52"/>
            </a:endParaRPr>
          </a:p>
        </p:txBody>
      </p:sp>
      <p:sp>
        <p:nvSpPr>
          <p:cNvPr id="8" name="Rectangle 7"/>
          <p:cNvSpPr/>
          <p:nvPr/>
        </p:nvSpPr>
        <p:spPr>
          <a:xfrm>
            <a:off x="6769767" y="2163529"/>
            <a:ext cx="5183447" cy="954107"/>
          </a:xfrm>
          <a:prstGeom prst="rect">
            <a:avLst/>
          </a:prstGeom>
        </p:spPr>
        <p:txBody>
          <a:bodyPr wrap="square">
            <a:spAutoFit/>
          </a:bodyPr>
          <a:lstStyle/>
          <a:p>
            <a:pPr marL="0" marR="0" lvl="0" indent="0" algn="l" defTabSz="457200" rtl="0" eaLnBrk="1" fontAlgn="auto" latinLnBrk="0" hangingPunct="1">
              <a:lnSpc>
                <a:spcPct val="100000"/>
              </a:lnSpc>
              <a:spcBef>
                <a:spcPct val="0"/>
              </a:spcBef>
              <a:spcAft>
                <a:spcPct val="0"/>
              </a:spcAft>
              <a:buClrTx/>
              <a:buSzTx/>
              <a:buFontTx/>
              <a:buNone/>
              <a:defRPr/>
            </a:pPr>
            <a:r>
              <a:rPr kumimoji="0" lang="en-US" sz="2800" b="0" i="0" u="none" strike="noStrike" kern="1200" cap="none" spc="0" normalizeH="0" baseline="0" noProof="0">
                <a:ln>
                  <a:noFill/>
                </a:ln>
                <a:effectLst/>
                <a:uLnTx/>
                <a:uFillTx/>
                <a:latin typeface="Futura PT Medium" panose="020b0602020204020303" pitchFamily="34" charset="-52"/>
              </a:rPr>
              <a:t>the number and width of </a:t>
            </a:r>
            <a:br>
              <a:rPr kumimoji="0" lang="en-US" sz="2800" b="0" i="0" u="none" strike="noStrike" kern="1200" cap="none" spc="0" normalizeH="0" baseline="0" noProof="0" smtClean="0">
                <a:ln>
                  <a:noFill/>
                </a:ln>
                <a:effectLst/>
                <a:uLnTx/>
                <a:uFillTx/>
                <a:latin typeface="Futura PT Medium" panose="020b0602020204020303" pitchFamily="34" charset="-52"/>
              </a:rPr>
            </a:br>
            <a:r>
              <a:rPr kumimoji="0" lang="en-US" sz="2800" b="0" i="0" u="none" strike="noStrike" kern="1200" cap="none" spc="0" normalizeH="0" baseline="0" noProof="0" smtClean="0">
                <a:ln>
                  <a:noFill/>
                </a:ln>
                <a:effectLst/>
                <a:uLnTx/>
                <a:uFillTx/>
                <a:latin typeface="Futura PT Medium" panose="020b0602020204020303" pitchFamily="34" charset="-52"/>
              </a:rPr>
              <a:t>spectral </a:t>
            </a:r>
            <a:r>
              <a:rPr kumimoji="0" lang="en-US" sz="2800" b="0" i="0" u="none" strike="noStrike" kern="1200" cap="none" spc="0" normalizeH="0" baseline="0" noProof="0">
                <a:ln>
                  <a:noFill/>
                </a:ln>
                <a:effectLst/>
                <a:uLnTx/>
                <a:uFillTx/>
                <a:latin typeface="Futura PT Medium" panose="020b0602020204020303" pitchFamily="34" charset="-52"/>
              </a:rPr>
              <a:t>bands in a sensor system</a:t>
            </a:r>
          </a:p>
        </p:txBody>
      </p:sp>
      <p:pic>
        <p:nvPicPr>
          <p:cNvPr id="13" name="Picture 2" descr="https://miro.medium.com/max/1280/1*33rU0W0h9gXe7GNodqfKpQ.png"/>
          <p:cNvPicPr>
            <a:picLocks noChangeAspect="1" noChangeArrowheads="1"/>
          </p:cNvPicPr>
          <p:nvPr/>
        </p:nvPicPr>
        <p:blipFill>
          <a:blip r:embed="rId2">
            <a:extLst>
              <a:ext uri="{28A0092B-C50C-407E-A947-70E740481C1C}">
                <a14:useLocalDpi xmlns:a14="http://schemas.microsoft.com/office/drawing/2010/main" val="0"/>
              </a:ext>
            </a:extLst>
          </a:blip>
          <a:srcRect l="13372" t="34036" r="10641" b="61194"/>
          <a:stretch>
            <a:fillRect/>
          </a:stretch>
        </p:blipFill>
        <p:spPr bwMode="auto">
          <a:xfrm>
            <a:off x="1106904" y="3701115"/>
            <a:ext cx="7411453" cy="46522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5" name="Picture 2" descr="https://miro.medium.com/max/1280/1*33rU0W0h9gXe7GNodqfKpQ.png"/>
          <p:cNvPicPr>
            <a:picLocks noChangeAspect="1" noChangeArrowheads="1"/>
          </p:cNvPicPr>
          <p:nvPr/>
        </p:nvPicPr>
        <p:blipFill>
          <a:blip r:embed="rId2">
            <a:extLst>
              <a:ext uri="{28A0092B-C50C-407E-A947-70E740481C1C}">
                <a14:useLocalDpi xmlns:a14="http://schemas.microsoft.com/office/drawing/2010/main" val="0"/>
              </a:ext>
            </a:extLst>
          </a:blip>
          <a:srcRect l="13373" t="71374" r="10640" b="23856"/>
          <a:stretch>
            <a:fillRect/>
          </a:stretch>
        </p:blipFill>
        <p:spPr bwMode="auto">
          <a:xfrm>
            <a:off x="1106904" y="4984484"/>
            <a:ext cx="7411453" cy="46522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6" name="Picture 2" descr="https://miro.medium.com/max/1280/1*33rU0W0h9gXe7GNodqfKpQ.png"/>
          <p:cNvPicPr>
            <a:picLocks noChangeAspect="1" noChangeArrowheads="1"/>
          </p:cNvPicPr>
          <p:nvPr/>
        </p:nvPicPr>
        <p:blipFill>
          <a:blip r:embed="rId2">
            <a:extLst>
              <a:ext uri="{28A0092B-C50C-407E-A947-70E740481C1C}">
                <a14:useLocalDpi xmlns:a14="http://schemas.microsoft.com/office/drawing/2010/main" val="0"/>
              </a:ext>
            </a:extLst>
          </a:blip>
          <a:srcRect l="13373" t="52459" r="10640" b="42771"/>
          <a:stretch>
            <a:fillRect/>
          </a:stretch>
        </p:blipFill>
        <p:spPr bwMode="auto">
          <a:xfrm>
            <a:off x="1106903" y="4342799"/>
            <a:ext cx="7411453" cy="46522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4" name="Picture 6" descr="https://www.researchgate.net/profile/Ihab_Makki2/publication/323443295/figure/fig9/AS:631581165236238@1527592092104/Difference-between-broadband-multispectral-hyperspectral-and-Ultraspectral-Imaging_W640.jpg"/>
          <p:cNvPicPr>
            <a:picLocks noChangeAspect="1" noChangeArrowheads="1"/>
          </p:cNvPicPr>
          <p:nvPr/>
        </p:nvPicPr>
        <p:blipFill>
          <a:blip r:embed="rId3">
            <a:extLst>
              <a:ext uri="{28A0092B-C50C-407E-A947-70E740481C1C}">
                <a14:useLocalDpi xmlns:a14="http://schemas.microsoft.com/office/drawing/2010/main" val="0"/>
              </a:ext>
            </a:extLst>
          </a:blip>
          <a:srcRect l="1801" t="10657" r="1687" b="7185"/>
          <a:stretch>
            <a:fillRect/>
          </a:stretch>
        </p:blipFill>
        <p:spPr bwMode="auto">
          <a:xfrm>
            <a:off x="320842" y="1442889"/>
            <a:ext cx="8261684" cy="505416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1108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9" presetClass="emph" presetSubtype="0" grpId="0" nodeType="withEffect">
                                  <p:stCondLst>
                                    <p:cond delay="0"/>
                                  </p:stCondLst>
                                  <p:childTnLst>
                                    <p:set>
                                      <p:cBhvr rctx="PPT">
                                        <p:cTn id="6" dur="indefinite"/>
                                        <p:tgtEl>
                                          <p:spTgt spid="9">
                                            <p:txEl>
                                              <p:pRg st="0" end="0"/>
                                            </p:txEl>
                                          </p:spTgt>
                                        </p:tgtEl>
                                        <p:attrNameLst>
                                          <p:attrName>style.opacity</p:attrName>
                                        </p:attrNameLst>
                                      </p:cBhvr>
                                      <p:to>
                                        <p:strVal val="0.25"/>
                                      </p:to>
                                    </p:set>
                                    <p:animEffect filter="image" prLst="opacity: 0.25">
                                      <p:cBhvr rctx="IE">
                                        <p:cTn id="7" dur="indefinite"/>
                                        <p:tgtEl>
                                          <p:spTgt spid="9">
                                            <p:txEl>
                                              <p:pRg st="0" end="0"/>
                                            </p:txEl>
                                          </p:spTgt>
                                        </p:tgtEl>
                                      </p:cBhvr>
                                    </p:animEffect>
                                  </p:childTnLst>
                                </p:cTn>
                              </p:par>
                              <p:par>
                                <p:cTn id="8" presetID="19" presetClass="emph" presetSubtype="0" fill="hold" grpId="0" nodeType="withEffect">
                                  <p:stCondLst>
                                    <p:cond delay="0"/>
                                  </p:stCondLst>
                                  <p:childTnLst>
                                    <p:animClr clrSpc="rgb" dir="cw">
                                      <p:cBhvr override="childStyle">
                                        <p:cTn id="9" dur="500" fill="hold"/>
                                        <p:tgtEl>
                                          <p:spTgt spid="5">
                                            <p:txEl>
                                              <p:pRg st="0" end="0"/>
                                            </p:txEl>
                                          </p:spTgt>
                                        </p:tgtEl>
                                        <p:attrNameLst>
                                          <p:attrName>style.color</p:attrName>
                                        </p:attrNameLst>
                                      </p:cBhvr>
                                      <p:to>
                                        <a:srgbClr val="FFC000"/>
                                      </p:to>
                                    </p:animClr>
                                    <p:animClr clrSpc="rgb" dir="cw">
                                      <p:cBhvr>
                                        <p:cTn id="10" dur="500" fill="hold"/>
                                        <p:tgtEl>
                                          <p:spTgt spid="5">
                                            <p:txEl>
                                              <p:pRg st="0" end="0"/>
                                            </p:txEl>
                                          </p:spTgt>
                                        </p:tgtEl>
                                        <p:attrNameLst>
                                          <p:attrName>fillcolor</p:attrName>
                                        </p:attrNameLst>
                                      </p:cBhvr>
                                      <p:to>
                                        <a:srgbClr val="FFC000"/>
                                      </p:to>
                                    </p:animClr>
                                    <p:set>
                                      <p:cBhvr>
                                        <p:cTn id="11" dur="500" fill="hold"/>
                                        <p:tgtEl>
                                          <p:spTgt spid="5">
                                            <p:txEl>
                                              <p:pRg st="0" end="0"/>
                                            </p:txEl>
                                          </p:spTgt>
                                        </p:tgtEl>
                                        <p:attrNameLst>
                                          <p:attrName>fill.type</p:attrName>
                                        </p:attrNameLst>
                                      </p:cBhvr>
                                      <p:to>
                                        <p:strVal val="solid"/>
                                      </p:to>
                                    </p:set>
                                    <p:set>
                                      <p:cBhvr>
                                        <p:cTn id="12" dur="500" fill="hold"/>
                                        <p:tgtEl>
                                          <p:spTgt spid="5">
                                            <p:txEl>
                                              <p:pRg st="0" end="0"/>
                                            </p:txEl>
                                          </p:spTgt>
                                        </p:tgtEl>
                                        <p:attrNameLst>
                                          <p:attrName>fill.on</p:attrName>
                                        </p:attrNameLst>
                                      </p:cBhvr>
                                      <p:to>
                                        <p:strVal val="true"/>
                                      </p:to>
                                    </p:set>
                                  </p:childTnLst>
                                </p:cTn>
                              </p:par>
                              <p:par>
                                <p:cTn id="13" presetID="9" presetClass="emph" presetSubtype="0" grpId="0" nodeType="withEffect">
                                  <p:stCondLst>
                                    <p:cond delay="0"/>
                                  </p:stCondLst>
                                  <p:childTnLst>
                                    <p:set>
                                      <p:cBhvr rctx="PPT">
                                        <p:cTn id="14" dur="indefinite"/>
                                        <p:tgtEl>
                                          <p:spTgt spid="4">
                                            <p:txEl>
                                              <p:pRg st="0" end="0"/>
                                            </p:txEl>
                                          </p:spTgt>
                                        </p:tgtEl>
                                        <p:attrNameLst>
                                          <p:attrName>style.opacity</p:attrName>
                                        </p:attrNameLst>
                                      </p:cBhvr>
                                      <p:to>
                                        <p:strVal val="0.25"/>
                                      </p:to>
                                    </p:set>
                                    <p:animEffect filter="image" prLst="opacity: 0.25">
                                      <p:cBhvr rctx="IE">
                                        <p:cTn id="15" dur="indefinite"/>
                                        <p:tgtEl>
                                          <p:spTgt spid="4">
                                            <p:txEl>
                                              <p:pRg st="0" end="0"/>
                                            </p:txEl>
                                          </p:spTgt>
                                        </p:tgtEl>
                                      </p:cBhvr>
                                    </p:animEffect>
                                  </p:childTnLst>
                                </p:cTn>
                              </p:par>
                            </p:childTnLst>
                          </p:cTn>
                        </p:par>
                      </p:childTnLst>
                    </p:cTn>
                  </p:par>
                  <p:par>
                    <p:cTn id="16" fill="hold" nodeType="clickPar">
                      <p:stCondLst>
                        <p:cond delay="indefinite"/>
                        <p:cond evt="onBegin" delay="0">
                          <p:tn val="15"/>
                        </p:cond>
                      </p:stCondLst>
                      <p:childTnLst>
                        <p:par>
                          <p:cTn id="17" fill="hold" nodeType="after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nodeType="clickPar">
                      <p:stCondLst>
                        <p:cond delay="indefinite"/>
                        <p:cond evt="onBegin" delay="0">
                          <p:tn val="19"/>
                        </p:cond>
                      </p:stCondLst>
                      <p:childTnLst>
                        <p:par>
                          <p:cTn id="21" fill="hold" nodeType="afterGroup">
                            <p:stCondLst>
                              <p:cond delay="0"/>
                            </p:stCondLst>
                            <p:childTnLst>
                              <p:par>
                                <p:cTn id="22" presetID="1"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par>
                    <p:cTn id="24" fill="hold" nodeType="clickPar">
                      <p:stCondLst>
                        <p:cond delay="indefinite"/>
                        <p:cond evt="onBegin" delay="0">
                          <p:tn val="23"/>
                        </p:cond>
                      </p:stCondLst>
                      <p:childTnLst>
                        <p:par>
                          <p:cTn id="25" fill="hold" nodeType="afterGroup">
                            <p:stCondLst>
                              <p:cond delay="0"/>
                            </p:stCondLst>
                            <p:childTnLst>
                              <p:par>
                                <p:cTn id="26" presetID="1"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nodeType="clickPar">
                      <p:stCondLst>
                        <p:cond delay="indefinite"/>
                        <p:cond evt="onBegin" delay="0">
                          <p:tn val="27"/>
                        </p:cond>
                      </p:stCondLst>
                      <p:childTnLst>
                        <p:par>
                          <p:cTn id="29" fill="hold" nodeType="afterGroup">
                            <p:stCondLst>
                              <p:cond delay="0"/>
                            </p:stCondLst>
                            <p:childTnLst>
                              <p:par>
                                <p:cTn id="30" presetID="1"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par>
                    <p:cTn id="32" fill="hold" nodeType="clickPar">
                      <p:stCondLst>
                        <p:cond delay="indefinite"/>
                        <p:cond evt="onBegin" delay="0">
                          <p:tn val="31"/>
                        </p:cond>
                      </p:stCondLst>
                      <p:childTnLst>
                        <p:par>
                          <p:cTn id="33" fill="hold" nodeType="afterGroup">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8"/>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4" grpId="1" build="p"/>
      <p:bldP spid="5" grpId="2" build="p"/>
      <p:bldP spid="8" grpId="3" uiExpand="1"/>
      <p:bldP spid="8" grpId="4"/>
    </p:bldLst>
  </p:timing>
</p:sld>
</file>

<file path=ppt/slides/slide3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Resolution and Application</a:t>
            </a:r>
            <a:endParaRPr lang="en-US"/>
          </a:p>
        </p:txBody>
      </p:sp>
      <p:pic>
        <p:nvPicPr>
          <p:cNvPr id="7170" name="Picture 2" descr="Image result for temporal resolution in remote sensing&quot;"/>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1944" l="10000" r="90000">
                        <a14:foregroundMark x1="27604" y1="12639" x2="27604" y2="12639"/>
                        <a14:foregroundMark x1="28333" y1="87222" x2="28333" y2="87222"/>
                        <a14:foregroundMark x1="21458" y1="85139" x2="21458" y2="85139"/>
                        <a14:foregroundMark x1="44479" y1="86111" x2="67917" y2="91667"/>
                        <a14:foregroundMark x1="77813" y1="87917" x2="77813" y2="87917"/>
                        <a14:foregroundMark x1="72188" y1="87917" x2="78125" y2="86806"/>
                        <a14:foregroundMark x1="80625" y1="87500" x2="80625" y2="91944"/>
                      </a14:backgroundRemoval>
                    </a14:imgEffect>
                  </a14:imgLayer>
                </a14:imgProps>
              </a:ext>
              <a:ext uri="{28A0092B-C50C-407E-A947-70E740481C1C}">
                <a14:useLocalDpi xmlns:a14="http://schemas.microsoft.com/office/drawing/2010/main" val="0"/>
              </a:ext>
            </a:extLst>
          </a:blip>
          <a:srcRect l="15771" t="6047" r="17907" b="21163"/>
          <a:stretch>
            <a:fillRect/>
          </a:stretch>
        </p:blipFill>
        <p:spPr bwMode="auto">
          <a:xfrm>
            <a:off x="3417032" y="1440713"/>
            <a:ext cx="8774968" cy="5417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431761"/>
      </p:ext>
    </p:extLst>
  </p:cSld>
  <p:clrMapOvr>
    <a:masterClrMapping/>
  </p:clrMapOvr>
  <p:transition/>
  <p:timing/>
</p:sld>
</file>

<file path=ppt/slides/slide3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4" name="Picture 3" descr="634811main_Wadi_Saudi-4panel_lg.jpg"/>
          <p:cNvPicPr>
            <a:picLocks noChangeAspect="1"/>
          </p:cNvPicPr>
          <p:nvPr/>
        </p:nvPicPr>
        <p:blipFill>
          <a:blip r:embed="rId3">
            <a:extLst>
              <a:ext uri="{28A0092B-C50C-407E-A947-70E740481C1C}">
                <a14:useLocalDpi xmlns:a14="http://schemas.microsoft.com/office/drawing/2010/main" val="0"/>
              </a:ext>
            </a:extLst>
          </a:blip>
          <a:srcRect r="50078" b="50071"/>
          <a:stretch>
            <a:fillRect/>
          </a:stretch>
        </p:blipFill>
        <p:spPr>
          <a:xfrm>
            <a:off x="1523192" y="294512"/>
            <a:ext cx="9145619" cy="6268976"/>
          </a:xfrm>
          <a:prstGeom prst="rect">
            <a:avLst/>
          </a:prstGeom>
        </p:spPr>
      </p:pic>
      <p:pic>
        <p:nvPicPr>
          <p:cNvPr id="5" name="Picture 4" descr="634811main_Wadi_Saudi-4panel_lg.jpg"/>
          <p:cNvPicPr>
            <a:picLocks noChangeAspect="1"/>
          </p:cNvPicPr>
          <p:nvPr/>
        </p:nvPicPr>
        <p:blipFill>
          <a:blip r:embed="rId3">
            <a:extLst>
              <a:ext uri="{28A0092B-C50C-407E-A947-70E740481C1C}">
                <a14:useLocalDpi xmlns:a14="http://schemas.microsoft.com/office/drawing/2010/main" val="0"/>
              </a:ext>
            </a:extLst>
          </a:blip>
          <a:srcRect l="50046" t="183" r="32" b="49888"/>
          <a:stretch>
            <a:fillRect/>
          </a:stretch>
        </p:blipFill>
        <p:spPr>
          <a:xfrm>
            <a:off x="1523192" y="294512"/>
            <a:ext cx="9145619" cy="6268976"/>
          </a:xfrm>
          <a:prstGeom prst="rect">
            <a:avLst/>
          </a:prstGeom>
        </p:spPr>
      </p:pic>
      <p:pic>
        <p:nvPicPr>
          <p:cNvPr id="6" name="Picture 5" descr="634811main_Wadi_Saudi-4panel_lg.jpg"/>
          <p:cNvPicPr>
            <a:picLocks noChangeAspect="1"/>
          </p:cNvPicPr>
          <p:nvPr/>
        </p:nvPicPr>
        <p:blipFill>
          <a:blip r:embed="rId3">
            <a:extLst>
              <a:ext uri="{28A0092B-C50C-407E-A947-70E740481C1C}">
                <a14:useLocalDpi xmlns:a14="http://schemas.microsoft.com/office/drawing/2010/main" val="0"/>
              </a:ext>
            </a:extLst>
          </a:blip>
          <a:srcRect l="78" t="50000" r="50000" b="71"/>
          <a:stretch>
            <a:fillRect/>
          </a:stretch>
        </p:blipFill>
        <p:spPr>
          <a:xfrm>
            <a:off x="1523192" y="294512"/>
            <a:ext cx="9145619" cy="6268976"/>
          </a:xfrm>
          <a:prstGeom prst="rect">
            <a:avLst/>
          </a:prstGeom>
        </p:spPr>
      </p:pic>
      <p:pic>
        <p:nvPicPr>
          <p:cNvPr id="7" name="Picture 6" descr="634811main_Wadi_Saudi-4panel_lg.jpg"/>
          <p:cNvPicPr>
            <a:picLocks noChangeAspect="1"/>
          </p:cNvPicPr>
          <p:nvPr/>
        </p:nvPicPr>
        <p:blipFill>
          <a:blip r:embed="rId3">
            <a:alphaModFix/>
            <a:extLst>
              <a:ext uri="{28A0092B-C50C-407E-A947-70E740481C1C}">
                <a14:useLocalDpi xmlns:a14="http://schemas.microsoft.com/office/drawing/2010/main" val="0"/>
              </a:ext>
            </a:extLst>
          </a:blip>
          <a:srcRect l="50000" t="50000" r="78" b="71"/>
          <a:stretch>
            <a:fillRect/>
          </a:stretch>
        </p:blipFill>
        <p:spPr>
          <a:xfrm>
            <a:off x="1523192" y="294512"/>
            <a:ext cx="9145619" cy="6268976"/>
          </a:xfrm>
          <a:prstGeom prst="rect">
            <a:avLst/>
          </a:prstGeom>
        </p:spPr>
      </p:pic>
      <p:sp>
        <p:nvSpPr>
          <p:cNvPr id="8" name="Rectangle 7"/>
          <p:cNvSpPr/>
          <p:nvPr/>
        </p:nvSpPr>
        <p:spPr>
          <a:xfrm>
            <a:off x="1524000" y="6581002"/>
            <a:ext cx="4572000" cy="276999"/>
          </a:xfrm>
          <a:prstGeom prst="rect">
            <a:avLst/>
          </a:prstGeom>
        </p:spPr>
        <p:txBody>
          <a:bodyPr>
            <a:spAutoFit/>
          </a:bodyPr>
          <a:lstStyle/>
          <a:p>
            <a:pPr marL="0" marR="0" lvl="0" indent="0" algn="l" defTabSz="457200" rtl="0" eaLnBrk="1" fontAlgn="auto"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AD9277">
                    <a:lumMod val="50000"/>
                  </a:srgbClr>
                </a:solidFill>
                <a:effectLst/>
                <a:uLnTx/>
                <a:uFillTx/>
                <a:latin typeface="Calisto MT" panose="02040603050505030304"/>
                <a:ea typeface="+mn-ea"/>
                <a:cs typeface="+mn-cs"/>
              </a:rPr>
              <a:t>http://www.nasa.gov/topics/earth/features/saudi-green.html</a:t>
            </a:r>
            <a:endParaRPr kumimoji="0" lang="en-US" sz="1200" b="0" i="0" u="none" strike="noStrike" kern="1200" cap="none" spc="0" normalizeH="0" baseline="0" noProof="0">
              <a:ln>
                <a:noFill/>
              </a:ln>
              <a:solidFill>
                <a:srgbClr val="AD9277">
                  <a:lumMod val="50000"/>
                </a:srgbClr>
              </a:solidFill>
              <a:effectLst/>
              <a:uLnTx/>
              <a:uFillTx/>
              <a:latin typeface="Calisto MT" panose="02040603050505030304"/>
              <a:ea typeface="+mn-ea"/>
              <a:cs typeface="+mn-cs"/>
            </a:endParaRPr>
          </a:p>
        </p:txBody>
      </p:sp>
      <p:pic>
        <p:nvPicPr>
          <p:cNvPr id="12" name="Picture 11">
            <a:extLst>
              <a:ext uri="{FF2B5EF4-FFF2-40B4-BE49-F238E27FC236}">
                <a16:creationId xmlns:a16="http://schemas.microsoft.com/office/drawing/2014/main" id="{033D5A22-238F-4AB3-B924-DA4842541C83}"/>
              </a:ext>
            </a:extLst>
          </p:cNvPr>
          <p:cNvPicPr>
            <a:picLocks noChangeAspect="1"/>
          </p:cNvPicPr>
          <p:nvPr/>
        </p:nvPicPr>
        <p:blipFill>
          <a:blip r:embed="rId4"/>
          <a:stretch>
            <a:fillRect/>
          </a:stretch>
        </p:blipFill>
        <p:spPr>
          <a:xfrm>
            <a:off x="1230639" y="0"/>
            <a:ext cx="9730722" cy="6858000"/>
          </a:xfrm>
          <a:prstGeom prst="rect">
            <a:avLst/>
          </a:prstGeom>
        </p:spPr>
      </p:pic>
      <p:pic>
        <p:nvPicPr>
          <p:cNvPr id="10" name="Picture 9" descr="634811main_Wadi_Saudi-4panel_lg.jpg"/>
          <p:cNvPicPr>
            <a:picLocks noChangeAspect="1"/>
          </p:cNvPicPr>
          <p:nvPr/>
        </p:nvPicPr>
        <p:blipFill>
          <a:blip r:embed="rId3">
            <a:extLst>
              <a:ext uri="{28A0092B-C50C-407E-A947-70E740481C1C}">
                <a14:useLocalDpi xmlns:a14="http://schemas.microsoft.com/office/drawing/2010/main" val="0"/>
              </a:ext>
            </a:extLst>
          </a:blip>
          <a:srcRect l="-110" t="-24" r="0" b="0"/>
          <a:stretch>
            <a:fillRect/>
          </a:stretch>
        </p:blipFill>
        <p:spPr>
          <a:xfrm>
            <a:off x="1519428" y="292608"/>
            <a:ext cx="9153144" cy="6272784"/>
          </a:xfrm>
          <a:prstGeom prst="rect">
            <a:avLst/>
          </a:prstGeom>
          <a:noFill/>
          <a:ln>
            <a:noFill/>
          </a:ln>
        </p:spPr>
      </p:pic>
      <p:sp>
        <p:nvSpPr>
          <p:cNvPr id="11" name="Oval 10">
            <a:extLst>
              <a:ext uri="{FF2B5EF4-FFF2-40B4-BE49-F238E27FC236}">
                <a16:creationId xmlns:a16="http://schemas.microsoft.com/office/drawing/2014/main" id="{11F1B371-6C8F-4565-A90D-735C53A2B683}"/>
              </a:ext>
            </a:extLst>
          </p:cNvPr>
          <p:cNvSpPr/>
          <p:nvPr/>
        </p:nvSpPr>
        <p:spPr>
          <a:xfrm>
            <a:off x="3948545" y="1427018"/>
            <a:ext cx="457200" cy="40178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sto MT" panose="02040603050505030304"/>
              <a:ea typeface="+mn-ea"/>
              <a:cs typeface="+mn-cs"/>
            </a:endParaRPr>
          </a:p>
        </p:txBody>
      </p:sp>
    </p:spTree>
    <p:extLst>
      <p:ext uri="{BB962C8B-B14F-4D97-AF65-F5344CB8AC3E}">
        <p14:creationId xmlns:p14="http://schemas.microsoft.com/office/powerpoint/2010/main" val="34769599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childTnLst>
                                </p:cTn>
                              </p:par>
                              <p:par>
                                <p:cTn id="14" presetID="10" presetClass="exit" presetSubtype="0" fill="hold" nodeType="withEffect">
                                  <p:stCondLst>
                                    <p:cond delay="0"/>
                                  </p:stCondLst>
                                  <p:childTnLst>
                                    <p:animEffect transition="out" filter="fade">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23" presetClass="entr" presetSubtype="16"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1" uiExpand="1"/>
      <p:bldP spid="11" grpId="2"/>
    </p:bldLst>
  </p:timing>
</p:sld>
</file>

<file path=ppt/slides/slide3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Soil Moisture Observation</a:t>
            </a:r>
            <a:endParaRPr lang="en-US"/>
          </a:p>
        </p:txBody>
      </p:sp>
      <p:pic>
        <p:nvPicPr>
          <p:cNvPr id="4" name="Picture 3"/>
          <p:cNvPicPr>
            <a:picLocks noChangeAspect="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32913" y="1285875"/>
            <a:ext cx="9915525" cy="5572125"/>
          </a:xfrm>
          <a:prstGeom prst="rect">
            <a:avLst/>
          </a:prstGeom>
        </p:spPr>
      </p:pic>
    </p:spTree>
    <p:extLst>
      <p:ext uri="{BB962C8B-B14F-4D97-AF65-F5344CB8AC3E}">
        <p14:creationId xmlns:p14="http://schemas.microsoft.com/office/powerpoint/2010/main" val="1271148420"/>
      </p:ext>
    </p:extLst>
  </p:cSld>
  <p:clrMapOvr>
    <a:masterClrMapping/>
  </p:clrMapOvr>
  <p:transition/>
  <p:timing/>
</p:sld>
</file>

<file path=ppt/slides/slide3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6" name="Group 5"/>
          <p:cNvGrpSpPr/>
          <p:nvPr/>
        </p:nvGrpSpPr>
        <p:grpSpPr>
          <a:xfrm>
            <a:off x="0" y="0"/>
            <a:ext cx="12188952" cy="6858000"/>
            <a:chExt cx="12188952" cy="6858000"/>
          </a:xfrm>
        </p:grpSpPr>
        <p:pic>
          <p:nvPicPr>
            <p:cNvPr id="3076" name="Jun17 Yellow rapeseed flowers in Kursk Oblast" descr="Rapeseed Agriculture, Kursk Oblast - selected image"/>
            <p:cNvPicPr>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0"/>
              <a:ext cx="1218895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25902" y="6063338"/>
              <a:ext cx="3227422"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smtClean="0">
                  <a:ln>
                    <a:noFill/>
                  </a:ln>
                  <a:solidFill>
                    <a:prstClr val="white"/>
                  </a:solidFill>
                  <a:effectLst/>
                  <a:uLnTx/>
                  <a:uFillTx/>
                  <a:latin typeface="Futura PT Medium" panose="020b0602020204020303" pitchFamily="34" charset="-52"/>
                </a:rPr>
                <a:t>Rapeseed flowers, Kursk Oblast, </a:t>
              </a:r>
              <a:br>
                <a:rPr kumimoji="0" lang="en-US" sz="1800" b="0" i="0" u="none" strike="noStrike" kern="1200" cap="none" spc="0" normalizeH="0" baseline="0" noProof="0" smtClean="0">
                  <a:ln>
                    <a:noFill/>
                  </a:ln>
                  <a:solidFill>
                    <a:prstClr val="white"/>
                  </a:solidFill>
                  <a:effectLst/>
                  <a:uLnTx/>
                  <a:uFillTx/>
                  <a:latin typeface="Futura PT Medium" panose="020b0602020204020303" pitchFamily="34" charset="-52"/>
                </a:rPr>
              </a:br>
              <a:r>
                <a:rPr kumimoji="0" lang="en-US" sz="1800" b="0" i="0" u="none" strike="noStrike" kern="1200" cap="none" spc="0" normalizeH="0" baseline="0" noProof="0" smtClean="0">
                  <a:ln>
                    <a:noFill/>
                  </a:ln>
                  <a:solidFill>
                    <a:prstClr val="white"/>
                  </a:solidFill>
                  <a:effectLst/>
                  <a:uLnTx/>
                  <a:uFillTx/>
                  <a:latin typeface="Futura PT Medium" panose="020b0602020204020303" pitchFamily="34" charset="-52"/>
                </a:rPr>
                <a:t>Russia. Jun 2017</a:t>
              </a:r>
              <a:endParaRPr kumimoji="0" lang="en-US" sz="1800" b="0" i="0" u="none" strike="noStrike" kern="1200" cap="none" spc="0" normalizeH="0" baseline="0" noProof="0">
                <a:ln>
                  <a:noFill/>
                </a:ln>
                <a:solidFill>
                  <a:prstClr val="white"/>
                </a:solidFill>
                <a:effectLst/>
                <a:uLnTx/>
                <a:uFillTx/>
                <a:latin typeface="Futura PT Medium" panose="020b0602020204020303" pitchFamily="34" charset="-52"/>
              </a:endParaRPr>
            </a:p>
          </p:txBody>
        </p:sp>
      </p:grpSp>
      <p:grpSp>
        <p:nvGrpSpPr>
          <p:cNvPr id="10" name="Group 9"/>
          <p:cNvGrpSpPr/>
          <p:nvPr/>
        </p:nvGrpSpPr>
        <p:grpSpPr>
          <a:xfrm>
            <a:off x="0" y="0"/>
            <a:ext cx="12188952" cy="6858000"/>
            <a:chExt cx="12188952" cy="6858000"/>
          </a:xfrm>
        </p:grpSpPr>
        <p:pic>
          <p:nvPicPr>
            <p:cNvPr id="3080" name="sep19 Turbulent weather" descr="Turbulent Tropical Skies - selected image"/>
            <p:cNvPicPr>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0" y="0"/>
              <a:ext cx="12188952"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62283" y="5165148"/>
              <a:ext cx="3029355"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smtClean="0">
                  <a:ln>
                    <a:noFill/>
                  </a:ln>
                  <a:solidFill>
                    <a:prstClr val="white"/>
                  </a:solidFill>
                  <a:effectLst/>
                  <a:uLnTx/>
                  <a:uFillTx/>
                  <a:latin typeface="Futura PT Medium" panose="020b0602020204020303" pitchFamily="34" charset="-52"/>
                </a:rPr>
                <a:t>Turbulent weather in the</a:t>
              </a:r>
            </a:p>
            <a:p>
              <a:pPr marL="0" marR="0" lvl="0" indent="0" algn="l" defTabSz="4572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smtClean="0">
                  <a:ln>
                    <a:noFill/>
                  </a:ln>
                  <a:solidFill>
                    <a:prstClr val="white"/>
                  </a:solidFill>
                  <a:effectLst/>
                  <a:uLnTx/>
                  <a:uFillTx/>
                  <a:latin typeface="Futura PT Medium" panose="020b0602020204020303" pitchFamily="34" charset="-52"/>
                </a:rPr>
                <a:t>Western hemisphere. Sep 2019</a:t>
              </a:r>
              <a:endParaRPr kumimoji="0" lang="en-US" sz="1800" b="0" i="0" u="none" strike="noStrike" kern="1200" cap="none" spc="0" normalizeH="0" baseline="0" noProof="0">
                <a:ln>
                  <a:noFill/>
                </a:ln>
                <a:solidFill>
                  <a:prstClr val="white"/>
                </a:solidFill>
                <a:effectLst/>
                <a:uLnTx/>
                <a:uFillTx/>
                <a:latin typeface="Futura PT Medium" panose="020b0602020204020303" pitchFamily="34" charset="-52"/>
              </a:endParaRPr>
            </a:p>
          </p:txBody>
        </p:sp>
      </p:grpSp>
      <p:grpSp>
        <p:nvGrpSpPr>
          <p:cNvPr id="12" name="Group 11"/>
          <p:cNvGrpSpPr/>
          <p:nvPr/>
        </p:nvGrpSpPr>
        <p:grpSpPr>
          <a:xfrm>
            <a:off x="0" y="0"/>
            <a:ext cx="12188952" cy="6858000"/>
            <a:chExt cx="12188952" cy="6858000"/>
          </a:xfrm>
        </p:grpSpPr>
        <p:pic>
          <p:nvPicPr>
            <p:cNvPr id="3082" name="Aug19 monsoon floods" descr="Heavy Monsoon Rains Flood South Asia - selected image"/>
            <p:cNvPicPr>
              <a:picLocks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0" y="0"/>
              <a:ext cx="12188952"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079838" y="1064083"/>
              <a:ext cx="2509020"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smtClean="0">
                  <a:ln>
                    <a:noFill/>
                  </a:ln>
                  <a:solidFill>
                    <a:prstClr val="black"/>
                  </a:solidFill>
                  <a:effectLst/>
                  <a:uLnTx/>
                  <a:uFillTx/>
                  <a:latin typeface="Futura PT Medium" panose="020b0602020204020303" pitchFamily="34" charset="-52"/>
                </a:rPr>
                <a:t>Monsoon floods in south-</a:t>
              </a:r>
            </a:p>
            <a:p>
              <a:pPr marL="0" marR="0" lvl="0" indent="0" algn="l" defTabSz="4572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smtClean="0">
                  <a:ln>
                    <a:noFill/>
                  </a:ln>
                  <a:solidFill>
                    <a:prstClr val="black"/>
                  </a:solidFill>
                  <a:effectLst/>
                  <a:uLnTx/>
                  <a:uFillTx/>
                  <a:latin typeface="Futura PT Medium" panose="020b0602020204020303" pitchFamily="34" charset="-52"/>
                </a:rPr>
                <a:t>east Asia. Aug 2019</a:t>
              </a:r>
              <a:endParaRPr kumimoji="0" lang="en-US" sz="1800" b="0" i="0" u="none" strike="noStrike" kern="1200" cap="none" spc="0" normalizeH="0" baseline="0" noProof="0">
                <a:ln>
                  <a:noFill/>
                </a:ln>
                <a:solidFill>
                  <a:prstClr val="black"/>
                </a:solidFill>
                <a:effectLst/>
                <a:uLnTx/>
                <a:uFillTx/>
                <a:latin typeface="Futura PT Medium" panose="020b0602020204020303" pitchFamily="34" charset="-52"/>
              </a:endParaRPr>
            </a:p>
          </p:txBody>
        </p:sp>
      </p:grpSp>
      <p:grpSp>
        <p:nvGrpSpPr>
          <p:cNvPr id="8" name="Group 7"/>
          <p:cNvGrpSpPr/>
          <p:nvPr/>
        </p:nvGrpSpPr>
        <p:grpSpPr>
          <a:xfrm>
            <a:off x="0" y="0"/>
            <a:ext cx="12188952" cy="6858000"/>
            <a:chExt cx="12188952" cy="6858000"/>
          </a:xfrm>
        </p:grpSpPr>
        <p:pic>
          <p:nvPicPr>
            <p:cNvPr id="3078" name="Nov19 Air pollution in north India" descr="Haze Smothers Northern India - selected image"/>
            <p:cNvPicPr>
              <a:picLocks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0" y="0"/>
              <a:ext cx="12188952"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98011" y="1764419"/>
              <a:ext cx="2074414"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smtClean="0">
                  <a:ln>
                    <a:noFill/>
                  </a:ln>
                  <a:solidFill>
                    <a:prstClr val="black"/>
                  </a:solidFill>
                  <a:effectLst/>
                  <a:uLnTx/>
                  <a:uFillTx/>
                  <a:latin typeface="Futura PT Medium" panose="020b0602020204020303" pitchFamily="34" charset="-52"/>
                </a:rPr>
                <a:t>Air pollution in north</a:t>
              </a:r>
            </a:p>
            <a:p>
              <a:pPr marL="0" marR="0" lvl="0" indent="0" algn="l" defTabSz="4572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smtClean="0">
                  <a:ln>
                    <a:noFill/>
                  </a:ln>
                  <a:solidFill>
                    <a:prstClr val="black"/>
                  </a:solidFill>
                  <a:effectLst/>
                  <a:uLnTx/>
                  <a:uFillTx/>
                  <a:latin typeface="Futura PT Medium" panose="020b0602020204020303" pitchFamily="34" charset="-52"/>
                </a:rPr>
                <a:t>India. Nov 2019</a:t>
              </a:r>
              <a:endParaRPr kumimoji="0" lang="en-US" sz="1800" b="0" i="0" u="none" strike="noStrike" kern="1200" cap="none" spc="0" normalizeH="0" baseline="0" noProof="0">
                <a:ln>
                  <a:noFill/>
                </a:ln>
                <a:solidFill>
                  <a:prstClr val="black"/>
                </a:solidFill>
                <a:effectLst/>
                <a:uLnTx/>
                <a:uFillTx/>
                <a:latin typeface="Futura PT Medium" panose="020b0602020204020303" pitchFamily="34" charset="-52"/>
              </a:endParaRPr>
            </a:p>
          </p:txBody>
        </p:sp>
      </p:grpSp>
      <p:pic>
        <p:nvPicPr>
          <p:cNvPr id="3086" name="Jul19 russia smoke" descr="Wildfire Smoke Swirls Over Russia - selected image"/>
          <p:cNvPicPr>
            <a:picLocks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0" y="0"/>
            <a:ext cx="121889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arcticblackcarbon_geo5_201907">
            <a:hlinkClick action="ppaction://media"/>
          </p:cNvPr>
          <p:cNvPicPr/>
          <p:nvPr>
            <a:videoFile r:link="rId9"/>
            <p:extLst>
              <p:ext uri="{DAA4B4D4-6D71-4841-9C94-3DE7FCFB9230}">
                <p14:media xmlns:p14="http://schemas.microsoft.com/office/powerpoint/2010/main" r:embed="rId10"/>
              </p:ext>
            </p:extLst>
          </p:nvPr>
        </p:nvPicPr>
        <p:blipFill>
          <a:blip r:embed="rId8"/>
          <a:stretch>
            <a:fillRect/>
          </a:stretch>
        </p:blipFill>
        <p:spPr>
          <a:xfrm>
            <a:off x="0" y="0"/>
            <a:ext cx="12188952" cy="6858000"/>
          </a:xfrm>
          <a:prstGeom prst="rect">
            <a:avLst/>
          </a:prstGeom>
        </p:spPr>
      </p:pic>
      <p:pic>
        <p:nvPicPr>
          <p:cNvPr id="3088" name="may18 chennai lake" descr="Water Shortages in India - selected image"/>
          <p:cNvPicPr>
            <a:picLocks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0" y="0"/>
            <a:ext cx="12188952"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232322" y="1902919"/>
            <a:ext cx="116063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smtClean="0">
                <a:ln>
                  <a:noFill/>
                </a:ln>
                <a:solidFill>
                  <a:prstClr val="white"/>
                </a:solidFill>
                <a:effectLst/>
                <a:uLnTx/>
                <a:uFillTx/>
                <a:latin typeface="Futura PT Medium" panose="020b0602020204020303" pitchFamily="34" charset="-52"/>
              </a:rPr>
              <a:t>May 2018</a:t>
            </a:r>
            <a:endParaRPr kumimoji="0" lang="en-US" sz="1800" b="0" i="0" u="none" strike="noStrike" kern="1200" cap="none" spc="0" normalizeH="0" baseline="0" noProof="0">
              <a:ln>
                <a:noFill/>
              </a:ln>
              <a:solidFill>
                <a:prstClr val="white"/>
              </a:solidFill>
              <a:effectLst/>
              <a:uLnTx/>
              <a:uFillTx/>
              <a:latin typeface="Futura PT Medium" panose="020b0602020204020303" pitchFamily="34" charset="-52"/>
            </a:endParaRPr>
          </a:p>
        </p:txBody>
      </p:sp>
      <p:pic>
        <p:nvPicPr>
          <p:cNvPr id="3090" name="jun19 chennai lake" descr="Water Shortages in India - selected image"/>
          <p:cNvPicPr>
            <a:picLocks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0" y="0"/>
            <a:ext cx="12188952" cy="6858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6328583" y="1902919"/>
            <a:ext cx="106144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smtClean="0">
                <a:ln>
                  <a:noFill/>
                </a:ln>
                <a:solidFill>
                  <a:prstClr val="white"/>
                </a:solidFill>
                <a:effectLst/>
                <a:uLnTx/>
                <a:uFillTx/>
                <a:latin typeface="Futura PT Medium" panose="020b0602020204020303" pitchFamily="34" charset="-52"/>
              </a:rPr>
              <a:t>Jun 2019</a:t>
            </a:r>
            <a:endParaRPr kumimoji="0" lang="en-US" sz="1800" b="0" i="0" u="none" strike="noStrike" kern="1200" cap="none" spc="0" normalizeH="0" baseline="0" noProof="0">
              <a:ln>
                <a:noFill/>
              </a:ln>
              <a:solidFill>
                <a:prstClr val="white"/>
              </a:solidFill>
              <a:effectLst/>
              <a:uLnTx/>
              <a:uFillTx/>
              <a:latin typeface="Futura PT Medium" panose="020b0602020204020303" pitchFamily="34" charset="-52"/>
            </a:endParaRPr>
          </a:p>
        </p:txBody>
      </p:sp>
    </p:spTree>
    <p:extLst>
      <p:ext uri="{BB962C8B-B14F-4D97-AF65-F5344CB8AC3E}">
        <p14:creationId xmlns:p14="http://schemas.microsoft.com/office/powerpoint/2010/main" val="13983987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10" presetClass="exit" presetSubtype="0" fill="hold"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nodeType="clickPar">
                      <p:stCondLst>
                        <p:cond delay="indefinite"/>
                      </p:stCondLst>
                      <p:childTnLst>
                        <p:par>
                          <p:cTn id="20" fill="hold" nodeType="afterGroup">
                            <p:stCondLst>
                              <p:cond delay="0"/>
                            </p:stCondLst>
                            <p:childTnLst>
                              <p:par>
                                <p:cTn id="21" presetID="10" presetClass="exit" presetSubtype="0" fill="hold" nodeType="clickEffect">
                                  <p:stCondLst>
                                    <p:cond delay="0"/>
                                  </p:stCondLst>
                                  <p:childTnLst>
                                    <p:animEffect transition="out" filter="fad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nodeType="clickPar">
                      <p:stCondLst>
                        <p:cond delay="indefinite"/>
                      </p:stCondLst>
                      <p:childTnLst>
                        <p:par>
                          <p:cTn id="28" fill="hold" nodeType="afterGroup">
                            <p:stCondLst>
                              <p:cond delay="0"/>
                            </p:stCondLst>
                            <p:childTnLst>
                              <p:par>
                                <p:cTn id="29" presetID="10" presetClass="exit" presetSubtype="0" fill="hold"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3086"/>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afterGroup">
                            <p:stCondLst>
                              <p:cond delay="0"/>
                            </p:stCondLst>
                            <p:childTnLst>
                              <p:par>
                                <p:cTn id="36" presetID="10" presetClass="exit" presetSubtype="0" fill="hold" nodeType="clickEffect">
                                  <p:stCondLst>
                                    <p:cond delay="0"/>
                                  </p:stCondLst>
                                  <p:childTnLst>
                                    <p:animEffect transition="out" filter="fade">
                                      <p:cBhvr>
                                        <p:cTn id="37" dur="500"/>
                                        <p:tgtEl>
                                          <p:spTgt spid="3086"/>
                                        </p:tgtEl>
                                      </p:cBhvr>
                                    </p:animEffect>
                                    <p:set>
                                      <p:cBhvr>
                                        <p:cTn id="38" dur="1" fill="hold">
                                          <p:stCondLst>
                                            <p:cond delay="499"/>
                                          </p:stCondLst>
                                        </p:cTn>
                                        <p:tgtEl>
                                          <p:spTgt spid="3086"/>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par>
                          <p:cTn id="42" fill="hold" nodeType="afterGroup">
                            <p:stCondLst>
                              <p:cond delay="500"/>
                            </p:stCondLst>
                            <p:childTnLst>
                              <p:par>
                                <p:cTn id="43" presetID="1" presetClass="mediacall" presetSubtype="0" fill="hold" nodeType="afterEffect">
                                  <p:stCondLst>
                                    <p:cond delay="0"/>
                                  </p:stCondLst>
                                  <p:childTnLst>
                                    <p:cmd type="call" cmd="playFrom(0.0)">
                                      <p:cBhvr>
                                        <p:cTn id="44" dur="12358" fill="hold"/>
                                        <p:tgtEl>
                                          <p:spTgt spid="3"/>
                                        </p:tgtEl>
                                      </p:cBhvr>
                                    </p:cmd>
                                  </p:childTnLst>
                                </p:cTn>
                              </p:par>
                            </p:childTnLst>
                          </p:cTn>
                        </p:par>
                      </p:childTnLst>
                    </p:cTn>
                  </p:par>
                  <p:par>
                    <p:cTn id="45" fill="hold" nodeType="clickPar">
                      <p:stCondLst>
                        <p:cond delay="indefinite"/>
                      </p:stCondLst>
                      <p:childTnLst>
                        <p:par>
                          <p:cTn id="46" fill="hold" nodeType="afterGroup">
                            <p:stCondLst>
                              <p:cond delay="0"/>
                            </p:stCondLst>
                            <p:childTnLst>
                              <p:par>
                                <p:cTn id="47" presetID="10" presetClass="exit" presetSubtype="0" fill="hold" nodeType="clickEffect">
                                  <p:stCondLst>
                                    <p:cond delay="0"/>
                                  </p:stCondLst>
                                  <p:childTnLst>
                                    <p:animEffect transition="out" filter="fade">
                                      <p:cBhvr>
                                        <p:cTn id="48" dur="500"/>
                                        <p:tgtEl>
                                          <p:spTgt spid="3"/>
                                        </p:tgtEl>
                                      </p:cBhvr>
                                    </p:animEffect>
                                    <p:set>
                                      <p:cBhvr>
                                        <p:cTn id="49" dur="1" fill="hold">
                                          <p:stCondLst>
                                            <p:cond delay="499"/>
                                          </p:stCondLst>
                                        </p:cTn>
                                        <p:tgtEl>
                                          <p:spTgt spid="3"/>
                                        </p:tgtEl>
                                        <p:attrNameLst>
                                          <p:attrName>style.visibility</p:attrName>
                                        </p:attrNameLst>
                                      </p:cBhvr>
                                      <p:to>
                                        <p:strVal val="hidden"/>
                                      </p:to>
                                    </p:set>
                                    <p:cmd type="call" cmd="stop">
                                      <p:cBhvr>
                                        <p:cTn id="50" dur="1">
                                          <p:stCondLst>
                                            <p:cond delay="499"/>
                                          </p:stCondLst>
                                        </p:cTn>
                                        <p:tgtEl>
                                          <p:spTgt spid="3"/>
                                        </p:tgtEl>
                                      </p:cBhvr>
                                    </p:cmd>
                                  </p:childTnLst>
                                </p:cTn>
                              </p:par>
                              <p:par>
                                <p:cTn id="51" presetID="10" presetClass="entr" presetSubtype="0" fill="hold" nodeType="withEffect">
                                  <p:stCondLst>
                                    <p:cond delay="0"/>
                                  </p:stCondLst>
                                  <p:childTnLst>
                                    <p:set>
                                      <p:cBhvr>
                                        <p:cTn id="52" dur="1" fill="hold">
                                          <p:stCondLst>
                                            <p:cond delay="0"/>
                                          </p:stCondLst>
                                        </p:cTn>
                                        <p:tgtEl>
                                          <p:spTgt spid="3088"/>
                                        </p:tgtEl>
                                        <p:attrNameLst>
                                          <p:attrName>style.visibility</p:attrName>
                                        </p:attrNameLst>
                                      </p:cBhvr>
                                      <p:to>
                                        <p:strVal val="visible"/>
                                      </p:to>
                                    </p:set>
                                    <p:animEffect transition="in" filter="fade">
                                      <p:cBhvr>
                                        <p:cTn id="53" dur="500"/>
                                        <p:tgtEl>
                                          <p:spTgt spid="3088"/>
                                        </p:tgtEl>
                                      </p:cBhvr>
                                    </p:animEffect>
                                  </p:childTnLst>
                                </p:cTn>
                              </p:par>
                              <p:par>
                                <p:cTn id="54" presetID="1"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afterGroup">
                            <p:stCondLst>
                              <p:cond delay="0"/>
                            </p:stCondLst>
                            <p:childTnLst>
                              <p:par>
                                <p:cTn id="58" presetID="10" presetClass="exit" presetSubtype="0" fill="hold" nodeType="clickEffect">
                                  <p:stCondLst>
                                    <p:cond delay="0"/>
                                  </p:stCondLst>
                                  <p:childTnLst>
                                    <p:animEffect transition="out" filter="fade">
                                      <p:cBhvr>
                                        <p:cTn id="59" dur="500"/>
                                        <p:tgtEl>
                                          <p:spTgt spid="3088"/>
                                        </p:tgtEl>
                                      </p:cBhvr>
                                    </p:animEffect>
                                    <p:set>
                                      <p:cBhvr>
                                        <p:cTn id="60" dur="1" fill="hold">
                                          <p:stCondLst>
                                            <p:cond delay="499"/>
                                          </p:stCondLst>
                                        </p:cTn>
                                        <p:tgtEl>
                                          <p:spTgt spid="3088"/>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3090"/>
                                        </p:tgtEl>
                                        <p:attrNameLst>
                                          <p:attrName>style.visibility</p:attrName>
                                        </p:attrNameLst>
                                      </p:cBhvr>
                                      <p:to>
                                        <p:strVal val="visible"/>
                                      </p:to>
                                    </p:set>
                                    <p:animEffect transition="in" filter="fade">
                                      <p:cBhvr>
                                        <p:cTn id="66" dur="500"/>
                                        <p:tgtEl>
                                          <p:spTgt spid="3090"/>
                                        </p:tgtEl>
                                      </p:cBhvr>
                                    </p:animEffec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0" fill="hold" display="0">
                  <p:stCondLst>
                    <p:cond delay="indefinite"/>
                  </p:stCondLst>
                  <p:endCondLst>
                    <p:cond evt="onNext" delay="0">
                      <p:tgtEl>
                        <p:sldTgt/>
                      </p:tgtEl>
                    </p:cond>
                    <p:cond evt="onPrev">
                      <p:tgtEl>
                        <p:sldTgt/>
                      </p:tgtEl>
                    </p:cond>
                  </p:endCondLst>
                </p:cTn>
                <p:tgtEl>
                  <p:spTgt spid="3"/>
                </p:tgtEl>
              </p:cMediaNode>
            </p:video>
          </p:childTnLst>
        </p:cTn>
      </p:par>
    </p:tnLst>
    <p:bldLst>
      <p:bldP spid="13" grpId="0" uiExpand="1"/>
      <p:bldP spid="13" grpId="1"/>
      <p:bldP spid="23" grpId="2"/>
    </p:bldLst>
  </p:timing>
</p:sld>
</file>

<file path=ppt/slides/slide3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smtClean="0"/>
              <a:t>Spectral Reflectance</a:t>
            </a:r>
            <a:endParaRPr lang="en-US"/>
          </a:p>
        </p:txBody>
      </p:sp>
      <p:pic>
        <p:nvPicPr>
          <p:cNvPr id="1026" name="Picture 2" descr="Classification Algorithms and Methods"/>
          <p:cNvPicPr>
            <a:picLocks noGrp="1" noChangeAspect="1" noChangeArrowheads="1"/>
          </p:cNvPicPr>
          <p:nvPr>
            <p:ph idx="1"/>
            <p:custDataLst>
              <p:tags r:id="rId5"/>
            </p:custDataLst>
          </p:nvPr>
        </p:nvPicPr>
        <p:blipFill>
          <a:blip r:embed="rId4">
            <a:extLst>
              <a:ext uri="{28A0092B-C50C-407E-A947-70E740481C1C}">
                <a14:useLocalDpi xmlns:a14="http://schemas.microsoft.com/office/drawing/2010/main" val="0"/>
              </a:ext>
            </a:extLst>
          </a:blip>
          <a:stretch>
            <a:fillRect/>
          </a:stretch>
        </p:blipFill>
        <p:spPr bwMode="auto">
          <a:xfrm>
            <a:off x="1414096" y="1465263"/>
            <a:ext cx="9363808" cy="471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820464"/>
      </p:ext>
    </p:extLst>
  </p:cSld>
  <p:clrMapOvr>
    <a:masterClrMapping/>
  </p:clrMapOvr>
  <p:transition/>
  <p:timing/>
</p:sld>
</file>

<file path=ppt/slides/slide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t>Environmental Covariables</a:t>
            </a:r>
          </a:p>
        </p:txBody>
      </p:sp>
      <p:pic>
        <p:nvPicPr>
          <p:cNvPr id="6" name="Picture 2" descr="https://www.mdpi.com/agronomy/agronomy-10-01998/article_deploy/html/images/agronomy-10-01998-g006.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531430" y="1312926"/>
            <a:ext cx="9129139" cy="432474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486400" y="6191250"/>
            <a:ext cx="5848995" cy="400110"/>
          </a:xfrm>
          <a:prstGeom prst="rect">
            <a:avLst/>
          </a:prstGeom>
        </p:spPr>
        <p:txBody>
          <a:bodyPr wrap="square">
            <a:spAutoFit/>
          </a:bodyPr>
          <a:lstStyle/>
          <a:p>
            <a:r>
              <a:rPr lang="en-US" sz="1000" err="1">
                <a:solidFill>
                  <a:schemeClr val="bg1">
                    <a:lumMod val="65000"/>
                  </a:schemeClr>
                </a:solidFill>
                <a:latin typeface="Futura PT Medium" panose="020b0602020204020303" pitchFamily="34" charset="-52"/>
              </a:rPr>
              <a:t>Madhumal </a:t>
            </a:r>
            <a:r>
              <a:rPr lang="en-US" sz="1000" smtClean="0">
                <a:solidFill>
                  <a:schemeClr val="bg1">
                    <a:lumMod val="65000"/>
                  </a:schemeClr>
                </a:solidFill>
                <a:latin typeface="Futura PT Medium" panose="020b0602020204020303" pitchFamily="34" charset="-52"/>
              </a:rPr>
              <a:t>et al. </a:t>
            </a:r>
            <a:r>
              <a:rPr lang="en-US" sz="1000">
                <a:solidFill>
                  <a:schemeClr val="bg1">
                    <a:lumMod val="65000"/>
                  </a:schemeClr>
                </a:solidFill>
                <a:latin typeface="Futura PT Medium" panose="020b0602020204020303" pitchFamily="34" charset="-52"/>
              </a:rPr>
              <a:t>Genotype-by-Environment Interaction Effects under Heat Stress in Tropical Maize. </a:t>
            </a:r>
            <a:r>
              <a:rPr lang="en-US" sz="1000" i="1">
                <a:solidFill>
                  <a:schemeClr val="bg1">
                    <a:lumMod val="65000"/>
                  </a:schemeClr>
                </a:solidFill>
                <a:latin typeface="Futura PT Medium" panose="020b0602020204020303" pitchFamily="34" charset="-52"/>
              </a:rPr>
              <a:t>Agronomy</a:t>
            </a:r>
            <a:r>
              <a:rPr lang="en-US" sz="1000">
                <a:solidFill>
                  <a:schemeClr val="bg1">
                    <a:lumMod val="65000"/>
                  </a:schemeClr>
                </a:solidFill>
                <a:latin typeface="Futura PT Medium" panose="020b0602020204020303" pitchFamily="34" charset="-52"/>
              </a:rPr>
              <a:t>. 2020; 10(12):1998. https://doi.org/10.3390/agronomy10121998</a:t>
            </a:r>
          </a:p>
        </p:txBody>
      </p:sp>
    </p:spTree>
    <p:extLst>
      <p:ext uri="{BB962C8B-B14F-4D97-AF65-F5344CB8AC3E}">
        <p14:creationId xmlns:p14="http://schemas.microsoft.com/office/powerpoint/2010/main" val="4056387304"/>
      </p:ext>
    </p:extLst>
  </p:cSld>
  <p:clrMapOvr>
    <a:masterClrMapping/>
  </p:clrMapOvr>
  <p:transition/>
  <p:timing/>
</p:sld>
</file>

<file path=ppt/slides/slide4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smtClean="0"/>
              <a:t>Spectral Reflectance - Leaf</a:t>
            </a:r>
            <a:endParaRPr lang="en-US"/>
          </a:p>
        </p:txBody>
      </p:sp>
      <p:pic>
        <p:nvPicPr>
          <p:cNvPr id="4" name="Content Placeholder 3"/>
          <p:cNvPicPr>
            <a:picLocks noGrp="1" noChangeAspect="1"/>
          </p:cNvPicPr>
          <p:nvPr>
            <p:ph idx="1"/>
            <p:custDataLst>
              <p:tags r:id="rId5"/>
            </p:custDataLst>
          </p:nvPr>
        </p:nvPicPr>
        <p:blipFill>
          <a:blip r:embed="rId4"/>
          <a:stretch>
            <a:fillRect/>
          </a:stretch>
        </p:blipFill>
        <p:spPr>
          <a:xfrm>
            <a:off x="2136711" y="1465263"/>
            <a:ext cx="7918578" cy="4711700"/>
          </a:xfrm>
          <a:prstGeom prst="rect">
            <a:avLst/>
          </a:prstGeom>
        </p:spPr>
      </p:pic>
      <p:pic>
        <p:nvPicPr>
          <p:cNvPr id="1032" name="Picture 8" descr="Single Green Leaf Images – Browse 527,131 Stock Photos, Vectors, and Video  | Adobe Stock"/>
          <p:cNvPicPr>
            <a:picLocks noChangeAspect="1" noChangeArrowheads="1"/>
          </p:cNvPicPr>
          <p:nvPr>
            <p:custDataLst>
              <p:tags r:id="rId8"/>
            </p:custDataLst>
          </p:nvPr>
        </p:nvPicPr>
        <p:blipFill>
          <a:blip r:embed="rId6">
            <a:extLst>
              <a:ext uri="{BEBA8EAE-BF5A-486C-A8C5-ECC9F3942E4B}">
                <a14:imgProps xmlns:a14="http://schemas.microsoft.com/office/drawing/2010/main">
                  <a14:imgLayer r:embed="rId7">
                    <a14:imgEffect>
                      <a14:backgroundRemoval t="3889" b="96389" l="1296" r="98889"/>
                    </a14:imgEffect>
                  </a14:imgLayer>
                </a14:imgProps>
              </a:ext>
              <a:ext uri="{28A0092B-C50C-407E-A947-70E740481C1C}">
                <a14:useLocalDpi xmlns:a14="http://schemas.microsoft.com/office/drawing/2010/main" val="0"/>
              </a:ext>
            </a:extLst>
          </a:blip>
          <a:stretch>
            <a:fillRect/>
          </a:stretch>
        </p:blipFill>
        <p:spPr bwMode="auto">
          <a:xfrm>
            <a:off x="0" y="576687"/>
            <a:ext cx="3478371" cy="23189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740957"/>
      </p:ext>
    </p:extLst>
  </p:cSld>
  <p:clrMapOvr>
    <a:masterClrMapping/>
  </p:clrMapOvr>
  <p:transition/>
  <p:timing/>
</p:sld>
</file>

<file path=ppt/slides/slide4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pic>
        <p:nvPicPr>
          <p:cNvPr id="5122" name="Picture 2" descr="https://www.researchgate.net/profile/Anne_Katrin_Mahlein/publication/281440272/figure/fig7/AS:667694865080331@1536202269397/Characteristic-spectral-signatures-of-barley-leaves-diseased-with-net-blotch-rust-and_W640.jpg"/>
          <p:cNvPicPr>
            <a:picLocks noChangeAspect="1" noChangeArrowheads="1"/>
          </p:cNvPicPr>
          <p:nvPr>
            <p:custDataLst>
              <p:tags r:id="rId4"/>
            </p:custDataLst>
          </p:nvPr>
        </p:nvPicPr>
        <p:blipFill>
          <a:blip r:embed="rId3">
            <a:extLst>
              <a:ext uri="{28A0092B-C50C-407E-A947-70E740481C1C}">
                <a14:useLocalDpi xmlns:a14="http://schemas.microsoft.com/office/drawing/2010/main" val="0"/>
              </a:ext>
            </a:extLst>
          </a:blip>
          <a:stretch>
            <a:fillRect/>
          </a:stretch>
        </p:blipFill>
        <p:spPr bwMode="auto">
          <a:xfrm>
            <a:off x="2277622" y="749030"/>
            <a:ext cx="8663093" cy="61307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custDataLst>
              <p:tags r:id="rId5"/>
            </p:custDataLst>
          </p:nvPr>
        </p:nvSpPr>
        <p:spPr/>
        <p:txBody>
          <a:bodyPr/>
          <a:lstStyle/>
          <a:p>
            <a:r>
              <a:rPr lang="en-US" smtClean="0"/>
              <a:t>Disease Identification</a:t>
            </a:r>
            <a:endParaRPr lang="en-US"/>
          </a:p>
        </p:txBody>
      </p:sp>
    </p:spTree>
    <p:extLst>
      <p:ext uri="{BB962C8B-B14F-4D97-AF65-F5344CB8AC3E}">
        <p14:creationId xmlns:p14="http://schemas.microsoft.com/office/powerpoint/2010/main" val="922779908"/>
      </p:ext>
    </p:extLst>
  </p:cSld>
  <p:clrMapOvr>
    <a:masterClrMapping/>
  </p:clrMapOvr>
  <p:transition/>
  <p:timing/>
</p:sld>
</file>

<file path=ppt/slides/slide4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smtClean="0"/>
              <a:t>Classification of Crops</a:t>
            </a:r>
            <a:endParaRPr lang="en-US"/>
          </a:p>
        </p:txBody>
      </p:sp>
      <p:pic>
        <p:nvPicPr>
          <p:cNvPr id="4" name="Рисунок 1"/>
          <p:cNvPicPr>
            <a:picLocks noGrp="1" noChangeAspect="1"/>
          </p:cNvPicPr>
          <p:nvPr>
            <p:ph idx="1"/>
            <p:custDataLst>
              <p:tags r:id="rId5"/>
            </p:custDataLst>
          </p:nvPr>
        </p:nvPicPr>
        <p:blipFill>
          <a:blip r:embed="rId4">
            <a:extLst>
              <a:ext uri="{28A0092B-C50C-407E-A947-70E740481C1C}">
                <a14:useLocalDpi xmlns:a14="http://schemas.microsoft.com/office/drawing/2010/main" val="0"/>
              </a:ext>
            </a:extLst>
          </a:blip>
          <a:stretch>
            <a:fillRect/>
          </a:stretch>
        </p:blipFill>
        <p:spPr>
          <a:xfrm>
            <a:off x="2247364" y="879173"/>
            <a:ext cx="8886422" cy="9411238"/>
          </a:xfrm>
          <a:prstGeom prst="rect">
            <a:avLst/>
          </a:prstGeom>
        </p:spPr>
      </p:pic>
      <p:pic>
        <p:nvPicPr>
          <p:cNvPr id="48" name="Рисунок 2"/>
          <p:cNvPicPr>
            <a:picLocks noChangeAspect="1"/>
          </p:cNvPicPr>
          <p:nvPr>
            <p:custDataLst>
              <p:tags r:id="rId7"/>
            </p:custDataLst>
          </p:nvPr>
        </p:nvPicPr>
        <p:blipFill>
          <a:blip r:embed="rId6">
            <a:extLst>
              <a:ext uri="{28A0092B-C50C-407E-A947-70E740481C1C}">
                <a14:useLocalDpi xmlns:a14="http://schemas.microsoft.com/office/drawing/2010/main" val="0"/>
              </a:ext>
            </a:extLst>
          </a:blip>
          <a:stretch>
            <a:fillRect/>
          </a:stretch>
        </p:blipFill>
        <p:spPr>
          <a:xfrm>
            <a:off x="1893730" y="1215024"/>
            <a:ext cx="10298269" cy="5663269"/>
          </a:xfrm>
          <a:prstGeom prst="rect">
            <a:avLst/>
          </a:prstGeom>
        </p:spPr>
      </p:pic>
      <p:grpSp>
        <p:nvGrpSpPr>
          <p:cNvPr id="51" name="Group 50"/>
          <p:cNvGrpSpPr/>
          <p:nvPr>
            <p:custDataLst>
              <p:tags r:id="rId8"/>
            </p:custDataLst>
          </p:nvPr>
        </p:nvGrpSpPr>
        <p:grpSpPr>
          <a:xfrm>
            <a:off x="1902995" y="1171486"/>
            <a:ext cx="10279738" cy="5965266"/>
            <a:chOff x="1940058" y="1215023"/>
            <a:chExt cx="10279738" cy="5965266"/>
          </a:xfrm>
        </p:grpSpPr>
        <p:sp>
          <p:nvSpPr>
            <p:cNvPr id="50" name="Rectangle 49"/>
            <p:cNvSpPr/>
            <p:nvPr>
              <p:custDataLst>
                <p:tags r:id="rId9"/>
              </p:custDataLst>
            </p:nvPr>
          </p:nvSpPr>
          <p:spPr>
            <a:xfrm>
              <a:off x="5111646" y="1215023"/>
              <a:ext cx="3822492" cy="566327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484848"/>
                </a:solidFill>
                <a:effectLst/>
                <a:uLnTx/>
                <a:uFillTx/>
                <a:latin typeface="Calisto MT" panose="02040603050505030304"/>
                <a:ea typeface="+mn-ea"/>
                <a:cs typeface="+mn-cs"/>
              </a:endParaRPr>
            </a:p>
          </p:txBody>
        </p:sp>
        <p:pic>
          <p:nvPicPr>
            <p:cNvPr id="49" name="Picture 48"/>
            <p:cNvPicPr>
              <a:picLocks noChangeAspect="1"/>
            </p:cNvPicPr>
            <p:nvPr>
              <p:custDataLst>
                <p:tags r:id="rId11"/>
              </p:custDataLst>
            </p:nvPr>
          </p:nvPicPr>
          <p:blipFill>
            <a:blip r:embed="rId10"/>
            <a:stretch>
              <a:fillRect/>
            </a:stretch>
          </p:blipFill>
          <p:spPr>
            <a:xfrm>
              <a:off x="1940058" y="1215023"/>
              <a:ext cx="10279738" cy="5965266"/>
            </a:xfrm>
            <a:prstGeom prst="rect">
              <a:avLst/>
            </a:prstGeom>
          </p:spPr>
        </p:pic>
      </p:grpSp>
    </p:spTree>
    <p:extLst>
      <p:ext uri="{BB962C8B-B14F-4D97-AF65-F5344CB8AC3E}">
        <p14:creationId xmlns:p14="http://schemas.microsoft.com/office/powerpoint/2010/main" val="14989240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2" name="Title 1"/>
          <p:cNvSpPr>
            <a:spLocks noGrp="1"/>
          </p:cNvSpPr>
          <p:nvPr>
            <p:ph type="title"/>
            <p:custDataLst>
              <p:tags r:id="rId4"/>
            </p:custDataLst>
          </p:nvPr>
        </p:nvSpPr>
        <p:spPr/>
        <p:txBody>
          <a:bodyPr/>
          <a:lstStyle/>
          <a:p>
            <a:r>
              <a:rPr lang="en-US" smtClean="0"/>
              <a:t>Classification of Crops</a:t>
            </a:r>
            <a:endParaRPr lang="en-US"/>
          </a:p>
        </p:txBody>
      </p:sp>
      <p:sp>
        <p:nvSpPr>
          <p:cNvPr id="6" name="Объект 10">
            <a:extLst>
              <a:ext uri="{FF2B5EF4-FFF2-40B4-BE49-F238E27FC236}">
                <a16:creationId xmlns:a16="http://schemas.microsoft.com/office/drawing/2014/main" id="{C8A0E9F0-EA26-465F-A383-4163431487F6}"/>
              </a:ext>
            </a:extLst>
          </p:cNvPr>
          <p:cNvSpPr>
            <a:spLocks noGrp="1"/>
          </p:cNvSpPr>
          <p:nvPr>
            <p:ph idx="1"/>
            <p:custDataLst>
              <p:tags r:id="rId5"/>
            </p:custDataLst>
          </p:nvPr>
        </p:nvSpPr>
        <p:spPr>
          <a:xfrm>
            <a:off x="126609" y="2174335"/>
            <a:ext cx="3710873" cy="3723531"/>
          </a:xfrm>
        </p:spPr>
        <p:txBody>
          <a:bodyPr>
            <a:noAutofit/>
          </a:bodyPr>
          <a:lstStyle/>
          <a:p>
            <a:pPr marL="0" lvl="1" indent="0">
              <a:buNone/>
            </a:pPr>
            <a:r>
              <a:rPr lang="en-US" sz="3600" smtClean="0"/>
              <a:t>Different </a:t>
            </a:r>
            <a:r>
              <a:rPr lang="en-US" sz="3600"/>
              <a:t>crops have different reflectance </a:t>
            </a:r>
            <a:r>
              <a:rPr lang="en-US" sz="3600" smtClean="0"/>
              <a:t>levels at different growth stages</a:t>
            </a:r>
            <a:endParaRPr lang="en-US" sz="3600"/>
          </a:p>
          <a:p>
            <a:pPr lvl="1"/>
            <a:endParaRPr lang="ru-RU" sz="3600"/>
          </a:p>
        </p:txBody>
      </p:sp>
      <p:pic>
        <p:nvPicPr>
          <p:cNvPr id="7" name="Рисунок 13">
            <a:extLst>
              <a:ext uri="{FF2B5EF4-FFF2-40B4-BE49-F238E27FC236}">
                <a16:creationId xmlns:a16="http://schemas.microsoft.com/office/drawing/2014/main" id="{1AF0A54D-7EDD-46C4-AD1A-2A7896CFDB8F}"/>
              </a:ext>
            </a:extLst>
          </p:cNvPr>
          <p:cNvPicPr>
            <a:picLocks noChangeAspect="1"/>
          </p:cNvPicPr>
          <p:nvPr>
            <p:custDataLst>
              <p:tags r:id="rId7"/>
            </p:custDataLst>
          </p:nvPr>
        </p:nvPicPr>
        <p:blipFill>
          <a:blip r:embed="rId6"/>
          <a:stretch>
            <a:fillRect/>
          </a:stretch>
        </p:blipFill>
        <p:spPr>
          <a:xfrm>
            <a:off x="3837482" y="1214203"/>
            <a:ext cx="8354518" cy="5643796"/>
          </a:xfrm>
          <a:prstGeom prst="rect">
            <a:avLst/>
          </a:prstGeom>
        </p:spPr>
      </p:pic>
    </p:spTree>
    <p:extLst>
      <p:ext uri="{BB962C8B-B14F-4D97-AF65-F5344CB8AC3E}">
        <p14:creationId xmlns:p14="http://schemas.microsoft.com/office/powerpoint/2010/main" val="3863175768"/>
      </p:ext>
    </p:extLst>
  </p:cSld>
  <p:clrMapOvr>
    <a:masterClrMapping/>
  </p:clrMapOvr>
  <p:transition/>
  <p:timing/>
</p:sld>
</file>

<file path=ppt/slides/slide4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pic>
        <p:nvPicPr>
          <p:cNvPr id="6148" name="Picture 4" descr="Hyperspectral signatures of some of the leading world agricultural crops gathered at various crop growing phases."/>
          <p:cNvPicPr>
            <a:picLocks noChangeAspect="1" noChangeArrowheads="1"/>
          </p:cNvPicPr>
          <p:nvPr>
            <p:custDataLst>
              <p:tags r:id="rId4"/>
            </p:custDataLst>
          </p:nvPr>
        </p:nvPicPr>
        <p:blipFill>
          <a:blip r:embed="rId3">
            <a:extLst>
              <a:ext uri="{28A0092B-C50C-407E-A947-70E740481C1C}">
                <a14:useLocalDpi xmlns:a14="http://schemas.microsoft.com/office/drawing/2010/main" val="0"/>
              </a:ext>
            </a:extLst>
          </a:blip>
          <a:stretch>
            <a:fillRect/>
          </a:stretch>
        </p:blipFill>
        <p:spPr bwMode="auto">
          <a:xfrm>
            <a:off x="3762128" y="1274322"/>
            <a:ext cx="8429871" cy="558367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p:custDataLst>
              <p:tags r:id="rId5"/>
            </p:custDataLst>
          </p:nvPr>
        </p:nvSpPr>
        <p:spPr/>
        <p:txBody>
          <a:bodyPr/>
          <a:lstStyle/>
          <a:p>
            <a:r>
              <a:rPr lang="en-US" smtClean="0"/>
              <a:t>Classification of Crops</a:t>
            </a:r>
            <a:endParaRPr lang="en-US"/>
          </a:p>
        </p:txBody>
      </p:sp>
      <p:sp>
        <p:nvSpPr>
          <p:cNvPr id="5" name="Объект 10">
            <a:extLst>
              <a:ext uri="{FF2B5EF4-FFF2-40B4-BE49-F238E27FC236}">
                <a16:creationId xmlns:a16="http://schemas.microsoft.com/office/drawing/2014/main" id="{C8A0E9F0-EA26-465F-A383-4163431487F6}"/>
              </a:ext>
            </a:extLst>
          </p:cNvPr>
          <p:cNvSpPr>
            <a:spLocks noGrp="1"/>
          </p:cNvSpPr>
          <p:nvPr>
            <p:ph idx="1"/>
            <p:custDataLst>
              <p:tags r:id="rId6"/>
            </p:custDataLst>
          </p:nvPr>
        </p:nvSpPr>
        <p:spPr>
          <a:xfrm>
            <a:off x="126609" y="2174335"/>
            <a:ext cx="3710873" cy="3723531"/>
          </a:xfrm>
        </p:spPr>
        <p:txBody>
          <a:bodyPr>
            <a:noAutofit/>
          </a:bodyPr>
          <a:lstStyle/>
          <a:p>
            <a:pPr marL="0" lvl="1" indent="0">
              <a:buNone/>
            </a:pPr>
            <a:r>
              <a:rPr lang="en-US" sz="3600" smtClean="0"/>
              <a:t>Different </a:t>
            </a:r>
            <a:r>
              <a:rPr lang="en-US" sz="3600"/>
              <a:t>crops have different reflectance </a:t>
            </a:r>
            <a:r>
              <a:rPr lang="en-US" sz="3600" smtClean="0"/>
              <a:t>levels at different growth stages</a:t>
            </a:r>
            <a:endParaRPr lang="en-US" sz="3600"/>
          </a:p>
          <a:p>
            <a:pPr lvl="1"/>
            <a:endParaRPr lang="ru-RU" sz="3600"/>
          </a:p>
        </p:txBody>
      </p:sp>
    </p:spTree>
    <p:extLst>
      <p:ext uri="{BB962C8B-B14F-4D97-AF65-F5344CB8AC3E}">
        <p14:creationId xmlns:p14="http://schemas.microsoft.com/office/powerpoint/2010/main" val="721823755"/>
      </p:ext>
    </p:extLst>
  </p:cSld>
  <p:clrMapOvr>
    <a:masterClrMapping/>
  </p:clrMapOvr>
  <p:transition/>
  <p:timing/>
</p:sld>
</file>

<file path=ppt/slides/slide4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smtClean="0"/>
              <a:t>Indices</a:t>
            </a:r>
            <a:endParaRPr lang="en-US"/>
          </a:p>
        </p:txBody>
      </p:sp>
      <p:pic>
        <p:nvPicPr>
          <p:cNvPr id="1026" name="Picture 2" descr="https://www.frontiersin.org/files/Articles/609155/fpls-11-609155-HTML/image_m/fpls-11-609155-t001.jpg"/>
          <p:cNvPicPr>
            <a:picLocks noGrp="1" noChangeAspect="1" noChangeArrowheads="1"/>
          </p:cNvPicPr>
          <p:nvPr>
            <p:ph idx="1"/>
            <p:custDataLst>
              <p:tags r:id="rId5"/>
            </p:custDataLst>
          </p:nvPr>
        </p:nvPicPr>
        <p:blipFill>
          <a:blip r:embed="rId4">
            <a:extLst>
              <a:ext uri="{28A0092B-C50C-407E-A947-70E740481C1C}">
                <a14:useLocalDpi xmlns:a14="http://schemas.microsoft.com/office/drawing/2010/main" val="0"/>
              </a:ext>
            </a:extLst>
          </a:blip>
          <a:stretch>
            <a:fillRect/>
          </a:stretch>
        </p:blipFill>
        <p:spPr bwMode="auto">
          <a:xfrm>
            <a:off x="4601981" y="0"/>
            <a:ext cx="759001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custDataLst>
              <p:tags r:id="rId6"/>
            </p:custDataLst>
          </p:nvPr>
        </p:nvSpPr>
        <p:spPr>
          <a:xfrm>
            <a:off x="0" y="5821543"/>
            <a:ext cx="4601981" cy="707886"/>
          </a:xfrm>
          <a:prstGeom prst="rect">
            <a:avLst/>
          </a:prstGeom>
        </p:spPr>
        <p:txBody>
          <a:bodyPr wrap="square">
            <a:spAutoFit/>
          </a:bodyPr>
          <a:lstStyle/>
          <a:p>
            <a:r>
              <a:rPr lang="en-US" sz="1000" err="1">
                <a:solidFill>
                  <a:schemeClr val="bg1">
                    <a:lumMod val="65000"/>
                  </a:schemeClr>
                </a:solidFill>
                <a:latin typeface="Futura PT Medium" panose="020b0602020204020303" pitchFamily="34" charset="-52"/>
              </a:rPr>
              <a:t>Galieni, A., D’Ascenzo, N., Stagnari, F., Pagnani, G., Xie, Q., &amp; Pisante, M. (2021). Past and Future of Plant Stress Detection: An Overview From Remote Sensing to Positron Emission </a:t>
            </a:r>
            <a:r>
              <a:rPr lang="en-US" sz="1000" smtClean="0">
                <a:solidFill>
                  <a:schemeClr val="bg1">
                    <a:lumMod val="65000"/>
                  </a:schemeClr>
                </a:solidFill>
                <a:latin typeface="Futura PT Medium" panose="020b0602020204020303" pitchFamily="34" charset="-52"/>
              </a:rPr>
              <a:t>Tomography. </a:t>
            </a:r>
            <a:r>
              <a:rPr lang="en-US" sz="1000">
                <a:solidFill>
                  <a:schemeClr val="bg1">
                    <a:lumMod val="65000"/>
                  </a:schemeClr>
                </a:solidFill>
                <a:latin typeface="Futura PT Medium" panose="020b0602020204020303" pitchFamily="34" charset="-52"/>
              </a:rPr>
              <a:t>Frontiers in Plant </a:t>
            </a:r>
            <a:r>
              <a:rPr lang="en-US" sz="1000" smtClean="0">
                <a:solidFill>
                  <a:schemeClr val="bg1">
                    <a:lumMod val="65000"/>
                  </a:schemeClr>
                </a:solidFill>
                <a:latin typeface="Futura PT Medium" panose="020b0602020204020303" pitchFamily="34" charset="-52"/>
              </a:rPr>
              <a:t>Science, doi: 10.3389/fpls.2020.609155</a:t>
            </a:r>
            <a:endParaRPr lang="en-US" sz="1000">
              <a:solidFill>
                <a:schemeClr val="bg1">
                  <a:lumMod val="65000"/>
                </a:schemeClr>
              </a:solidFill>
              <a:latin typeface="Futura PT Medium" panose="020b0602020204020303" pitchFamily="34" charset="-52"/>
            </a:endParaRPr>
          </a:p>
        </p:txBody>
      </p:sp>
      <p:sp>
        <p:nvSpPr>
          <p:cNvPr id="3" name="Rounded Rectangle 2"/>
          <p:cNvSpPr/>
          <p:nvPr>
            <p:custDataLst>
              <p:tags r:id="rId7"/>
            </p:custDataLst>
          </p:nvPr>
        </p:nvSpPr>
        <p:spPr>
          <a:xfrm>
            <a:off x="4601981" y="498021"/>
            <a:ext cx="7590019" cy="269422"/>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911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smtClean="0"/>
              <a:t>NDVI</a:t>
            </a:r>
            <a:endParaRPr lang="en-US"/>
          </a:p>
        </p:txBody>
      </p:sp>
      <p:sp>
        <p:nvSpPr>
          <p:cNvPr id="3" name="Content Placeholder 2"/>
          <p:cNvSpPr>
            <a:spLocks noGrp="1" noRot="1" noChangeAspect="1" noMove="1" noResize="1" noEditPoints="1" noAdjustHandles="1" noChangeArrowheads="1" noChangeShapeType="1" noTextEdit="1"/>
          </p:cNvSpPr>
          <p:nvPr>
            <p:ph idx="1"/>
            <p:custDataLst>
              <p:tags r:id="rId4"/>
            </p:custDataLst>
          </p:nvPr>
        </p:nvSpPr>
        <p:spPr>
          <a:blipFill>
            <a:blip r:embed="rId5"/>
            <a:stretch>
              <a:fillRect l="-1400" t="-2945" r="0" b="0"/>
            </a:stretch>
          </a:blipFill>
        </p:spPr>
        <p:txBody>
          <a:bodyPr/>
          <a:lstStyle/>
          <a:p>
            <a:r>
              <a:rPr lang="en-US">
                <a:noFill/>
              </a:rPr>
              <a:t> </a:t>
            </a:r>
          </a:p>
        </p:txBody>
      </p:sp>
    </p:spTree>
    <p:extLst>
      <p:ext uri="{BB962C8B-B14F-4D97-AF65-F5344CB8AC3E}">
        <p14:creationId xmlns:p14="http://schemas.microsoft.com/office/powerpoint/2010/main" val="2769031207"/>
      </p:ext>
    </p:extLst>
  </p:cSld>
  <p:clrMapOvr>
    <a:masterClrMapping/>
  </p:clrMapOvr>
  <p:transition/>
  <p:timing/>
</p:sld>
</file>

<file path=ppt/slides/slide4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smtClean="0"/>
              <a:t>NDVI</a:t>
            </a:r>
            <a:endParaRPr lang="en-US"/>
          </a:p>
        </p:txBody>
      </p:sp>
      <p:pic>
        <p:nvPicPr>
          <p:cNvPr id="2050" name="Picture 2" descr="NDVI FAQs: Top 23 Frequently Asked Questions About NDVI"/>
          <p:cNvPicPr>
            <a:picLocks noGrp="1" noChangeAspect="1" noChangeArrowheads="1"/>
          </p:cNvPicPr>
          <p:nvPr>
            <p:ph idx="1"/>
            <p:custDataLst>
              <p:tags r:id="rId5"/>
            </p:custDataLst>
          </p:nvPr>
        </p:nvPicPr>
        <p:blipFill>
          <a:blip r:embed="rId4">
            <a:extLst>
              <a:ext uri="{28A0092B-C50C-407E-A947-70E740481C1C}">
                <a14:useLocalDpi xmlns:a14="http://schemas.microsoft.com/office/drawing/2010/main" val="0"/>
              </a:ext>
            </a:extLst>
          </a:blip>
          <a:stretch>
            <a:fillRect/>
          </a:stretch>
        </p:blipFill>
        <p:spPr bwMode="auto">
          <a:xfrm>
            <a:off x="1373981" y="1594030"/>
            <a:ext cx="9341365" cy="491227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LOS ONE: Linking Student Performance in Massachusetts Elementary Schools  with the “Greenness” of School Surroundings Using Remote Sensing"/>
          <p:cNvPicPr>
            <a:picLocks noChangeAspect="1" noChangeArrowheads="1"/>
          </p:cNvPicPr>
          <p:nvPr>
            <p:custDataLst>
              <p:tags r:id="rId7"/>
            </p:custDataLst>
          </p:nvPr>
        </p:nvPicPr>
        <p:blipFill>
          <a:blip r:embed="rId6">
            <a:extLst>
              <a:ext uri="{28A0092B-C50C-407E-A947-70E740481C1C}">
                <a14:useLocalDpi xmlns:a14="http://schemas.microsoft.com/office/drawing/2010/main" val="0"/>
              </a:ext>
            </a:extLst>
          </a:blip>
          <a:stretch>
            <a:fillRect/>
          </a:stretch>
        </p:blipFill>
        <p:spPr bwMode="auto">
          <a:xfrm>
            <a:off x="1838425" y="1165380"/>
            <a:ext cx="8412480" cy="56547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5" name="Rectangle 4"/>
          <p:cNvSpPr/>
          <p:nvPr>
            <p:custDataLst>
              <p:tags r:id="rId8"/>
            </p:custDataLst>
          </p:nvPr>
        </p:nvSpPr>
        <p:spPr>
          <a:xfrm>
            <a:off x="2178756" y="5407378"/>
            <a:ext cx="869244" cy="3155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r1"/>
          <p:cNvSpPr/>
          <p:nvPr>
            <p:custDataLst>
              <p:tags r:id="rId9"/>
            </p:custDataLst>
          </p:nvPr>
        </p:nvSpPr>
        <p:spPr>
          <a:xfrm>
            <a:off x="1838424" y="1165380"/>
            <a:ext cx="4206240" cy="12120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2"/>
          <p:cNvSpPr/>
          <p:nvPr>
            <p:custDataLst>
              <p:tags r:id="rId10"/>
            </p:custDataLst>
          </p:nvPr>
        </p:nvSpPr>
        <p:spPr>
          <a:xfrm>
            <a:off x="6044665" y="2377440"/>
            <a:ext cx="4206240" cy="3345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3"/>
          <p:cNvSpPr/>
          <p:nvPr>
            <p:custDataLst>
              <p:tags r:id="rId11"/>
            </p:custDataLst>
          </p:nvPr>
        </p:nvSpPr>
        <p:spPr>
          <a:xfrm>
            <a:off x="6044665" y="1165380"/>
            <a:ext cx="4206240" cy="12120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4"/>
          <p:cNvSpPr/>
          <p:nvPr>
            <p:custDataLst>
              <p:tags r:id="rId12"/>
            </p:custDataLst>
          </p:nvPr>
        </p:nvSpPr>
        <p:spPr>
          <a:xfrm>
            <a:off x="1838424" y="5722890"/>
            <a:ext cx="4206240" cy="10972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5"/>
          <p:cNvSpPr/>
          <p:nvPr>
            <p:custDataLst>
              <p:tags r:id="rId13"/>
            </p:custDataLst>
          </p:nvPr>
        </p:nvSpPr>
        <p:spPr>
          <a:xfrm>
            <a:off x="6044665" y="5722890"/>
            <a:ext cx="4206240" cy="10972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3125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afterGroup">
                            <p:stCondLst>
                              <p:cond delay="0"/>
                            </p:stCondLst>
                            <p:childTnLst>
                              <p:par>
                                <p:cTn id="10" presetID="22" presetClass="exit" presetSubtype="4" fill="hold" grpId="0" nodeType="clickEffect">
                                  <p:stCondLst>
                                    <p:cond delay="0"/>
                                  </p:stCondLst>
                                  <p:childTnLst>
                                    <p:animEffect transition="out" filter="wipe(down)">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xit" presetSubtype="0" fill="hold" grpId="0" nodeType="clickEffect">
                                  <p:stCondLst>
                                    <p:cond delay="0"/>
                                  </p:stCondLst>
                                  <p:childTnLst>
                                    <p:animEffect transition="out" filter="fade">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afterGroup">
                            <p:stCondLst>
                              <p:cond delay="0"/>
                            </p:stCondLst>
                            <p:childTnLst>
                              <p:par>
                                <p:cTn id="20" presetID="22" presetClass="exit" presetSubtype="4" fill="hold" grpId="0" nodeType="clickEffect">
                                  <p:stCondLst>
                                    <p:cond delay="0"/>
                                  </p:stCondLst>
                                  <p:childTnLst>
                                    <p:animEffect transition="out" filter="wipe(down)">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afterGroup">
                            <p:stCondLst>
                              <p:cond delay="0"/>
                            </p:stCondLst>
                            <p:childTnLst>
                              <p:par>
                                <p:cTn id="25" presetID="22" presetClass="exit" presetSubtype="4" fill="hold" grpId="0" nodeType="clickEffect">
                                  <p:stCondLst>
                                    <p:cond delay="0"/>
                                  </p:stCondLst>
                                  <p:childTnLst>
                                    <p:animEffect transition="out" filter="wipe(down)">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afterGroup">
                            <p:stCondLst>
                              <p:cond delay="0"/>
                            </p:stCondLst>
                            <p:childTnLst>
                              <p:par>
                                <p:cTn id="30" presetID="22" presetClass="exit" presetSubtype="4" fill="hold" grpId="0" nodeType="clickEffect">
                                  <p:stCondLst>
                                    <p:cond delay="0"/>
                                  </p:stCondLst>
                                  <p:childTnLst>
                                    <p:animEffect transition="out" filter="wipe(down)">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afterGroup">
                            <p:stCondLst>
                              <p:cond delay="0"/>
                            </p:stCondLst>
                            <p:childTnLst>
                              <p:par>
                                <p:cTn id="35" presetID="1" presetClass="exit" presetSubtype="0" fill="hold" nodeType="clickEffect">
                                  <p:stCondLst>
                                    <p:cond delay="0"/>
                                  </p:stCondLst>
                                  <p:childTnLst>
                                    <p:set>
                                      <p:cBhvr>
                                        <p:cTn id="36" dur="1" fill="hold">
                                          <p:stCondLst>
                                            <p:cond delay="0"/>
                                          </p:stCondLst>
                                        </p:cTn>
                                        <p:tgtEl>
                                          <p:spTgt spid="2054"/>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1"/>
      <p:bldP spid="16" grpId="2"/>
      <p:bldP spid="13" grpId="3"/>
      <p:bldP spid="14" grpId="4"/>
      <p:bldP spid="15" grpId="5"/>
    </p:bldLst>
  </p:timing>
</p:sld>
</file>

<file path=ppt/slides/slide4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smtClean="0"/>
              <a:t>Crop Health</a:t>
            </a:r>
            <a:endParaRPr lang="en-US"/>
          </a:p>
        </p:txBody>
      </p:sp>
      <p:pic>
        <p:nvPicPr>
          <p:cNvPr id="4" name="Content Placeholder 3"/>
          <p:cNvPicPr>
            <a:picLocks noGrp="1" noChangeAspect="1"/>
          </p:cNvPicPr>
          <p:nvPr>
            <p:ph idx="1"/>
            <p:custDataLst>
              <p:tags r:id="rId5"/>
            </p:custDataLst>
          </p:nvPr>
        </p:nvPicPr>
        <p:blipFill>
          <a:blip r:embed="rId4"/>
          <a:srcRect l="18490" t="26745" r="20631" b="13401"/>
          <a:stretch>
            <a:fillRect/>
          </a:stretch>
        </p:blipFill>
        <p:spPr>
          <a:xfrm>
            <a:off x="818606" y="1354346"/>
            <a:ext cx="9487487" cy="5246751"/>
          </a:xfrm>
          <a:prstGeom prst="rect">
            <a:avLst/>
          </a:prstGeom>
        </p:spPr>
      </p:pic>
      <p:sp>
        <p:nvSpPr>
          <p:cNvPr id="5" name="TextBox 4"/>
          <p:cNvSpPr txBox="1"/>
          <p:nvPr>
            <p:custDataLst>
              <p:tags r:id="rId6"/>
            </p:custDataLst>
          </p:nvPr>
        </p:nvSpPr>
        <p:spPr>
          <a:xfrm>
            <a:off x="8421189" y="5564778"/>
            <a:ext cx="1771693" cy="553998"/>
          </a:xfrm>
          <a:prstGeom prst="rect">
            <a:avLst/>
          </a:prstGeom>
          <a:noFill/>
        </p:spPr>
        <p:txBody>
          <a:bodyPr wrap="square" rtlCol="0">
            <a:spAutoFit/>
          </a:bodyPr>
          <a:lstStyle/>
          <a:p>
            <a:r>
              <a:rPr lang="en-US" sz="1000">
                <a:solidFill>
                  <a:schemeClr val="bg1">
                    <a:lumMod val="65000"/>
                  </a:schemeClr>
                </a:solidFill>
                <a:latin typeface="Futura PT Medium" panose="020b0602020204020303" pitchFamily="34" charset="-52"/>
              </a:rPr>
              <a:t>Huang, et al., Crop Disease and Pest Monitoring by Remote Sensing</a:t>
            </a:r>
          </a:p>
        </p:txBody>
      </p:sp>
      <p:pic>
        <p:nvPicPr>
          <p:cNvPr id="6" name="Picture 5"/>
          <p:cNvPicPr>
            <a:picLocks noChangeAspect="1"/>
          </p:cNvPicPr>
          <p:nvPr>
            <p:custDataLst>
              <p:tags r:id="rId8"/>
            </p:custDataLst>
          </p:nvPr>
        </p:nvPicPr>
        <p:blipFill>
          <a:blip r:embed="rId7"/>
          <a:stretch>
            <a:fillRect/>
          </a:stretch>
        </p:blipFill>
        <p:spPr>
          <a:xfrm>
            <a:off x="5711806" y="0"/>
            <a:ext cx="6480194" cy="6858000"/>
          </a:xfrm>
          <a:prstGeom prst="rect">
            <a:avLst/>
          </a:prstGeom>
        </p:spPr>
      </p:pic>
    </p:spTree>
    <p:extLst>
      <p:ext uri="{BB962C8B-B14F-4D97-AF65-F5344CB8AC3E}">
        <p14:creationId xmlns:p14="http://schemas.microsoft.com/office/powerpoint/2010/main" val="36550876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smtClean="0"/>
              <a:t>Challenges</a:t>
            </a:r>
            <a:endParaRPr lang="en-US"/>
          </a:p>
        </p:txBody>
      </p:sp>
      <p:sp>
        <p:nvSpPr>
          <p:cNvPr id="3" name="Content Placeholder 2"/>
          <p:cNvSpPr>
            <a:spLocks noGrp="1"/>
          </p:cNvSpPr>
          <p:nvPr>
            <p:ph idx="1"/>
            <p:custDataLst>
              <p:tags r:id="rId4"/>
            </p:custDataLst>
          </p:nvPr>
        </p:nvSpPr>
        <p:spPr/>
        <p:txBody>
          <a:bodyPr>
            <a:normAutofit lnSpcReduction="10000"/>
          </a:bodyPr>
          <a:lstStyle/>
          <a:p>
            <a:pPr>
              <a:lnSpc>
                <a:spcPct val="200000"/>
              </a:lnSpc>
            </a:pPr>
            <a:r>
              <a:rPr lang="en-US" sz="3600" smtClean="0"/>
              <a:t>Cloud cover</a:t>
            </a:r>
          </a:p>
          <a:p>
            <a:pPr>
              <a:lnSpc>
                <a:spcPct val="200000"/>
              </a:lnSpc>
            </a:pPr>
            <a:r>
              <a:rPr lang="en-US" sz="3600" smtClean="0"/>
              <a:t>Instrument reliability</a:t>
            </a:r>
          </a:p>
          <a:p>
            <a:pPr>
              <a:lnSpc>
                <a:spcPct val="200000"/>
              </a:lnSpc>
            </a:pPr>
            <a:r>
              <a:rPr lang="en-US" sz="3600" smtClean="0"/>
              <a:t>Retrieval algorithms</a:t>
            </a:r>
          </a:p>
          <a:p>
            <a:pPr>
              <a:lnSpc>
                <a:spcPct val="200000"/>
              </a:lnSpc>
            </a:pPr>
            <a:r>
              <a:rPr lang="en-US" sz="3600" smtClean="0"/>
              <a:t>Resolution</a:t>
            </a:r>
          </a:p>
          <a:p>
            <a:pPr>
              <a:lnSpc>
                <a:spcPct val="200000"/>
              </a:lnSpc>
            </a:pPr>
            <a:endParaRPr lang="en-US" sz="3600" smtClean="0"/>
          </a:p>
        </p:txBody>
      </p:sp>
    </p:spTree>
    <p:extLst>
      <p:ext uri="{BB962C8B-B14F-4D97-AF65-F5344CB8AC3E}">
        <p14:creationId xmlns:p14="http://schemas.microsoft.com/office/powerpoint/2010/main" val="2301438378"/>
      </p:ext>
    </p:extLst>
  </p:cSld>
  <p:clrMapOvr>
    <a:masterClrMapping/>
  </p:clrMapOvr>
  <p:transition/>
  <p:timing/>
</p:sld>
</file>

<file path=ppt/slides/slide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What is Envirotyping/Enviromics?</a:t>
            </a:r>
            <a:endParaRPr lang="en-US"/>
          </a:p>
        </p:txBody>
      </p:sp>
      <p:sp>
        <p:nvSpPr>
          <p:cNvPr id="3" name="Content Placeholder 2"/>
          <p:cNvSpPr>
            <a:spLocks noGrp="1"/>
          </p:cNvSpPr>
          <p:nvPr>
            <p:ph idx="1"/>
          </p:nvPr>
        </p:nvSpPr>
        <p:spPr/>
        <p:txBody>
          <a:bodyPr>
            <a:normAutofit/>
          </a:bodyPr>
          <a:lstStyle/>
          <a:p>
            <a:pPr>
              <a:spcAft>
                <a:spcPts val="3000"/>
              </a:spcAft>
            </a:pPr>
            <a:r>
              <a:rPr lang="en-US" sz="4400" b="1" i="1" smtClean="0"/>
              <a:t>Envirotype</a:t>
            </a:r>
            <a:r>
              <a:rPr lang="en-US" sz="4400" i="1" smtClean="0"/>
              <a:t> </a:t>
            </a:r>
            <a:r>
              <a:rPr lang="en-US" sz="3600" smtClean="0"/>
              <a:t>: All environmental factors that can potentially 				affect plant growth and yield</a:t>
            </a:r>
          </a:p>
          <a:p>
            <a:pPr>
              <a:spcAft>
                <a:spcPts val="3000"/>
              </a:spcAft>
            </a:pPr>
            <a:r>
              <a:rPr lang="en-US" sz="4400" b="1" i="1" smtClean="0"/>
              <a:t>Envirotyping</a:t>
            </a:r>
            <a:r>
              <a:rPr lang="en-US" sz="4400" i="1" smtClean="0"/>
              <a:t> </a:t>
            </a:r>
            <a:r>
              <a:rPr lang="en-US" sz="3600" smtClean="0"/>
              <a:t>: Process of determining and measuring 					envirotypes</a:t>
            </a:r>
          </a:p>
          <a:p>
            <a:pPr>
              <a:spcAft>
                <a:spcPts val="3000"/>
              </a:spcAft>
            </a:pPr>
            <a:r>
              <a:rPr lang="en-US" sz="4400" b="1" i="1" smtClean="0"/>
              <a:t>Enviromics</a:t>
            </a:r>
            <a:r>
              <a:rPr lang="en-US" sz="4400" i="1" smtClean="0"/>
              <a:t> </a:t>
            </a:r>
            <a:r>
              <a:rPr lang="en-US" sz="3600" smtClean="0"/>
              <a:t>: Study of environmental conditions that affect 				plants and/or animals</a:t>
            </a:r>
            <a:endParaRPr lang="en-US" sz="3600"/>
          </a:p>
        </p:txBody>
      </p:sp>
    </p:spTree>
    <p:extLst>
      <p:ext uri="{BB962C8B-B14F-4D97-AF65-F5344CB8AC3E}">
        <p14:creationId xmlns:p14="http://schemas.microsoft.com/office/powerpoint/2010/main" val="3817416601"/>
      </p:ext>
    </p:extLst>
  </p:cSld>
  <p:clrMapOvr>
    <a:masterClrMapping/>
  </p:clrMapOvr>
  <p:transition/>
  <p:timing/>
</p:sld>
</file>

<file path=ppt/slides/slide5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nchor="ctr"/>
          <a:lstStyle/>
          <a:p>
            <a:r>
              <a:rPr lang="en-US" smtClean="0"/>
              <a:t>Repairing Satellite Imagery</a:t>
            </a:r>
            <a:endParaRPr lang="en-US"/>
          </a:p>
        </p:txBody>
      </p:sp>
      <p:sp>
        <p:nvSpPr>
          <p:cNvPr id="15" name="Content Placeholder 14"/>
          <p:cNvSpPr>
            <a:spLocks noGrp="1"/>
          </p:cNvSpPr>
          <p:nvPr>
            <p:ph idx="1"/>
            <p:custDataLst>
              <p:tags r:id="rId4"/>
            </p:custDataLst>
          </p:nvPr>
        </p:nvSpPr>
        <p:spPr>
          <a:effectLst/>
        </p:spPr>
        <p:txBody>
          <a:bodyPr>
            <a:normAutofit/>
          </a:bodyPr>
          <a:lstStyle/>
          <a:p>
            <a:pPr>
              <a:lnSpc>
                <a:spcPct val="200000"/>
              </a:lnSpc>
            </a:pPr>
            <a:r>
              <a:rPr lang="en-US" sz="3200" smtClean="0"/>
              <a:t>Instrument failure on-board</a:t>
            </a:r>
          </a:p>
          <a:p>
            <a:pPr>
              <a:lnSpc>
                <a:spcPct val="200000"/>
              </a:lnSpc>
            </a:pPr>
            <a:r>
              <a:rPr lang="en-US" sz="3200" smtClean="0"/>
              <a:t>Clouds/other artefacts</a:t>
            </a:r>
            <a:endParaRPr lang="en-US" sz="3200"/>
          </a:p>
        </p:txBody>
      </p:sp>
      <p:pic>
        <p:nvPicPr>
          <p:cNvPr id="14" name="LS"/>
          <p:cNvPicPr>
            <a:picLocks noChangeAspect="1"/>
          </p:cNvPicPr>
          <p:nvPr>
            <p:custDataLst>
              <p:tags r:id="rId7"/>
            </p:custDataLst>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l="13462" t="11964" r="11450" b="12347"/>
          <a:stretch>
            <a:fillRect/>
          </a:stretch>
        </p:blipFill>
        <p:spPr>
          <a:xfrm>
            <a:off x="6426162" y="1052693"/>
            <a:ext cx="5759233" cy="5805307"/>
          </a:xfrm>
          <a:prstGeom prst="rect">
            <a:avLst/>
          </a:prstGeom>
          <a:effectLst>
            <a:outerShdw blurRad="25400" dir="17880000">
              <a:srgbClr val="000000">
                <a:alpha val="46000"/>
              </a:srgbClr>
            </a:outerShdw>
          </a:effectLst>
        </p:spPr>
      </p:pic>
      <p:pic>
        <p:nvPicPr>
          <p:cNvPr id="8" name="mask"/>
          <p:cNvPicPr>
            <a:picLocks noChangeAspect="1"/>
          </p:cNvPicPr>
          <p:nvPr>
            <p:custDataLst>
              <p:tags r:id="rId10"/>
            </p:custDataLst>
          </p:nvPr>
        </p:nvPicPr>
        <p:blipFill>
          <a:blip r:embed="rId8">
            <a:clrChange>
              <a:clrFrom>
                <a:srgbClr val="FFFFFF"/>
              </a:clrFrom>
              <a:clrTo>
                <a:srgbClr val="FFFFFF">
                  <a:alpha val="0"/>
                </a:srgbClr>
              </a:clrTo>
            </a:clrChange>
            <a:biLevel thresh="75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13337" t="11550" r="10669" b="12457"/>
          <a:stretch>
            <a:fillRect/>
          </a:stretch>
        </p:blipFill>
        <p:spPr>
          <a:xfrm>
            <a:off x="6426162" y="1048512"/>
            <a:ext cx="5806441" cy="5806440"/>
          </a:xfrm>
          <a:prstGeom prst="rect">
            <a:avLst/>
          </a:prstGeom>
        </p:spPr>
      </p:pic>
      <p:grpSp>
        <p:nvGrpSpPr>
          <p:cNvPr id="12" name="Group 11"/>
          <p:cNvGrpSpPr/>
          <p:nvPr>
            <p:custDataLst>
              <p:tags r:id="rId11"/>
            </p:custDataLst>
          </p:nvPr>
        </p:nvGrpSpPr>
        <p:grpSpPr>
          <a:xfrm>
            <a:off x="7276930" y="1319134"/>
            <a:ext cx="4795149" cy="5210478"/>
            <a:chOff x="7396850" y="1319134"/>
            <a:chExt cx="4795149" cy="5210478"/>
          </a:xfrm>
        </p:grpSpPr>
        <p:pic>
          <p:nvPicPr>
            <p:cNvPr id="10" name="Picture 9"/>
            <p:cNvPicPr>
              <a:picLocks noChangeAspect="1"/>
            </p:cNvPicPr>
            <p:nvPr>
              <p:custDataLst>
                <p:tags r:id="rId13"/>
              </p:custDataLst>
            </p:nvPr>
          </p:nvPicPr>
          <p:blipFill>
            <a:blip r:embed="rId12">
              <a:extLst>
                <a:ext uri="{28A0092B-C50C-407E-A947-70E740481C1C}">
                  <a14:useLocalDpi xmlns:a14="http://schemas.microsoft.com/office/drawing/2010/main" val="0"/>
                </a:ext>
              </a:extLst>
            </a:blip>
            <a:stretch>
              <a:fillRect/>
            </a:stretch>
          </p:blipFill>
          <p:spPr>
            <a:xfrm>
              <a:off x="9138942" y="4976734"/>
              <a:ext cx="3053057" cy="1552878"/>
            </a:xfrm>
            <a:prstGeom prst="rect">
              <a:avLst/>
            </a:prstGeom>
          </p:spPr>
        </p:pic>
        <p:pic>
          <p:nvPicPr>
            <p:cNvPr id="11" name="Picture 10"/>
            <p:cNvPicPr>
              <a:picLocks noChangeAspect="1"/>
            </p:cNvPicPr>
            <p:nvPr>
              <p:custDataLst>
                <p:tags r:id="rId15"/>
              </p:custDataLst>
            </p:nvPr>
          </p:nvPicPr>
          <p:blipFill>
            <a:blip r:embed="rId14">
              <a:extLst>
                <a:ext uri="{28A0092B-C50C-407E-A947-70E740481C1C}">
                  <a14:useLocalDpi xmlns:a14="http://schemas.microsoft.com/office/drawing/2010/main" val="0"/>
                </a:ext>
              </a:extLst>
            </a:blip>
            <a:stretch>
              <a:fillRect/>
            </a:stretch>
          </p:blipFill>
          <p:spPr>
            <a:xfrm>
              <a:off x="7396850" y="1319134"/>
              <a:ext cx="3484184" cy="2208479"/>
            </a:xfrm>
            <a:prstGeom prst="rect">
              <a:avLst/>
            </a:prstGeom>
          </p:spPr>
        </p:pic>
      </p:grpSp>
    </p:spTree>
    <p:extLst>
      <p:ext uri="{BB962C8B-B14F-4D97-AF65-F5344CB8AC3E}">
        <p14:creationId xmlns:p14="http://schemas.microsoft.com/office/powerpoint/2010/main" val="28517650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nodeType="clickPar">
                      <p:stCondLst>
                        <p:cond delay="indefinite"/>
                      </p:stCondLst>
                      <p:childTnLst>
                        <p:par>
                          <p:cTn id="13" fill="hold" nodeType="after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xEl>
                                              <p:pRg st="1" end="1"/>
                                            </p:txEl>
                                          </p:spTgt>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xit" presetSubtype="0" fill="hold" nodeType="with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5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smtClean="0"/>
              <a:t>Repairing Satellite Imagery</a:t>
            </a:r>
            <a:endParaRPr lang="en-US"/>
          </a:p>
        </p:txBody>
      </p:sp>
      <p:sp>
        <p:nvSpPr>
          <p:cNvPr id="3" name="Content Placeholder 2"/>
          <p:cNvSpPr>
            <a:spLocks noGrp="1"/>
          </p:cNvSpPr>
          <p:nvPr>
            <p:ph idx="1"/>
            <p:custDataLst>
              <p:tags r:id="rId4"/>
            </p:custDataLst>
          </p:nvPr>
        </p:nvSpPr>
        <p:spPr/>
        <p:txBody>
          <a:bodyPr>
            <a:normAutofit/>
          </a:bodyPr>
          <a:lstStyle/>
          <a:p>
            <a:r>
              <a:rPr lang="en-US" sz="3200" smtClean="0">
                <a:solidFill>
                  <a:schemeClr val="tx1"/>
                </a:solidFill>
                <a:effectLst/>
              </a:rPr>
              <a:t>Time Series</a:t>
            </a:r>
          </a:p>
          <a:p>
            <a:endParaRPr lang="en-US" sz="3200">
              <a:solidFill>
                <a:schemeClr val="tx1"/>
              </a:solidFill>
              <a:effectLst/>
            </a:endParaRPr>
          </a:p>
        </p:txBody>
      </p:sp>
      <p:pic>
        <p:nvPicPr>
          <p:cNvPr id="4" name="LS"/>
          <p:cNvPicPr>
            <a:picLocks noChangeAspect="1"/>
          </p:cNvPicPr>
          <p:nvPr>
            <p:custDataLst>
              <p:tags r:id="rId6"/>
            </p:custDataLst>
          </p:nvPr>
        </p:nvPicPr>
        <p:blipFill>
          <a:blip r:embed="rId5">
            <a:extLst>
              <a:ext uri="{28A0092B-C50C-407E-A947-70E740481C1C}">
                <a14:useLocalDpi xmlns:a14="http://schemas.microsoft.com/office/drawing/2010/main" val="0"/>
              </a:ext>
            </a:extLst>
          </a:blip>
          <a:stretch>
            <a:fillRect/>
          </a:stretch>
        </p:blipFill>
        <p:spPr>
          <a:xfrm>
            <a:off x="7280602" y="719597"/>
            <a:ext cx="4626432" cy="4663440"/>
          </a:xfrm>
          <a:prstGeom prst="rect">
            <a:avLst/>
          </a:prstGeom>
          <a:effectLst>
            <a:outerShdw blurRad="25400" dir="17880000">
              <a:srgbClr val="000000">
                <a:alpha val="46000"/>
              </a:srgbClr>
            </a:outerShdw>
          </a:effectLst>
          <a:scene3d>
            <a:camera prst="perspectiveContrastingRightFacing"/>
            <a:lightRig rig="threePt" dir="t"/>
          </a:scene3d>
        </p:spPr>
      </p:pic>
      <p:pic>
        <p:nvPicPr>
          <p:cNvPr id="5" name="LS"/>
          <p:cNvPicPr>
            <a:picLocks noChangeAspect="1"/>
          </p:cNvPicPr>
          <p:nvPr>
            <p:custDataLst>
              <p:tags r:id="rId7"/>
            </p:custDataLst>
          </p:nvPr>
        </p:nvPicPr>
        <p:blipFill>
          <a:blip r:embed="rId5">
            <a:extLst>
              <a:ext uri="{28A0092B-C50C-407E-A947-70E740481C1C}">
                <a14:useLocalDpi xmlns:a14="http://schemas.microsoft.com/office/drawing/2010/main" val="0"/>
              </a:ext>
            </a:extLst>
          </a:blip>
          <a:stretch>
            <a:fillRect/>
          </a:stretch>
        </p:blipFill>
        <p:spPr>
          <a:xfrm>
            <a:off x="7433002" y="871997"/>
            <a:ext cx="4626432" cy="4663440"/>
          </a:xfrm>
          <a:prstGeom prst="rect">
            <a:avLst/>
          </a:prstGeom>
          <a:effectLst>
            <a:outerShdw blurRad="25400" dir="17880000">
              <a:srgbClr val="000000">
                <a:alpha val="46000"/>
              </a:srgbClr>
            </a:outerShdw>
          </a:effectLst>
          <a:scene3d>
            <a:camera prst="perspectiveContrastingRightFacing"/>
            <a:lightRig rig="threePt" dir="t"/>
          </a:scene3d>
        </p:spPr>
      </p:pic>
      <p:pic>
        <p:nvPicPr>
          <p:cNvPr id="6" name="LS"/>
          <p:cNvPicPr>
            <a:picLocks noChangeAspect="1"/>
          </p:cNvPicPr>
          <p:nvPr>
            <p:custDataLst>
              <p:tags r:id="rId8"/>
            </p:custDataLst>
          </p:nvPr>
        </p:nvPicPr>
        <p:blipFill>
          <a:blip r:embed="rId5">
            <a:extLst>
              <a:ext uri="{28A0092B-C50C-407E-A947-70E740481C1C}">
                <a14:useLocalDpi xmlns:a14="http://schemas.microsoft.com/office/drawing/2010/main" val="0"/>
              </a:ext>
            </a:extLst>
          </a:blip>
          <a:stretch>
            <a:fillRect/>
          </a:stretch>
        </p:blipFill>
        <p:spPr>
          <a:xfrm>
            <a:off x="7585402" y="1024397"/>
            <a:ext cx="4626432" cy="4663440"/>
          </a:xfrm>
          <a:prstGeom prst="rect">
            <a:avLst/>
          </a:prstGeom>
          <a:effectLst>
            <a:outerShdw blurRad="25400" dir="17880000">
              <a:srgbClr val="000000">
                <a:alpha val="46000"/>
              </a:srgbClr>
            </a:outerShdw>
          </a:effectLst>
          <a:scene3d>
            <a:camera prst="perspectiveContrastingRightFacing"/>
            <a:lightRig rig="threePt" dir="t"/>
          </a:scene3d>
        </p:spPr>
      </p:pic>
      <p:pic>
        <p:nvPicPr>
          <p:cNvPr id="7" name="LS"/>
          <p:cNvPicPr>
            <a:picLocks noChangeAspect="1"/>
          </p:cNvPicPr>
          <p:nvPr>
            <p:custDataLst>
              <p:tags r:id="rId9"/>
            </p:custDataLst>
          </p:nvPr>
        </p:nvPicPr>
        <p:blipFill>
          <a:blip r:embed="rId5">
            <a:extLst>
              <a:ext uri="{28A0092B-C50C-407E-A947-70E740481C1C}">
                <a14:useLocalDpi xmlns:a14="http://schemas.microsoft.com/office/drawing/2010/main" val="0"/>
              </a:ext>
            </a:extLst>
          </a:blip>
          <a:stretch>
            <a:fillRect/>
          </a:stretch>
        </p:blipFill>
        <p:spPr>
          <a:xfrm>
            <a:off x="7737802" y="1176797"/>
            <a:ext cx="4626432" cy="4663440"/>
          </a:xfrm>
          <a:prstGeom prst="rect">
            <a:avLst/>
          </a:prstGeom>
          <a:effectLst>
            <a:outerShdw blurRad="25400" dir="17880000">
              <a:srgbClr val="000000">
                <a:alpha val="46000"/>
              </a:srgbClr>
            </a:outerShdw>
          </a:effectLst>
          <a:scene3d>
            <a:camera prst="perspectiveContrastingRightFacing"/>
            <a:lightRig rig="threePt" dir="t"/>
          </a:scene3d>
        </p:spPr>
      </p:pic>
      <p:pic>
        <p:nvPicPr>
          <p:cNvPr id="8" name="LS"/>
          <p:cNvPicPr>
            <a:picLocks noChangeAspect="1"/>
          </p:cNvPicPr>
          <p:nvPr>
            <p:custDataLst>
              <p:tags r:id="rId10"/>
            </p:custDataLst>
          </p:nvPr>
        </p:nvPicPr>
        <p:blipFill>
          <a:blip r:embed="rId5">
            <a:extLst>
              <a:ext uri="{28A0092B-C50C-407E-A947-70E740481C1C}">
                <a14:useLocalDpi xmlns:a14="http://schemas.microsoft.com/office/drawing/2010/main" val="0"/>
              </a:ext>
            </a:extLst>
          </a:blip>
          <a:stretch>
            <a:fillRect/>
          </a:stretch>
        </p:blipFill>
        <p:spPr>
          <a:xfrm>
            <a:off x="7890202" y="1329197"/>
            <a:ext cx="4626432" cy="4663440"/>
          </a:xfrm>
          <a:prstGeom prst="rect">
            <a:avLst/>
          </a:prstGeom>
          <a:effectLst>
            <a:outerShdw blurRad="25400" dir="17880000">
              <a:srgbClr val="000000">
                <a:alpha val="46000"/>
              </a:srgbClr>
            </a:outerShdw>
          </a:effectLst>
          <a:scene3d>
            <a:camera prst="perspectiveContrastingRightFacing"/>
            <a:lightRig rig="threePt" dir="t"/>
          </a:scene3d>
        </p:spPr>
      </p:pic>
      <p:pic>
        <p:nvPicPr>
          <p:cNvPr id="9" name="LS"/>
          <p:cNvPicPr>
            <a:picLocks noChangeAspect="1"/>
          </p:cNvPicPr>
          <p:nvPr>
            <p:custDataLst>
              <p:tags r:id="rId11"/>
            </p:custDataLst>
          </p:nvPr>
        </p:nvPicPr>
        <p:blipFill>
          <a:blip r:embed="rId5">
            <a:extLst>
              <a:ext uri="{28A0092B-C50C-407E-A947-70E740481C1C}">
                <a14:useLocalDpi xmlns:a14="http://schemas.microsoft.com/office/drawing/2010/main" val="0"/>
              </a:ext>
            </a:extLst>
          </a:blip>
          <a:stretch>
            <a:fillRect/>
          </a:stretch>
        </p:blipFill>
        <p:spPr>
          <a:xfrm>
            <a:off x="8042602" y="1481597"/>
            <a:ext cx="4626432" cy="4663440"/>
          </a:xfrm>
          <a:prstGeom prst="rect">
            <a:avLst/>
          </a:prstGeom>
          <a:effectLst>
            <a:outerShdw blurRad="25400" dir="17880000">
              <a:srgbClr val="000000">
                <a:alpha val="46000"/>
              </a:srgbClr>
            </a:outerShdw>
          </a:effectLst>
          <a:scene3d>
            <a:camera prst="perspectiveContrastingRightFacing"/>
            <a:lightRig rig="threePt" dir="t"/>
          </a:scene3d>
        </p:spPr>
      </p:pic>
      <p:graphicFrame>
        <p:nvGraphicFramePr>
          <p:cNvPr id="10" name="Table 9"/>
          <p:cNvGraphicFramePr>
            <a:graphicFrameLocks noGrp="1"/>
          </p:cNvGraphicFramePr>
          <p:nvPr>
            <p:custDataLst>
              <p:tags r:id="rId12"/>
            </p:custDataLst>
            <p:extLst>
              <p:ext uri="{D42A27DB-BD31-4B8C-83A1-F6EECF244321}">
                <p14:modId xmlns:p14="http://schemas.microsoft.com/office/powerpoint/2010/main" val="489444168"/>
              </p:ext>
            </p:extLst>
          </p:nvPr>
        </p:nvGraphicFramePr>
        <p:xfrm>
          <a:off x="244231" y="3173960"/>
          <a:ext cx="11782913" cy="1889760"/>
        </p:xfrm>
        <a:graphic>
          <a:graphicData uri="http://schemas.openxmlformats.org/drawingml/2006/table">
            <a:tbl>
              <a:tblPr firstRow="1" bandRow="1">
                <a:tableStyleId>{7E9639D4-E3E2-4D34-9284-5A2195B3D0D7}</a:tableStyleId>
              </a:tblPr>
              <a:tblGrid>
                <a:gridCol w="970280">
                  <a:extLst>
                    <a:ext uri="{9D8B030D-6E8A-4147-A177-3AD203B41FA5}">
                      <a16:colId xmlns:a16="http://schemas.microsoft.com/office/drawing/2014/main" val="242066022"/>
                    </a:ext>
                  </a:extLst>
                </a:gridCol>
                <a:gridCol w="831741">
                  <a:extLst>
                    <a:ext uri="{9D8B030D-6E8A-4147-A177-3AD203B41FA5}">
                      <a16:colId xmlns:a16="http://schemas.microsoft.com/office/drawing/2014/main" val="1587971895"/>
                    </a:ext>
                  </a:extLst>
                </a:gridCol>
                <a:gridCol w="831741">
                  <a:extLst>
                    <a:ext uri="{9D8B030D-6E8A-4147-A177-3AD203B41FA5}">
                      <a16:colId xmlns:a16="http://schemas.microsoft.com/office/drawing/2014/main" val="1587788685"/>
                    </a:ext>
                  </a:extLst>
                </a:gridCol>
                <a:gridCol w="831741">
                  <a:extLst>
                    <a:ext uri="{9D8B030D-6E8A-4147-A177-3AD203B41FA5}">
                      <a16:colId xmlns:a16="http://schemas.microsoft.com/office/drawing/2014/main" val="1474971575"/>
                    </a:ext>
                  </a:extLst>
                </a:gridCol>
                <a:gridCol w="831741">
                  <a:extLst>
                    <a:ext uri="{9D8B030D-6E8A-4147-A177-3AD203B41FA5}">
                      <a16:colId xmlns:a16="http://schemas.microsoft.com/office/drawing/2014/main" val="2772253399"/>
                    </a:ext>
                  </a:extLst>
                </a:gridCol>
                <a:gridCol w="831741">
                  <a:extLst>
                    <a:ext uri="{9D8B030D-6E8A-4147-A177-3AD203B41FA5}">
                      <a16:colId xmlns:a16="http://schemas.microsoft.com/office/drawing/2014/main" val="763317450"/>
                    </a:ext>
                  </a:extLst>
                </a:gridCol>
                <a:gridCol w="831741">
                  <a:extLst>
                    <a:ext uri="{9D8B030D-6E8A-4147-A177-3AD203B41FA5}">
                      <a16:colId xmlns:a16="http://schemas.microsoft.com/office/drawing/2014/main" val="711089109"/>
                    </a:ext>
                  </a:extLst>
                </a:gridCol>
                <a:gridCol w="831741">
                  <a:extLst>
                    <a:ext uri="{9D8B030D-6E8A-4147-A177-3AD203B41FA5}">
                      <a16:colId xmlns:a16="http://schemas.microsoft.com/office/drawing/2014/main" val="503203879"/>
                    </a:ext>
                  </a:extLst>
                </a:gridCol>
                <a:gridCol w="831741">
                  <a:extLst>
                    <a:ext uri="{9D8B030D-6E8A-4147-A177-3AD203B41FA5}">
                      <a16:colId xmlns:a16="http://schemas.microsoft.com/office/drawing/2014/main" val="1947800863"/>
                    </a:ext>
                  </a:extLst>
                </a:gridCol>
                <a:gridCol w="831741">
                  <a:extLst>
                    <a:ext uri="{9D8B030D-6E8A-4147-A177-3AD203B41FA5}">
                      <a16:colId xmlns:a16="http://schemas.microsoft.com/office/drawing/2014/main" val="2441869239"/>
                    </a:ext>
                  </a:extLst>
                </a:gridCol>
                <a:gridCol w="831741">
                  <a:extLst>
                    <a:ext uri="{9D8B030D-6E8A-4147-A177-3AD203B41FA5}">
                      <a16:colId xmlns:a16="http://schemas.microsoft.com/office/drawing/2014/main" val="626826204"/>
                    </a:ext>
                  </a:extLst>
                </a:gridCol>
                <a:gridCol w="831741">
                  <a:extLst>
                    <a:ext uri="{9D8B030D-6E8A-4147-A177-3AD203B41FA5}">
                      <a16:colId xmlns:a16="http://schemas.microsoft.com/office/drawing/2014/main" val="2029920290"/>
                    </a:ext>
                  </a:extLst>
                </a:gridCol>
                <a:gridCol w="831741">
                  <a:extLst>
                    <a:ext uri="{9D8B030D-6E8A-4147-A177-3AD203B41FA5}">
                      <a16:colId xmlns:a16="http://schemas.microsoft.com/office/drawing/2014/main" val="3905324657"/>
                    </a:ext>
                  </a:extLst>
                </a:gridCol>
                <a:gridCol w="831741">
                  <a:extLst>
                    <a:ext uri="{9D8B030D-6E8A-4147-A177-3AD203B41FA5}">
                      <a16:colId xmlns:a16="http://schemas.microsoft.com/office/drawing/2014/main" val="3655600438"/>
                    </a:ext>
                  </a:extLst>
                </a:gridCol>
              </a:tblGrid>
              <a:tr h="370840">
                <a:tc>
                  <a:txBody>
                    <a:bodyPr vert="horz" wrap="square"/>
                    <a:lstStyle/>
                    <a:p>
                      <a:pPr algn="ctr"/>
                      <a:endParaRPr lang="en-US" sz="2000">
                        <a:latin typeface="Futura PT Medium" panose="020b0602020204020303" pitchFamily="34" charset="-52"/>
                      </a:endParaRPr>
                    </a:p>
                  </a:txBody>
                  <a:tcPr/>
                </a:tc>
                <a:tc>
                  <a:txBody>
                    <a:bodyPr vert="horz" wrap="square"/>
                    <a:lstStyle/>
                    <a:p>
                      <a:pPr algn="ctr"/>
                      <a:r>
                        <a:rPr lang="en-US" sz="2000" smtClean="0">
                          <a:latin typeface="Futura PT Medium" panose="020b0602020204020303" pitchFamily="34" charset="-52"/>
                        </a:rPr>
                        <a:t>Jan</a:t>
                      </a:r>
                      <a:endParaRPr lang="en-US" sz="2000">
                        <a:latin typeface="Futura PT Medium" panose="020b0602020204020303" pitchFamily="34" charset="-52"/>
                      </a:endParaRPr>
                    </a:p>
                  </a:txBody>
                  <a:tcPr/>
                </a:tc>
                <a:tc>
                  <a:txBody>
                    <a:bodyPr vert="horz" wrap="square"/>
                    <a:lstStyle/>
                    <a:p>
                      <a:pPr algn="ctr"/>
                      <a:r>
                        <a:rPr lang="en-US" sz="2000" smtClean="0">
                          <a:latin typeface="Futura PT Medium" panose="020b0602020204020303" pitchFamily="34" charset="-52"/>
                        </a:rPr>
                        <a:t>Feb</a:t>
                      </a:r>
                      <a:endParaRPr lang="en-US" sz="2000">
                        <a:latin typeface="Futura PT Medium" panose="020b0602020204020303" pitchFamily="34" charset="-52"/>
                      </a:endParaRPr>
                    </a:p>
                  </a:txBody>
                  <a:tcPr/>
                </a:tc>
                <a:tc>
                  <a:txBody>
                    <a:bodyPr vert="horz" wrap="square"/>
                    <a:lstStyle/>
                    <a:p>
                      <a:pPr algn="ctr"/>
                      <a:r>
                        <a:rPr lang="en-US" sz="2000" smtClean="0">
                          <a:latin typeface="Futura PT Medium" panose="020b0602020204020303" pitchFamily="34" charset="-52"/>
                        </a:rPr>
                        <a:t>Mar</a:t>
                      </a:r>
                      <a:endParaRPr lang="en-US" sz="2000">
                        <a:latin typeface="Futura PT Medium" panose="020b0602020204020303" pitchFamily="34" charset="-52"/>
                      </a:endParaRPr>
                    </a:p>
                  </a:txBody>
                  <a:tcPr/>
                </a:tc>
                <a:tc>
                  <a:txBody>
                    <a:bodyPr vert="horz" wrap="square"/>
                    <a:lstStyle/>
                    <a:p>
                      <a:pPr algn="ctr"/>
                      <a:r>
                        <a:rPr lang="en-US" sz="2000" smtClean="0">
                          <a:latin typeface="Futura PT Medium" panose="020b0602020204020303" pitchFamily="34" charset="-52"/>
                        </a:rPr>
                        <a:t>Apr</a:t>
                      </a:r>
                      <a:endParaRPr lang="en-US" sz="2000">
                        <a:latin typeface="Futura PT Medium" panose="020b0602020204020303" pitchFamily="34" charset="-52"/>
                      </a:endParaRPr>
                    </a:p>
                  </a:txBody>
                  <a:tcPr/>
                </a:tc>
                <a:tc>
                  <a:txBody>
                    <a:bodyPr vert="horz" wrap="square"/>
                    <a:lstStyle/>
                    <a:p>
                      <a:pPr algn="ctr"/>
                      <a:r>
                        <a:rPr lang="en-US" sz="2000" smtClean="0">
                          <a:latin typeface="Futura PT Medium" panose="020b0602020204020303" pitchFamily="34" charset="-52"/>
                        </a:rPr>
                        <a:t>May</a:t>
                      </a:r>
                      <a:endParaRPr lang="en-US" sz="2000">
                        <a:latin typeface="Futura PT Medium" panose="020b0602020204020303" pitchFamily="34" charset="-52"/>
                      </a:endParaRPr>
                    </a:p>
                  </a:txBody>
                  <a:tcPr/>
                </a:tc>
                <a:tc>
                  <a:txBody>
                    <a:bodyPr vert="horz" wrap="square"/>
                    <a:lstStyle/>
                    <a:p>
                      <a:pPr algn="ctr"/>
                      <a:r>
                        <a:rPr lang="en-US" sz="2000" smtClean="0">
                          <a:latin typeface="Futura PT Medium" panose="020b0602020204020303" pitchFamily="34" charset="-52"/>
                        </a:rPr>
                        <a:t>Jun</a:t>
                      </a:r>
                      <a:endParaRPr lang="en-US" sz="2000">
                        <a:latin typeface="Futura PT Medium" panose="020b0602020204020303" pitchFamily="34" charset="-52"/>
                      </a:endParaRPr>
                    </a:p>
                  </a:txBody>
                  <a:tcPr/>
                </a:tc>
                <a:tc>
                  <a:txBody>
                    <a:bodyPr vert="horz" wrap="square"/>
                    <a:lstStyle/>
                    <a:p>
                      <a:pPr algn="ctr"/>
                      <a:r>
                        <a:rPr lang="en-US" sz="2000" smtClean="0">
                          <a:latin typeface="Futura PT Medium" panose="020b0602020204020303" pitchFamily="34" charset="-52"/>
                        </a:rPr>
                        <a:t>Jul</a:t>
                      </a:r>
                      <a:endParaRPr lang="en-US" sz="2000">
                        <a:latin typeface="Futura PT Medium" panose="020b0602020204020303" pitchFamily="34" charset="-52"/>
                      </a:endParaRPr>
                    </a:p>
                  </a:txBody>
                  <a:tcPr/>
                </a:tc>
                <a:tc>
                  <a:txBody>
                    <a:bodyPr vert="horz" wrap="square"/>
                    <a:lstStyle/>
                    <a:p>
                      <a:pPr algn="ctr"/>
                      <a:r>
                        <a:rPr lang="en-US" sz="2000" smtClean="0">
                          <a:latin typeface="Futura PT Medium" panose="020b0602020204020303" pitchFamily="34" charset="-52"/>
                        </a:rPr>
                        <a:t>Aug</a:t>
                      </a:r>
                      <a:endParaRPr lang="en-US" sz="2000">
                        <a:latin typeface="Futura PT Medium" panose="020b0602020204020303" pitchFamily="34" charset="-52"/>
                      </a:endParaRPr>
                    </a:p>
                  </a:txBody>
                  <a:tcPr/>
                </a:tc>
                <a:tc>
                  <a:txBody>
                    <a:bodyPr vert="horz" wrap="square"/>
                    <a:lstStyle/>
                    <a:p>
                      <a:pPr algn="ctr"/>
                      <a:r>
                        <a:rPr lang="en-US" sz="2000" smtClean="0">
                          <a:latin typeface="Futura PT Medium" panose="020b0602020204020303" pitchFamily="34" charset="-52"/>
                        </a:rPr>
                        <a:t>Sep</a:t>
                      </a:r>
                      <a:endParaRPr lang="en-US" sz="2000">
                        <a:latin typeface="Futura PT Medium" panose="020b0602020204020303" pitchFamily="34" charset="-52"/>
                      </a:endParaRPr>
                    </a:p>
                  </a:txBody>
                  <a:tcPr/>
                </a:tc>
                <a:tc>
                  <a:txBody>
                    <a:bodyPr vert="horz" wrap="square"/>
                    <a:lstStyle/>
                    <a:p>
                      <a:pPr algn="ctr"/>
                      <a:r>
                        <a:rPr lang="en-US" sz="2000" smtClean="0">
                          <a:latin typeface="Futura PT Medium" panose="020b0602020204020303" pitchFamily="34" charset="-52"/>
                        </a:rPr>
                        <a:t>Oct</a:t>
                      </a:r>
                      <a:endParaRPr lang="en-US" sz="2000">
                        <a:latin typeface="Futura PT Medium" panose="020b0602020204020303" pitchFamily="34" charset="-52"/>
                      </a:endParaRPr>
                    </a:p>
                  </a:txBody>
                  <a:tcPr/>
                </a:tc>
                <a:tc>
                  <a:txBody>
                    <a:bodyPr vert="horz" wrap="square"/>
                    <a:lstStyle/>
                    <a:p>
                      <a:pPr algn="ctr"/>
                      <a:r>
                        <a:rPr lang="en-US" sz="2000" smtClean="0">
                          <a:latin typeface="Futura PT Medium" panose="020b0602020204020303" pitchFamily="34" charset="-52"/>
                        </a:rPr>
                        <a:t>Nov</a:t>
                      </a:r>
                      <a:endParaRPr lang="en-US" sz="2000">
                        <a:latin typeface="Futura PT Medium" panose="020b0602020204020303" pitchFamily="34" charset="-52"/>
                      </a:endParaRPr>
                    </a:p>
                  </a:txBody>
                  <a:tcPr/>
                </a:tc>
                <a:tc>
                  <a:txBody>
                    <a:bodyPr vert="horz" wrap="square"/>
                    <a:lstStyle/>
                    <a:p>
                      <a:pPr algn="ctr"/>
                      <a:r>
                        <a:rPr lang="en-US" sz="2000" smtClean="0">
                          <a:latin typeface="Futura PT Medium" panose="020b0602020204020303" pitchFamily="34" charset="-52"/>
                        </a:rPr>
                        <a:t>Dec</a:t>
                      </a:r>
                      <a:endParaRPr lang="en-US" sz="2000">
                        <a:latin typeface="Futura PT Medium" panose="020b0602020204020303" pitchFamily="34" charset="-52"/>
                      </a:endParaRPr>
                    </a:p>
                  </a:txBody>
                  <a:tcPr/>
                </a:tc>
                <a:tc>
                  <a:txBody>
                    <a:bodyPr vert="horz" wrap="square"/>
                    <a:lstStyle/>
                    <a:p>
                      <a:pPr algn="ctr"/>
                      <a:r>
                        <a:rPr lang="en-US" sz="2000" smtClean="0">
                          <a:latin typeface="Futura PT Medium" panose="020b0602020204020303" pitchFamily="34" charset="-52"/>
                        </a:rPr>
                        <a:t>Year</a:t>
                      </a:r>
                      <a:endParaRPr lang="en-US" sz="2000">
                        <a:latin typeface="Futura PT Medium" panose="020b0602020204020303" pitchFamily="34" charset="-52"/>
                      </a:endParaRPr>
                    </a:p>
                  </a:txBody>
                  <a:tcPr/>
                </a:tc>
                <a:extLst>
                  <a:ext uri="{0D108BD9-81ED-4DB2-BD59-A6C34878D82A}">
                    <a16:rowId xmlns:a16="http://schemas.microsoft.com/office/drawing/2014/main" val="1055306116"/>
                  </a:ext>
                </a:extLst>
              </a:tr>
              <a:tr h="370840">
                <a:tc>
                  <a:txBody>
                    <a:bodyPr vert="horz" wrap="square"/>
                    <a:lstStyle/>
                    <a:p>
                      <a:pPr algn="ctr"/>
                      <a:r>
                        <a:rPr lang="en-US" sz="2000" smtClean="0">
                          <a:latin typeface="Futura PT Medium" panose="020b0602020204020303" pitchFamily="34" charset="-52"/>
                        </a:rPr>
                        <a:t>Clear</a:t>
                      </a:r>
                      <a:endParaRPr lang="en-US" sz="2000">
                        <a:latin typeface="Futura PT Medium" panose="020b0602020204020303" pitchFamily="34" charset="-52"/>
                      </a:endParaRPr>
                    </a:p>
                  </a:txBody>
                  <a:tcPr>
                    <a:solidFill>
                      <a:schemeClr val="bg1"/>
                    </a:solidFill>
                  </a:tcPr>
                </a:tc>
                <a:tc>
                  <a:txBody>
                    <a:bodyPr vert="horz" wrap="square"/>
                    <a:lstStyle/>
                    <a:p>
                      <a:pPr algn="ctr"/>
                      <a:r>
                        <a:rPr lang="en-US" sz="2000" smtClean="0">
                          <a:latin typeface="Futura PT Medium" panose="020b0602020204020303" pitchFamily="34" charset="-52"/>
                        </a:rPr>
                        <a:t>8</a:t>
                      </a:r>
                      <a:endParaRPr lang="en-US" sz="2000">
                        <a:latin typeface="Futura PT Medium" panose="020b0602020204020303" pitchFamily="34" charset="-52"/>
                      </a:endParaRPr>
                    </a:p>
                  </a:txBody>
                  <a:tcPr>
                    <a:solidFill>
                      <a:schemeClr val="bg1"/>
                    </a:solidFill>
                  </a:tcPr>
                </a:tc>
                <a:tc>
                  <a:txBody>
                    <a:bodyPr vert="horz" wrap="square"/>
                    <a:lstStyle/>
                    <a:p>
                      <a:pPr algn="ctr"/>
                      <a:r>
                        <a:rPr lang="en-US" sz="2000" smtClean="0">
                          <a:latin typeface="Futura PT Medium" panose="020b0602020204020303" pitchFamily="34" charset="-52"/>
                        </a:rPr>
                        <a:t>9</a:t>
                      </a:r>
                      <a:endParaRPr lang="en-US" sz="2000">
                        <a:latin typeface="Futura PT Medium" panose="020b0602020204020303" pitchFamily="34" charset="-52"/>
                      </a:endParaRPr>
                    </a:p>
                  </a:txBody>
                  <a:tcPr>
                    <a:solidFill>
                      <a:schemeClr val="bg1"/>
                    </a:solidFill>
                  </a:tcPr>
                </a:tc>
                <a:tc>
                  <a:txBody>
                    <a:bodyPr vert="horz" wrap="square"/>
                    <a:lstStyle/>
                    <a:p>
                      <a:pPr algn="ctr"/>
                      <a:r>
                        <a:rPr lang="en-US" sz="2000" smtClean="0">
                          <a:latin typeface="Futura PT Medium" panose="020b0602020204020303" pitchFamily="34" charset="-52"/>
                        </a:rPr>
                        <a:t>10</a:t>
                      </a:r>
                      <a:endParaRPr lang="en-US" sz="2000">
                        <a:latin typeface="Futura PT Medium" panose="020b0602020204020303" pitchFamily="34" charset="-52"/>
                      </a:endParaRPr>
                    </a:p>
                  </a:txBody>
                  <a:tcPr>
                    <a:solidFill>
                      <a:schemeClr val="bg1"/>
                    </a:solidFill>
                  </a:tcPr>
                </a:tc>
                <a:tc>
                  <a:txBody>
                    <a:bodyPr vert="horz" wrap="square"/>
                    <a:lstStyle/>
                    <a:p>
                      <a:pPr algn="ctr"/>
                      <a:r>
                        <a:rPr lang="en-US" sz="2000" smtClean="0">
                          <a:latin typeface="Futura PT Medium" panose="020b0602020204020303" pitchFamily="34" charset="-52"/>
                        </a:rPr>
                        <a:t>8</a:t>
                      </a:r>
                      <a:endParaRPr lang="en-US" sz="2000">
                        <a:latin typeface="Futura PT Medium" panose="020b0602020204020303" pitchFamily="34" charset="-52"/>
                      </a:endParaRPr>
                    </a:p>
                  </a:txBody>
                  <a:tcPr>
                    <a:solidFill>
                      <a:schemeClr val="bg1"/>
                    </a:solidFill>
                  </a:tcPr>
                </a:tc>
                <a:tc>
                  <a:txBody>
                    <a:bodyPr vert="horz" wrap="square"/>
                    <a:lstStyle/>
                    <a:p>
                      <a:pPr algn="ctr"/>
                      <a:r>
                        <a:rPr lang="en-US" sz="2000" smtClean="0">
                          <a:latin typeface="Futura PT Medium" panose="020b0602020204020303" pitchFamily="34" charset="-52"/>
                        </a:rPr>
                        <a:t>11</a:t>
                      </a:r>
                      <a:endParaRPr lang="en-US" sz="2000">
                        <a:latin typeface="Futura PT Medium" panose="020b0602020204020303" pitchFamily="34" charset="-52"/>
                      </a:endParaRPr>
                    </a:p>
                  </a:txBody>
                  <a:tcPr>
                    <a:solidFill>
                      <a:schemeClr val="bg1"/>
                    </a:solidFill>
                  </a:tcPr>
                </a:tc>
                <a:tc>
                  <a:txBody>
                    <a:bodyPr vert="horz" wrap="square"/>
                    <a:lstStyle/>
                    <a:p>
                      <a:pPr algn="ctr"/>
                      <a:r>
                        <a:rPr lang="en-US" sz="2000" smtClean="0">
                          <a:latin typeface="Futura PT Medium" panose="020b0602020204020303" pitchFamily="34" charset="-52"/>
                        </a:rPr>
                        <a:t>7</a:t>
                      </a:r>
                      <a:endParaRPr lang="en-US" sz="2000">
                        <a:latin typeface="Futura PT Medium" panose="020b0602020204020303" pitchFamily="34" charset="-52"/>
                      </a:endParaRPr>
                    </a:p>
                  </a:txBody>
                  <a:tcPr>
                    <a:solidFill>
                      <a:schemeClr val="bg1"/>
                    </a:solidFill>
                  </a:tcPr>
                </a:tc>
                <a:tc>
                  <a:txBody>
                    <a:bodyPr vert="horz" wrap="square"/>
                    <a:lstStyle/>
                    <a:p>
                      <a:pPr algn="ctr"/>
                      <a:r>
                        <a:rPr lang="en-US" sz="2000" smtClean="0">
                          <a:latin typeface="Futura PT Medium" panose="020b0602020204020303" pitchFamily="34" charset="-52"/>
                        </a:rPr>
                        <a:t>8</a:t>
                      </a:r>
                      <a:endParaRPr lang="en-US" sz="2000">
                        <a:latin typeface="Futura PT Medium" panose="020b0602020204020303" pitchFamily="34" charset="-52"/>
                      </a:endParaRPr>
                    </a:p>
                  </a:txBody>
                  <a:tcPr>
                    <a:solidFill>
                      <a:schemeClr val="bg1"/>
                    </a:solidFill>
                  </a:tcPr>
                </a:tc>
                <a:tc>
                  <a:txBody>
                    <a:bodyPr vert="horz" wrap="square"/>
                    <a:lstStyle/>
                    <a:p>
                      <a:pPr algn="ctr"/>
                      <a:r>
                        <a:rPr lang="en-US" sz="2000" smtClean="0">
                          <a:latin typeface="Futura PT Medium" panose="020b0602020204020303" pitchFamily="34" charset="-52"/>
                        </a:rPr>
                        <a:t>10</a:t>
                      </a:r>
                      <a:endParaRPr lang="en-US" sz="2000">
                        <a:latin typeface="Futura PT Medium" panose="020b0602020204020303" pitchFamily="34" charset="-52"/>
                      </a:endParaRPr>
                    </a:p>
                  </a:txBody>
                  <a:tcPr>
                    <a:solidFill>
                      <a:schemeClr val="bg1"/>
                    </a:solidFill>
                  </a:tcPr>
                </a:tc>
                <a:tc>
                  <a:txBody>
                    <a:bodyPr vert="horz" wrap="square"/>
                    <a:lstStyle/>
                    <a:p>
                      <a:pPr algn="ctr"/>
                      <a:r>
                        <a:rPr lang="en-US" sz="2000" smtClean="0">
                          <a:latin typeface="Futura PT Medium" panose="020b0602020204020303" pitchFamily="34" charset="-52"/>
                        </a:rPr>
                        <a:t>8</a:t>
                      </a:r>
                      <a:endParaRPr lang="en-US" sz="2000">
                        <a:latin typeface="Futura PT Medium" panose="020b0602020204020303" pitchFamily="34" charset="-52"/>
                      </a:endParaRPr>
                    </a:p>
                  </a:txBody>
                  <a:tcPr>
                    <a:solidFill>
                      <a:schemeClr val="bg1"/>
                    </a:solidFill>
                  </a:tcPr>
                </a:tc>
                <a:tc>
                  <a:txBody>
                    <a:bodyPr vert="horz" wrap="square"/>
                    <a:lstStyle/>
                    <a:p>
                      <a:pPr algn="ctr"/>
                      <a:r>
                        <a:rPr lang="en-US" sz="2000" smtClean="0">
                          <a:latin typeface="Futura PT Medium" panose="020b0602020204020303" pitchFamily="34" charset="-52"/>
                        </a:rPr>
                        <a:t>5</a:t>
                      </a:r>
                      <a:endParaRPr lang="en-US" sz="2000">
                        <a:latin typeface="Futura PT Medium" panose="020b0602020204020303" pitchFamily="34" charset="-52"/>
                      </a:endParaRPr>
                    </a:p>
                  </a:txBody>
                  <a:tcPr>
                    <a:solidFill>
                      <a:schemeClr val="bg1"/>
                    </a:solidFill>
                  </a:tcPr>
                </a:tc>
                <a:tc>
                  <a:txBody>
                    <a:bodyPr vert="horz" wrap="square"/>
                    <a:lstStyle/>
                    <a:p>
                      <a:pPr algn="ctr"/>
                      <a:r>
                        <a:rPr lang="en-US" sz="2000" smtClean="0">
                          <a:latin typeface="Futura PT Medium" panose="020b0602020204020303" pitchFamily="34" charset="-52"/>
                        </a:rPr>
                        <a:t>3</a:t>
                      </a:r>
                      <a:endParaRPr lang="en-US" sz="2000">
                        <a:latin typeface="Futura PT Medium" panose="020b0602020204020303" pitchFamily="34" charset="-52"/>
                      </a:endParaRPr>
                    </a:p>
                  </a:txBody>
                  <a:tcPr>
                    <a:solidFill>
                      <a:schemeClr val="bg1"/>
                    </a:solidFill>
                  </a:tcPr>
                </a:tc>
                <a:tc>
                  <a:txBody>
                    <a:bodyPr vert="horz" wrap="square"/>
                    <a:lstStyle/>
                    <a:p>
                      <a:pPr algn="ctr"/>
                      <a:r>
                        <a:rPr lang="en-US" sz="2000" smtClean="0">
                          <a:latin typeface="Futura PT Medium" panose="020b0602020204020303" pitchFamily="34" charset="-52"/>
                        </a:rPr>
                        <a:t>4</a:t>
                      </a:r>
                      <a:endParaRPr lang="en-US" sz="2000">
                        <a:latin typeface="Futura PT Medium" panose="020b0602020204020303" pitchFamily="34" charset="-52"/>
                      </a:endParaRPr>
                    </a:p>
                  </a:txBody>
                  <a:tcPr>
                    <a:solidFill>
                      <a:schemeClr val="bg1"/>
                    </a:solidFill>
                  </a:tcPr>
                </a:tc>
                <a:tc>
                  <a:txBody>
                    <a:bodyPr vert="horz" wrap="square"/>
                    <a:lstStyle/>
                    <a:p>
                      <a:pPr algn="ctr"/>
                      <a:r>
                        <a:rPr lang="en-US" sz="2000" b="1" smtClean="0">
                          <a:solidFill>
                            <a:schemeClr val="tx1"/>
                          </a:solidFill>
                          <a:latin typeface="Futura PT Medium" panose="020b0602020204020303" pitchFamily="34" charset="-52"/>
                        </a:rPr>
                        <a:t>82</a:t>
                      </a:r>
                      <a:endParaRPr lang="en-US" sz="2000" b="1">
                        <a:solidFill>
                          <a:schemeClr val="tx1"/>
                        </a:solidFill>
                        <a:latin typeface="Futura PT Medium" panose="020b0602020204020303" pitchFamily="34" charset="-52"/>
                      </a:endParaRPr>
                    </a:p>
                  </a:txBody>
                  <a:tcPr>
                    <a:solidFill>
                      <a:schemeClr val="bg1"/>
                    </a:solidFill>
                  </a:tcPr>
                </a:tc>
                <a:extLst>
                  <a:ext uri="{0D108BD9-81ED-4DB2-BD59-A6C34878D82A}">
                    <a16:rowId xmlns:a16="http://schemas.microsoft.com/office/drawing/2014/main" val="1637847074"/>
                  </a:ext>
                </a:extLst>
              </a:tr>
              <a:tr h="370840">
                <a:tc>
                  <a:txBody>
                    <a:bodyPr vert="horz" wrap="square"/>
                    <a:lstStyle/>
                    <a:p>
                      <a:pPr algn="ctr"/>
                      <a:r>
                        <a:rPr lang="en-US" sz="2000" smtClean="0">
                          <a:latin typeface="Futura PT Medium" panose="020b0602020204020303" pitchFamily="34" charset="-52"/>
                        </a:rPr>
                        <a:t>Partial</a:t>
                      </a:r>
                      <a:endParaRPr lang="en-US" sz="2000">
                        <a:latin typeface="Futura PT Medium" panose="020b0602020204020303" pitchFamily="34" charset="-52"/>
                      </a:endParaRPr>
                    </a:p>
                  </a:txBody>
                  <a:tcPr>
                    <a:solidFill>
                      <a:schemeClr val="bg1">
                        <a:lumMod val="85000"/>
                      </a:schemeClr>
                    </a:solidFill>
                  </a:tcPr>
                </a:tc>
                <a:tc>
                  <a:txBody>
                    <a:bodyPr vert="horz" wrap="square"/>
                    <a:lstStyle/>
                    <a:p>
                      <a:pPr algn="ctr"/>
                      <a:r>
                        <a:rPr lang="en-US" sz="2000" smtClean="0">
                          <a:latin typeface="Futura PT Medium" panose="020b0602020204020303" pitchFamily="34" charset="-52"/>
                        </a:rPr>
                        <a:t>11</a:t>
                      </a:r>
                      <a:endParaRPr lang="en-US" sz="2000">
                        <a:latin typeface="Futura PT Medium" panose="020b0602020204020303" pitchFamily="34" charset="-52"/>
                      </a:endParaRPr>
                    </a:p>
                  </a:txBody>
                  <a:tcPr>
                    <a:solidFill>
                      <a:schemeClr val="bg1">
                        <a:lumMod val="85000"/>
                      </a:schemeClr>
                    </a:solidFill>
                  </a:tcPr>
                </a:tc>
                <a:tc>
                  <a:txBody>
                    <a:bodyPr vert="horz" wrap="square"/>
                    <a:lstStyle/>
                    <a:p>
                      <a:pPr algn="ctr"/>
                      <a:r>
                        <a:rPr lang="en-US" sz="2000" smtClean="0">
                          <a:latin typeface="Futura PT Medium" panose="020b0602020204020303" pitchFamily="34" charset="-52"/>
                        </a:rPr>
                        <a:t>10</a:t>
                      </a:r>
                      <a:endParaRPr lang="en-US" sz="2000">
                        <a:latin typeface="Futura PT Medium" panose="020b0602020204020303" pitchFamily="34" charset="-52"/>
                      </a:endParaRPr>
                    </a:p>
                  </a:txBody>
                  <a:tcPr>
                    <a:solidFill>
                      <a:schemeClr val="bg1">
                        <a:lumMod val="85000"/>
                      </a:schemeClr>
                    </a:solidFill>
                  </a:tcPr>
                </a:tc>
                <a:tc>
                  <a:txBody>
                    <a:bodyPr vert="horz" wrap="square"/>
                    <a:lstStyle/>
                    <a:p>
                      <a:pPr algn="ctr"/>
                      <a:r>
                        <a:rPr lang="en-US" sz="2000" smtClean="0">
                          <a:latin typeface="Futura PT Medium" panose="020b0602020204020303" pitchFamily="34" charset="-52"/>
                        </a:rPr>
                        <a:t>13</a:t>
                      </a:r>
                      <a:endParaRPr lang="en-US" sz="2000">
                        <a:latin typeface="Futura PT Medium" panose="020b0602020204020303" pitchFamily="34" charset="-52"/>
                      </a:endParaRPr>
                    </a:p>
                  </a:txBody>
                  <a:tcPr>
                    <a:solidFill>
                      <a:schemeClr val="bg1">
                        <a:lumMod val="85000"/>
                      </a:schemeClr>
                    </a:solidFill>
                  </a:tcPr>
                </a:tc>
                <a:tc>
                  <a:txBody>
                    <a:bodyPr vert="horz" wrap="square"/>
                    <a:lstStyle/>
                    <a:p>
                      <a:pPr algn="ctr"/>
                      <a:r>
                        <a:rPr lang="en-US" sz="2000" smtClean="0">
                          <a:latin typeface="Futura PT Medium" panose="020b0602020204020303" pitchFamily="34" charset="-52"/>
                        </a:rPr>
                        <a:t>17</a:t>
                      </a:r>
                      <a:endParaRPr lang="en-US" sz="2000">
                        <a:latin typeface="Futura PT Medium" panose="020b0602020204020303" pitchFamily="34" charset="-52"/>
                      </a:endParaRPr>
                    </a:p>
                  </a:txBody>
                  <a:tcPr>
                    <a:solidFill>
                      <a:schemeClr val="bg1">
                        <a:lumMod val="85000"/>
                      </a:schemeClr>
                    </a:solidFill>
                  </a:tcPr>
                </a:tc>
                <a:tc>
                  <a:txBody>
                    <a:bodyPr vert="horz" wrap="square"/>
                    <a:lstStyle/>
                    <a:p>
                      <a:pPr algn="ctr"/>
                      <a:r>
                        <a:rPr lang="en-US" sz="2000" smtClean="0">
                          <a:latin typeface="Futura PT Medium" panose="020b0602020204020303" pitchFamily="34" charset="-52"/>
                        </a:rPr>
                        <a:t>16</a:t>
                      </a:r>
                      <a:endParaRPr lang="en-US" sz="2000">
                        <a:latin typeface="Futura PT Medium" panose="020b0602020204020303" pitchFamily="34" charset="-52"/>
                      </a:endParaRPr>
                    </a:p>
                  </a:txBody>
                  <a:tcPr>
                    <a:solidFill>
                      <a:schemeClr val="bg1">
                        <a:lumMod val="85000"/>
                      </a:schemeClr>
                    </a:solidFill>
                  </a:tcPr>
                </a:tc>
                <a:tc>
                  <a:txBody>
                    <a:bodyPr vert="horz" wrap="square"/>
                    <a:lstStyle/>
                    <a:p>
                      <a:pPr algn="ctr"/>
                      <a:r>
                        <a:rPr lang="en-US" sz="2000" smtClean="0">
                          <a:latin typeface="Futura PT Medium" panose="020b0602020204020303" pitchFamily="34" charset="-52"/>
                        </a:rPr>
                        <a:t>20</a:t>
                      </a:r>
                      <a:endParaRPr lang="en-US" sz="2000">
                        <a:latin typeface="Futura PT Medium" panose="020b0602020204020303" pitchFamily="34" charset="-52"/>
                      </a:endParaRPr>
                    </a:p>
                  </a:txBody>
                  <a:tcPr>
                    <a:solidFill>
                      <a:schemeClr val="bg1">
                        <a:lumMod val="85000"/>
                      </a:schemeClr>
                    </a:solidFill>
                  </a:tcPr>
                </a:tc>
                <a:tc>
                  <a:txBody>
                    <a:bodyPr vert="horz" wrap="square"/>
                    <a:lstStyle/>
                    <a:p>
                      <a:pPr algn="ctr"/>
                      <a:r>
                        <a:rPr lang="en-US" sz="2000" smtClean="0">
                          <a:latin typeface="Futura PT Medium" panose="020b0602020204020303" pitchFamily="34" charset="-52"/>
                        </a:rPr>
                        <a:t>20</a:t>
                      </a:r>
                      <a:endParaRPr lang="en-US" sz="2000">
                        <a:latin typeface="Futura PT Medium" panose="020b0602020204020303" pitchFamily="34" charset="-52"/>
                      </a:endParaRPr>
                    </a:p>
                  </a:txBody>
                  <a:tcPr>
                    <a:solidFill>
                      <a:schemeClr val="bg1">
                        <a:lumMod val="85000"/>
                      </a:schemeClr>
                    </a:solidFill>
                  </a:tcPr>
                </a:tc>
                <a:tc>
                  <a:txBody>
                    <a:bodyPr vert="horz" wrap="square"/>
                    <a:lstStyle/>
                    <a:p>
                      <a:pPr algn="ctr"/>
                      <a:r>
                        <a:rPr lang="en-US" sz="2000" smtClean="0">
                          <a:latin typeface="Futura PT Medium" panose="020b0602020204020303" pitchFamily="34" charset="-52"/>
                        </a:rPr>
                        <a:t>17</a:t>
                      </a:r>
                      <a:endParaRPr lang="en-US" sz="2000">
                        <a:latin typeface="Futura PT Medium" panose="020b0602020204020303" pitchFamily="34" charset="-52"/>
                      </a:endParaRPr>
                    </a:p>
                  </a:txBody>
                  <a:tcPr>
                    <a:solidFill>
                      <a:schemeClr val="bg1">
                        <a:lumMod val="85000"/>
                      </a:schemeClr>
                    </a:solidFill>
                  </a:tcPr>
                </a:tc>
                <a:tc>
                  <a:txBody>
                    <a:bodyPr vert="horz" wrap="square"/>
                    <a:lstStyle/>
                    <a:p>
                      <a:pPr algn="ctr"/>
                      <a:r>
                        <a:rPr lang="en-US" sz="2000" smtClean="0">
                          <a:latin typeface="Futura PT Medium" panose="020b0602020204020303" pitchFamily="34" charset="-52"/>
                        </a:rPr>
                        <a:t>16</a:t>
                      </a:r>
                      <a:endParaRPr lang="en-US" sz="2000">
                        <a:latin typeface="Futura PT Medium" panose="020b0602020204020303" pitchFamily="34" charset="-52"/>
                      </a:endParaRPr>
                    </a:p>
                  </a:txBody>
                  <a:tcPr>
                    <a:solidFill>
                      <a:schemeClr val="bg1">
                        <a:lumMod val="85000"/>
                      </a:schemeClr>
                    </a:solidFill>
                  </a:tcPr>
                </a:tc>
                <a:tc>
                  <a:txBody>
                    <a:bodyPr vert="horz" wrap="square"/>
                    <a:lstStyle/>
                    <a:p>
                      <a:pPr algn="ctr"/>
                      <a:r>
                        <a:rPr lang="en-US" sz="2000" smtClean="0">
                          <a:latin typeface="Futura PT Medium" panose="020b0602020204020303" pitchFamily="34" charset="-52"/>
                        </a:rPr>
                        <a:t>13</a:t>
                      </a:r>
                      <a:endParaRPr lang="en-US" sz="2000">
                        <a:latin typeface="Futura PT Medium" panose="020b0602020204020303" pitchFamily="34" charset="-52"/>
                      </a:endParaRPr>
                    </a:p>
                  </a:txBody>
                  <a:tcPr>
                    <a:solidFill>
                      <a:schemeClr val="bg1">
                        <a:lumMod val="85000"/>
                      </a:schemeClr>
                    </a:solidFill>
                  </a:tcPr>
                </a:tc>
                <a:tc>
                  <a:txBody>
                    <a:bodyPr vert="horz" wrap="square"/>
                    <a:lstStyle/>
                    <a:p>
                      <a:pPr algn="ctr"/>
                      <a:r>
                        <a:rPr lang="en-US" sz="2000" smtClean="0">
                          <a:latin typeface="Futura PT Medium" panose="020b0602020204020303" pitchFamily="34" charset="-52"/>
                        </a:rPr>
                        <a:t>9</a:t>
                      </a:r>
                      <a:endParaRPr lang="en-US" sz="2000">
                        <a:latin typeface="Futura PT Medium" panose="020b0602020204020303" pitchFamily="34" charset="-52"/>
                      </a:endParaRPr>
                    </a:p>
                  </a:txBody>
                  <a:tcPr>
                    <a:solidFill>
                      <a:schemeClr val="bg1">
                        <a:lumMod val="85000"/>
                      </a:schemeClr>
                    </a:solidFill>
                  </a:tcPr>
                </a:tc>
                <a:tc>
                  <a:txBody>
                    <a:bodyPr vert="horz" wrap="square"/>
                    <a:lstStyle/>
                    <a:p>
                      <a:pPr algn="ctr"/>
                      <a:r>
                        <a:rPr lang="en-US" sz="2000" smtClean="0">
                          <a:latin typeface="Futura PT Medium" panose="020b0602020204020303" pitchFamily="34" charset="-52"/>
                        </a:rPr>
                        <a:t>10</a:t>
                      </a:r>
                      <a:endParaRPr lang="en-US" sz="2000">
                        <a:latin typeface="Futura PT Medium" panose="020b0602020204020303" pitchFamily="34" charset="-52"/>
                      </a:endParaRPr>
                    </a:p>
                  </a:txBody>
                  <a:tcPr>
                    <a:solidFill>
                      <a:schemeClr val="bg1">
                        <a:lumMod val="85000"/>
                      </a:schemeClr>
                    </a:solidFill>
                  </a:tcPr>
                </a:tc>
                <a:tc>
                  <a:txBody>
                    <a:bodyPr vert="horz" wrap="square"/>
                    <a:lstStyle/>
                    <a:p>
                      <a:pPr algn="ctr"/>
                      <a:r>
                        <a:rPr lang="en-US" sz="2000" b="1" smtClean="0">
                          <a:solidFill>
                            <a:schemeClr val="tx1"/>
                          </a:solidFill>
                          <a:latin typeface="Futura PT Medium" panose="020b0602020204020303" pitchFamily="34" charset="-52"/>
                        </a:rPr>
                        <a:t>184</a:t>
                      </a:r>
                      <a:endParaRPr lang="en-US" sz="2000" b="1">
                        <a:solidFill>
                          <a:schemeClr val="tx1"/>
                        </a:solidFill>
                        <a:latin typeface="Futura PT Medium" panose="020b0602020204020303" pitchFamily="34" charset="-52"/>
                      </a:endParaRPr>
                    </a:p>
                  </a:txBody>
                  <a:tcPr>
                    <a:solidFill>
                      <a:schemeClr val="bg1">
                        <a:lumMod val="85000"/>
                      </a:schemeClr>
                    </a:solidFill>
                  </a:tcPr>
                </a:tc>
                <a:extLst>
                  <a:ext uri="{0D108BD9-81ED-4DB2-BD59-A6C34878D82A}">
                    <a16:rowId xmlns:a16="http://schemas.microsoft.com/office/drawing/2014/main" val="2066473593"/>
                  </a:ext>
                </a:extLst>
              </a:tr>
              <a:tr h="370840">
                <a:tc>
                  <a:txBody>
                    <a:bodyPr vert="horz" wrap="square"/>
                    <a:lstStyle/>
                    <a:p>
                      <a:pPr algn="ctr"/>
                      <a:r>
                        <a:rPr lang="en-US" sz="2000" smtClean="0">
                          <a:solidFill>
                            <a:schemeClr val="bg1"/>
                          </a:solidFill>
                          <a:latin typeface="Futura PT Medium" panose="020b0602020204020303" pitchFamily="34" charset="-52"/>
                        </a:rPr>
                        <a:t>Cloudy</a:t>
                      </a:r>
                      <a:endParaRPr lang="en-US" sz="2000">
                        <a:solidFill>
                          <a:schemeClr val="bg1"/>
                        </a:solidFill>
                        <a:latin typeface="Futura PT Medium" panose="020b0602020204020303" pitchFamily="34" charset="-52"/>
                      </a:endParaRPr>
                    </a:p>
                  </a:txBody>
                  <a:tcPr>
                    <a:solidFill>
                      <a:schemeClr val="bg1">
                        <a:lumMod val="50000"/>
                      </a:schemeClr>
                    </a:solidFill>
                  </a:tcPr>
                </a:tc>
                <a:tc>
                  <a:txBody>
                    <a:bodyPr vert="horz" wrap="square"/>
                    <a:lstStyle/>
                    <a:p>
                      <a:pPr algn="ctr"/>
                      <a:r>
                        <a:rPr lang="en-US" sz="2000" smtClean="0">
                          <a:solidFill>
                            <a:schemeClr val="bg1"/>
                          </a:solidFill>
                          <a:latin typeface="Futura PT Medium" panose="020b0602020204020303" pitchFamily="34" charset="-52"/>
                        </a:rPr>
                        <a:t>12</a:t>
                      </a:r>
                      <a:endParaRPr lang="en-US" sz="2000">
                        <a:solidFill>
                          <a:schemeClr val="bg1"/>
                        </a:solidFill>
                        <a:latin typeface="Futura PT Medium" panose="020b0602020204020303" pitchFamily="34" charset="-52"/>
                      </a:endParaRPr>
                    </a:p>
                  </a:txBody>
                  <a:tcPr>
                    <a:solidFill>
                      <a:schemeClr val="bg1">
                        <a:lumMod val="50000"/>
                      </a:schemeClr>
                    </a:solidFill>
                  </a:tcPr>
                </a:tc>
                <a:tc>
                  <a:txBody>
                    <a:bodyPr vert="horz" wrap="square"/>
                    <a:lstStyle/>
                    <a:p>
                      <a:pPr algn="ctr"/>
                      <a:r>
                        <a:rPr lang="en-US" sz="2000" smtClean="0">
                          <a:solidFill>
                            <a:schemeClr val="bg1"/>
                          </a:solidFill>
                          <a:latin typeface="Futura PT Medium" panose="020b0602020204020303" pitchFamily="34" charset="-52"/>
                        </a:rPr>
                        <a:t>9</a:t>
                      </a:r>
                      <a:endParaRPr lang="en-US" sz="2000">
                        <a:solidFill>
                          <a:schemeClr val="bg1"/>
                        </a:solidFill>
                        <a:latin typeface="Futura PT Medium" panose="020b0602020204020303" pitchFamily="34" charset="-52"/>
                      </a:endParaRPr>
                    </a:p>
                  </a:txBody>
                  <a:tcPr>
                    <a:solidFill>
                      <a:schemeClr val="bg1">
                        <a:lumMod val="50000"/>
                      </a:schemeClr>
                    </a:solidFill>
                  </a:tcPr>
                </a:tc>
                <a:tc>
                  <a:txBody>
                    <a:bodyPr vert="horz" wrap="square"/>
                    <a:lstStyle/>
                    <a:p>
                      <a:pPr algn="ctr"/>
                      <a:r>
                        <a:rPr lang="en-US" sz="2000" smtClean="0">
                          <a:solidFill>
                            <a:schemeClr val="bg1"/>
                          </a:solidFill>
                          <a:latin typeface="Futura PT Medium" panose="020b0602020204020303" pitchFamily="34" charset="-52"/>
                        </a:rPr>
                        <a:t>9</a:t>
                      </a:r>
                      <a:endParaRPr lang="en-US" sz="2000">
                        <a:solidFill>
                          <a:schemeClr val="bg1"/>
                        </a:solidFill>
                        <a:latin typeface="Futura PT Medium" panose="020b0602020204020303" pitchFamily="34" charset="-52"/>
                      </a:endParaRPr>
                    </a:p>
                  </a:txBody>
                  <a:tcPr>
                    <a:solidFill>
                      <a:schemeClr val="bg1">
                        <a:lumMod val="50000"/>
                      </a:schemeClr>
                    </a:solidFill>
                  </a:tcPr>
                </a:tc>
                <a:tc>
                  <a:txBody>
                    <a:bodyPr vert="horz" wrap="square"/>
                    <a:lstStyle/>
                    <a:p>
                      <a:pPr algn="ctr"/>
                      <a:r>
                        <a:rPr lang="en-US" sz="2000" smtClean="0">
                          <a:solidFill>
                            <a:schemeClr val="bg1"/>
                          </a:solidFill>
                          <a:latin typeface="Futura PT Medium" panose="020b0602020204020303" pitchFamily="34" charset="-52"/>
                        </a:rPr>
                        <a:t>5</a:t>
                      </a:r>
                      <a:endParaRPr lang="en-US" sz="2000">
                        <a:solidFill>
                          <a:schemeClr val="bg1"/>
                        </a:solidFill>
                        <a:latin typeface="Futura PT Medium" panose="020b0602020204020303" pitchFamily="34" charset="-52"/>
                      </a:endParaRPr>
                    </a:p>
                  </a:txBody>
                  <a:tcPr>
                    <a:solidFill>
                      <a:schemeClr val="bg1">
                        <a:lumMod val="50000"/>
                      </a:schemeClr>
                    </a:solidFill>
                  </a:tcPr>
                </a:tc>
                <a:tc>
                  <a:txBody>
                    <a:bodyPr vert="horz" wrap="square"/>
                    <a:lstStyle/>
                    <a:p>
                      <a:pPr algn="ctr"/>
                      <a:r>
                        <a:rPr lang="en-US" sz="2000" smtClean="0">
                          <a:solidFill>
                            <a:schemeClr val="bg1"/>
                          </a:solidFill>
                          <a:latin typeface="Futura PT Medium" panose="020b0602020204020303" pitchFamily="34" charset="-52"/>
                        </a:rPr>
                        <a:t>4</a:t>
                      </a:r>
                      <a:endParaRPr lang="en-US" sz="2000">
                        <a:solidFill>
                          <a:schemeClr val="bg1"/>
                        </a:solidFill>
                        <a:latin typeface="Futura PT Medium" panose="020b0602020204020303" pitchFamily="34" charset="-52"/>
                      </a:endParaRPr>
                    </a:p>
                  </a:txBody>
                  <a:tcPr>
                    <a:solidFill>
                      <a:schemeClr val="bg1">
                        <a:lumMod val="50000"/>
                      </a:schemeClr>
                    </a:solidFill>
                  </a:tcPr>
                </a:tc>
                <a:tc>
                  <a:txBody>
                    <a:bodyPr vert="horz" wrap="square"/>
                    <a:lstStyle/>
                    <a:p>
                      <a:pPr algn="ctr"/>
                      <a:r>
                        <a:rPr lang="en-US" sz="2000" smtClean="0">
                          <a:solidFill>
                            <a:schemeClr val="bg1"/>
                          </a:solidFill>
                          <a:latin typeface="Futura PT Medium" panose="020b0602020204020303" pitchFamily="34" charset="-52"/>
                        </a:rPr>
                        <a:t>3</a:t>
                      </a:r>
                      <a:endParaRPr lang="en-US" sz="2000">
                        <a:solidFill>
                          <a:schemeClr val="bg1"/>
                        </a:solidFill>
                        <a:latin typeface="Futura PT Medium" panose="020b0602020204020303" pitchFamily="34" charset="-52"/>
                      </a:endParaRPr>
                    </a:p>
                  </a:txBody>
                  <a:tcPr>
                    <a:solidFill>
                      <a:schemeClr val="bg1">
                        <a:lumMod val="50000"/>
                      </a:schemeClr>
                    </a:solidFill>
                  </a:tcPr>
                </a:tc>
                <a:tc>
                  <a:txBody>
                    <a:bodyPr vert="horz" wrap="square"/>
                    <a:lstStyle/>
                    <a:p>
                      <a:pPr algn="ctr"/>
                      <a:r>
                        <a:rPr lang="en-US" sz="2000" smtClean="0">
                          <a:solidFill>
                            <a:schemeClr val="bg1"/>
                          </a:solidFill>
                          <a:latin typeface="Futura PT Medium" panose="020b0602020204020303" pitchFamily="34" charset="-52"/>
                        </a:rPr>
                        <a:t>4</a:t>
                      </a:r>
                      <a:endParaRPr lang="en-US" sz="2000">
                        <a:solidFill>
                          <a:schemeClr val="bg1"/>
                        </a:solidFill>
                        <a:latin typeface="Futura PT Medium" panose="020b0602020204020303" pitchFamily="34" charset="-52"/>
                      </a:endParaRPr>
                    </a:p>
                  </a:txBody>
                  <a:tcPr>
                    <a:solidFill>
                      <a:schemeClr val="bg1">
                        <a:lumMod val="50000"/>
                      </a:schemeClr>
                    </a:solidFill>
                  </a:tcPr>
                </a:tc>
                <a:tc>
                  <a:txBody>
                    <a:bodyPr vert="horz" wrap="square"/>
                    <a:lstStyle/>
                    <a:p>
                      <a:pPr algn="ctr"/>
                      <a:r>
                        <a:rPr lang="en-US" sz="2000" smtClean="0">
                          <a:solidFill>
                            <a:schemeClr val="bg1"/>
                          </a:solidFill>
                          <a:latin typeface="Futura PT Medium" panose="020b0602020204020303" pitchFamily="34" charset="-52"/>
                        </a:rPr>
                        <a:t>4</a:t>
                      </a:r>
                      <a:endParaRPr lang="en-US" sz="2000">
                        <a:solidFill>
                          <a:schemeClr val="bg1"/>
                        </a:solidFill>
                        <a:latin typeface="Futura PT Medium" panose="020b0602020204020303" pitchFamily="34" charset="-52"/>
                      </a:endParaRPr>
                    </a:p>
                  </a:txBody>
                  <a:tcPr>
                    <a:solidFill>
                      <a:schemeClr val="bg1">
                        <a:lumMod val="50000"/>
                      </a:schemeClr>
                    </a:solidFill>
                  </a:tcPr>
                </a:tc>
                <a:tc>
                  <a:txBody>
                    <a:bodyPr vert="horz" wrap="square"/>
                    <a:lstStyle/>
                    <a:p>
                      <a:pPr algn="ctr"/>
                      <a:r>
                        <a:rPr lang="en-US" sz="2000" smtClean="0">
                          <a:solidFill>
                            <a:schemeClr val="bg1"/>
                          </a:solidFill>
                          <a:latin typeface="Futura PT Medium" panose="020b0602020204020303" pitchFamily="34" charset="-52"/>
                        </a:rPr>
                        <a:t>6</a:t>
                      </a:r>
                      <a:endParaRPr lang="en-US" sz="2000">
                        <a:solidFill>
                          <a:schemeClr val="bg1"/>
                        </a:solidFill>
                        <a:latin typeface="Futura PT Medium" panose="020b0602020204020303" pitchFamily="34" charset="-52"/>
                      </a:endParaRPr>
                    </a:p>
                  </a:txBody>
                  <a:tcPr>
                    <a:solidFill>
                      <a:schemeClr val="bg1">
                        <a:lumMod val="50000"/>
                      </a:schemeClr>
                    </a:solidFill>
                  </a:tcPr>
                </a:tc>
                <a:tc>
                  <a:txBody>
                    <a:bodyPr vert="horz" wrap="square"/>
                    <a:lstStyle/>
                    <a:p>
                      <a:pPr algn="ctr"/>
                      <a:r>
                        <a:rPr lang="en-US" sz="2000" smtClean="0">
                          <a:solidFill>
                            <a:schemeClr val="bg1"/>
                          </a:solidFill>
                          <a:latin typeface="Futura PT Medium" panose="020b0602020204020303" pitchFamily="34" charset="-52"/>
                        </a:rPr>
                        <a:t>12</a:t>
                      </a:r>
                      <a:endParaRPr lang="en-US" sz="2000">
                        <a:solidFill>
                          <a:schemeClr val="bg1"/>
                        </a:solidFill>
                        <a:latin typeface="Futura PT Medium" panose="020b0602020204020303" pitchFamily="34" charset="-52"/>
                      </a:endParaRPr>
                    </a:p>
                  </a:txBody>
                  <a:tcPr>
                    <a:solidFill>
                      <a:schemeClr val="bg1">
                        <a:lumMod val="50000"/>
                      </a:schemeClr>
                    </a:solidFill>
                  </a:tcPr>
                </a:tc>
                <a:tc>
                  <a:txBody>
                    <a:bodyPr vert="horz" wrap="square"/>
                    <a:lstStyle/>
                    <a:p>
                      <a:pPr algn="ctr"/>
                      <a:r>
                        <a:rPr lang="en-US" sz="2000" smtClean="0">
                          <a:solidFill>
                            <a:schemeClr val="bg1"/>
                          </a:solidFill>
                          <a:latin typeface="Futura PT Medium" panose="020b0602020204020303" pitchFamily="34" charset="-52"/>
                        </a:rPr>
                        <a:t>18</a:t>
                      </a:r>
                      <a:endParaRPr lang="en-US" sz="2000">
                        <a:solidFill>
                          <a:schemeClr val="bg1"/>
                        </a:solidFill>
                        <a:latin typeface="Futura PT Medium" panose="020b0602020204020303" pitchFamily="34" charset="-52"/>
                      </a:endParaRPr>
                    </a:p>
                  </a:txBody>
                  <a:tcPr>
                    <a:solidFill>
                      <a:schemeClr val="bg1">
                        <a:lumMod val="50000"/>
                      </a:schemeClr>
                    </a:solidFill>
                  </a:tcPr>
                </a:tc>
                <a:tc>
                  <a:txBody>
                    <a:bodyPr vert="horz" wrap="square"/>
                    <a:lstStyle/>
                    <a:p>
                      <a:pPr algn="ctr"/>
                      <a:r>
                        <a:rPr lang="en-US" sz="2000" smtClean="0">
                          <a:solidFill>
                            <a:schemeClr val="bg1"/>
                          </a:solidFill>
                          <a:latin typeface="Futura PT Medium" panose="020b0602020204020303" pitchFamily="34" charset="-52"/>
                        </a:rPr>
                        <a:t>17</a:t>
                      </a:r>
                      <a:endParaRPr lang="en-US" sz="2000">
                        <a:solidFill>
                          <a:schemeClr val="bg1"/>
                        </a:solidFill>
                        <a:latin typeface="Futura PT Medium" panose="020b0602020204020303" pitchFamily="34" charset="-52"/>
                      </a:endParaRPr>
                    </a:p>
                  </a:txBody>
                  <a:tcPr>
                    <a:solidFill>
                      <a:schemeClr val="bg1">
                        <a:lumMod val="50000"/>
                      </a:schemeClr>
                    </a:solidFill>
                  </a:tcPr>
                </a:tc>
                <a:tc>
                  <a:txBody>
                    <a:bodyPr vert="horz" wrap="square"/>
                    <a:lstStyle/>
                    <a:p>
                      <a:pPr algn="ctr"/>
                      <a:r>
                        <a:rPr lang="en-US" sz="2000" b="1" smtClean="0">
                          <a:solidFill>
                            <a:schemeClr val="bg1"/>
                          </a:solidFill>
                          <a:latin typeface="Futura PT Medium" panose="020b0602020204020303" pitchFamily="34" charset="-52"/>
                        </a:rPr>
                        <a:t>98</a:t>
                      </a:r>
                      <a:endParaRPr lang="en-US" sz="2000" b="1">
                        <a:solidFill>
                          <a:schemeClr val="bg1"/>
                        </a:solidFill>
                        <a:latin typeface="Futura PT Medium" panose="020b0602020204020303" pitchFamily="34" charset="-52"/>
                      </a:endParaRPr>
                    </a:p>
                  </a:txBody>
                  <a:tcPr>
                    <a:solidFill>
                      <a:schemeClr val="tx1">
                        <a:lumMod val="50000"/>
                        <a:lumOff val="50000"/>
                      </a:schemeClr>
                    </a:solidFill>
                  </a:tcPr>
                </a:tc>
                <a:extLst>
                  <a:ext uri="{0D108BD9-81ED-4DB2-BD59-A6C34878D82A}">
                    <a16:rowId xmlns:a16="http://schemas.microsoft.com/office/drawing/2014/main" val="4186262497"/>
                  </a:ext>
                </a:extLst>
              </a:tr>
            </a:tbl>
          </a:graphicData>
        </a:graphic>
      </p:graphicFrame>
    </p:spTree>
    <p:extLst>
      <p:ext uri="{BB962C8B-B14F-4D97-AF65-F5344CB8AC3E}">
        <p14:creationId xmlns:p14="http://schemas.microsoft.com/office/powerpoint/2010/main" val="31773218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nodeType="clickPar">
                      <p:stCondLst>
                        <p:cond delay="indefinite"/>
                        <p:cond evt="onBegin" delay="0">
                          <p:tn val="23"/>
                        </p:cond>
                      </p:stCondLst>
                      <p:childTnLst>
                        <p:par>
                          <p:cTn id="25" fill="hold" nodeType="after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smtClean="0"/>
              <a:t>Primary Tools for Enviromics</a:t>
            </a:r>
            <a:endParaRPr lang="en-US"/>
          </a:p>
        </p:txBody>
      </p:sp>
      <p:graphicFrame>
        <p:nvGraphicFramePr>
          <p:cNvPr id="4" name="Content Placeholder 3"/>
          <p:cNvGraphicFramePr>
            <a:graphicFrameLocks noGrp="1"/>
          </p:cNvGraphicFramePr>
          <p:nvPr>
            <p:ph idx="1"/>
            <p:custDataLst>
              <p:tags r:id="rId4"/>
            </p:custDataLst>
            <p:extLst>
              <p:ext uri="{D42A27DB-BD31-4B8C-83A1-F6EECF244321}">
                <p14:modId xmlns:p14="http://schemas.microsoft.com/office/powerpoint/2010/main" val="1952967340"/>
              </p:ext>
            </p:extLst>
          </p:nvPr>
        </p:nvGraphicFramePr>
        <p:xfrm>
          <a:off x="166688" y="1465263"/>
          <a:ext cx="11858625" cy="4711700"/>
        </p:xfrm>
        <a:graphic>
          <a:graphicData uri="http://schemas.openxmlformats.org/drawingml/2006/diagram">
            <dgm:relIds xmlns:dgm="http://schemas.openxmlformats.org/drawingml/2006/diagram" r:dm="rId6" r:lo="rId7" r:qs="rId8" r:cs="rId9"/>
          </a:graphicData>
        </a:graphic>
      </p:graphicFrame>
    </p:spTree>
    <p:extLst>
      <p:ext uri="{BB962C8B-B14F-4D97-AF65-F5344CB8AC3E}">
        <p14:creationId xmlns:p14="http://schemas.microsoft.com/office/powerpoint/2010/main" val="12179573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9" presetClass="emph" presetSubtype="0" grpId="0" nodeType="afterEffect">
                                  <p:stCondLst>
                                    <p:cond delay="500"/>
                                  </p:stCondLst>
                                  <p:childTnLst>
                                    <p:set>
                                      <p:cBhvr rctx="PPT">
                                        <p:cTn id="6" dur="indefinite"/>
                                        <p:tgtEl>
                                          <p:spTgt spid="4">
                                            <p:graphicEl>
                                              <a:dgm id="{C0F7D856-E8DD-4790-909C-580735D85133}"/>
                                            </p:graphicEl>
                                          </p:spTgt>
                                        </p:tgtEl>
                                        <p:attrNameLst>
                                          <p:attrName>style.opacity</p:attrName>
                                        </p:attrNameLst>
                                      </p:cBhvr>
                                      <p:to>
                                        <p:strVal val="0.5"/>
                                      </p:to>
                                    </p:set>
                                    <p:animEffect filter="image" prLst="opacity: 0.5">
                                      <p:cBhvr rctx="IE">
                                        <p:cTn id="7" dur="indefinite"/>
                                        <p:tgtEl>
                                          <p:spTgt spid="4">
                                            <p:graphicEl>
                                              <a:dgm id="{C0F7D856-E8DD-4790-909C-580735D85133}"/>
                                            </p:graphicEl>
                                          </p:spTgt>
                                        </p:tgtEl>
                                      </p:cBhvr>
                                    </p:animEffect>
                                  </p:childTnLst>
                                </p:cTn>
                              </p:par>
                              <p:par>
                                <p:cTn id="8" presetID="9" presetClass="emph" presetSubtype="0" grpId="0" nodeType="withEffect">
                                  <p:stCondLst>
                                    <p:cond delay="500"/>
                                  </p:stCondLst>
                                  <p:childTnLst>
                                    <p:set>
                                      <p:cBhvr rctx="PPT">
                                        <p:cTn id="9" dur="indefinite"/>
                                        <p:tgtEl>
                                          <p:spTgt spid="4">
                                            <p:graphicEl>
                                              <a:dgm id="{DA9FB7EB-F994-47A9-999E-BA765EBCE319}"/>
                                            </p:graphicEl>
                                          </p:spTgt>
                                        </p:tgtEl>
                                        <p:attrNameLst>
                                          <p:attrName>style.opacity</p:attrName>
                                        </p:attrNameLst>
                                      </p:cBhvr>
                                      <p:to>
                                        <p:strVal val="0.5"/>
                                      </p:to>
                                    </p:set>
                                    <p:animEffect filter="image" prLst="opacity: 0.5">
                                      <p:cBhvr rctx="IE">
                                        <p:cTn id="10" dur="indefinite"/>
                                        <p:tgtEl>
                                          <p:spTgt spid="4">
                                            <p:graphicEl>
                                              <a:dgm id="{DA9FB7EB-F994-47A9-999E-BA765EBCE319}"/>
                                            </p:graphicEl>
                                          </p:spTgt>
                                        </p:tgtEl>
                                      </p:cBhvr>
                                    </p:animEffect>
                                  </p:childTnLst>
                                </p:cTn>
                              </p:par>
                              <p:par>
                                <p:cTn id="11" presetID="9" presetClass="emph" presetSubtype="0" grpId="0" nodeType="withEffect">
                                  <p:stCondLst>
                                    <p:cond delay="500"/>
                                  </p:stCondLst>
                                  <p:childTnLst>
                                    <p:set>
                                      <p:cBhvr rctx="PPT">
                                        <p:cTn id="12" dur="indefinite"/>
                                        <p:tgtEl>
                                          <p:spTgt spid="4">
                                            <p:graphicEl>
                                              <a:dgm id="{FB8660BA-F43C-430E-872A-B7EA4E6869B1}"/>
                                            </p:graphicEl>
                                          </p:spTgt>
                                        </p:tgtEl>
                                        <p:attrNameLst>
                                          <p:attrName>style.opacity</p:attrName>
                                        </p:attrNameLst>
                                      </p:cBhvr>
                                      <p:to>
                                        <p:strVal val="0.5"/>
                                      </p:to>
                                    </p:set>
                                    <p:animEffect filter="image" prLst="opacity: 0.5">
                                      <p:cBhvr rctx="IE">
                                        <p:cTn id="13" dur="indefinite"/>
                                        <p:tgtEl>
                                          <p:spTgt spid="4">
                                            <p:graphicEl>
                                              <a:dgm id="{FB8660BA-F43C-430E-872A-B7EA4E6869B1}"/>
                                            </p:graphicEl>
                                          </p:spTgt>
                                        </p:tgtEl>
                                      </p:cBhvr>
                                    </p:animEffect>
                                  </p:childTnLst>
                                </p:cTn>
                              </p:par>
                              <p:par>
                                <p:cTn id="14" presetID="9" presetClass="emph" presetSubtype="0" grpId="0" nodeType="withEffect">
                                  <p:stCondLst>
                                    <p:cond delay="500"/>
                                  </p:stCondLst>
                                  <p:childTnLst>
                                    <p:set>
                                      <p:cBhvr rctx="PPT">
                                        <p:cTn id="15" dur="indefinite"/>
                                        <p:tgtEl>
                                          <p:spTgt spid="4">
                                            <p:graphicEl>
                                              <a:dgm id="{03443B7F-AEC7-4377-83EC-36180229B874}"/>
                                            </p:graphicEl>
                                          </p:spTgt>
                                        </p:tgtEl>
                                        <p:attrNameLst>
                                          <p:attrName>style.opacity</p:attrName>
                                        </p:attrNameLst>
                                      </p:cBhvr>
                                      <p:to>
                                        <p:strVal val="0.5"/>
                                      </p:to>
                                    </p:set>
                                    <p:animEffect filter="image" prLst="opacity: 0.5">
                                      <p:cBhvr rctx="IE">
                                        <p:cTn id="16" dur="indefinite"/>
                                        <p:tgtEl>
                                          <p:spTgt spid="4">
                                            <p:graphicEl>
                                              <a:dgm id="{03443B7F-AEC7-4377-83EC-36180229B874}"/>
                                            </p:graphicEl>
                                          </p:spTgt>
                                        </p:tgtEl>
                                      </p:cBhvr>
                                    </p:animEffect>
                                  </p:childTnLst>
                                </p:cTn>
                              </p:par>
                              <p:par>
                                <p:cTn id="17" presetID="9" presetClass="emph" presetSubtype="0" grpId="0" nodeType="withEffect">
                                  <p:stCondLst>
                                    <p:cond delay="500"/>
                                  </p:stCondLst>
                                  <p:childTnLst>
                                    <p:set>
                                      <p:cBhvr rctx="PPT">
                                        <p:cTn id="18" dur="indefinite"/>
                                        <p:tgtEl>
                                          <p:spTgt spid="4">
                                            <p:graphicEl>
                                              <a:dgm id="{7B740ED6-B564-4B9F-A0CF-5B54BDFC8C9B}"/>
                                            </p:graphicEl>
                                          </p:spTgt>
                                        </p:tgtEl>
                                        <p:attrNameLst>
                                          <p:attrName>style.opacity</p:attrName>
                                        </p:attrNameLst>
                                      </p:cBhvr>
                                      <p:to>
                                        <p:strVal val="0.5"/>
                                      </p:to>
                                    </p:set>
                                    <p:animEffect filter="image" prLst="opacity: 0.5">
                                      <p:cBhvr rctx="IE">
                                        <p:cTn id="19" dur="indefinite"/>
                                        <p:tgtEl>
                                          <p:spTgt spid="4">
                                            <p:graphicEl>
                                              <a:dgm id="{7B740ED6-B564-4B9F-A0CF-5B54BDFC8C9B}"/>
                                            </p:graphicEl>
                                          </p:spTgt>
                                        </p:tgtEl>
                                      </p:cBhvr>
                                    </p:animEffect>
                                  </p:childTnLst>
                                </p:cTn>
                              </p:par>
                              <p:par>
                                <p:cTn id="20" presetID="9" presetClass="emph" presetSubtype="0" grpId="0" nodeType="withEffect">
                                  <p:stCondLst>
                                    <p:cond delay="500"/>
                                  </p:stCondLst>
                                  <p:childTnLst>
                                    <p:set>
                                      <p:cBhvr rctx="PPT">
                                        <p:cTn id="21" dur="indefinite"/>
                                        <p:tgtEl>
                                          <p:spTgt spid="4">
                                            <p:graphicEl>
                                              <a:dgm id="{8A45B519-CAF6-493D-84CA-54F09DCD6EC2}"/>
                                            </p:graphicEl>
                                          </p:spTgt>
                                        </p:tgtEl>
                                        <p:attrNameLst>
                                          <p:attrName>style.opacity</p:attrName>
                                        </p:attrNameLst>
                                      </p:cBhvr>
                                      <p:to>
                                        <p:strVal val="0.5"/>
                                      </p:to>
                                    </p:set>
                                    <p:animEffect filter="image" prLst="opacity: 0.5">
                                      <p:cBhvr rctx="IE">
                                        <p:cTn id="22" dur="indefinite"/>
                                        <p:tgtEl>
                                          <p:spTgt spid="4">
                                            <p:graphicEl>
                                              <a:dgm id="{8A45B519-CAF6-493D-84CA-54F09DCD6EC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4" name="Title 3"/>
          <p:cNvSpPr>
            <a:spLocks noGrp="1"/>
          </p:cNvSpPr>
          <p:nvPr>
            <p:ph type="title"/>
            <p:custDataLst>
              <p:tags r:id="rId4"/>
            </p:custDataLst>
          </p:nvPr>
        </p:nvSpPr>
        <p:spPr>
          <a:xfrm>
            <a:off x="0" y="-29747"/>
            <a:ext cx="10353762" cy="970450"/>
          </a:xfrm>
        </p:spPr>
        <p:txBody>
          <a:bodyPr/>
          <a:lstStyle/>
          <a:p>
            <a:r>
              <a:rPr lang="en-US" smtClean="0"/>
              <a:t>Why Geostatistics?</a:t>
            </a:r>
            <a:endParaRPr lang="en-US"/>
          </a:p>
        </p:txBody>
      </p:sp>
      <p:pic>
        <p:nvPicPr>
          <p:cNvPr id="1030" name="Picture 6" descr="Games terrain 3D model - TurboSquid 1470672"/>
          <p:cNvPicPr>
            <a:picLocks noChangeAspect="1" noChangeArrowheads="1"/>
          </p:cNvPicPr>
          <p:nvPr>
            <p:custDataLst>
              <p:tags r:id="rId7"/>
            </p:custDataLst>
          </p:nvPr>
        </p:nvPicPr>
        <p:blipFill>
          <a:blip r:embed="rId5">
            <a:extLst>
              <a:ext uri="{BEBA8EAE-BF5A-486C-A8C5-ECC9F3942E4B}">
                <a14:imgProps xmlns:a14="http://schemas.microsoft.com/office/drawing/2010/main">
                  <a14:imgLayer r:embed="rId6">
                    <a14:imgEffect>
                      <a14:backgroundRemoval t="5067" b="92267" l="1667" r="99167"/>
                    </a14:imgEffect>
                  </a14:imgLayer>
                </a14:imgProps>
              </a:ext>
              <a:ext uri="{28A0092B-C50C-407E-A947-70E740481C1C}">
                <a14:useLocalDpi xmlns:a14="http://schemas.microsoft.com/office/drawing/2010/main" val="0"/>
              </a:ext>
            </a:extLst>
          </a:blip>
          <a:stretch>
            <a:fillRect/>
          </a:stretch>
        </p:blipFill>
        <p:spPr bwMode="auto">
          <a:xfrm>
            <a:off x="4991674" y="2598309"/>
            <a:ext cx="7279368" cy="4549605"/>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2" descr="Marker with solid fill">
            <a:extLst>
              <a:ext uri="{FF2B5EF4-FFF2-40B4-BE49-F238E27FC236}">
                <a16:creationId xmlns:a16="http://schemas.microsoft.com/office/drawing/2014/main" id="{A8C5899E-CB37-4FD6-ABFB-55DD3A0BCA80}"/>
              </a:ext>
            </a:extLst>
          </p:cNvPr>
          <p:cNvPicPr>
            <a:picLocks noGrp="1" noChangeAspect="1"/>
          </p:cNvPicPr>
          <p:nvPr>
            <p:ph idx="1"/>
            <p:custDataLst>
              <p:tags r:id="rId10"/>
            </p:custDataLst>
          </p:nvPr>
        </p:nvPicPr>
        <p:blipFill>
          <a:blip r:embed="rId8">
            <a:extLst>
              <a:ext uri="{96DAC541-7B7A-43D3-8B79-37D633B846F1}">
                <asvg:svgBlip xmlns:asvg="http://schemas.microsoft.com/office/drawing/2016/SVG/main" xmlns="" r:embed="rId9"/>
              </a:ext>
            </a:extLst>
          </a:blip>
          <a:stretch>
            <a:fillRect/>
          </a:stretch>
        </p:blipFill>
        <p:spPr>
          <a:xfrm>
            <a:off x="5638797" y="3363909"/>
            <a:ext cx="914407" cy="914407"/>
          </a:xfrm>
        </p:spPr>
      </p:pic>
      <p:pic>
        <p:nvPicPr>
          <p:cNvPr id="6" name="Graphic 2" descr="Marker with solid fill">
            <a:extLst>
              <a:ext uri="{FF2B5EF4-FFF2-40B4-BE49-F238E27FC236}">
                <a16:creationId xmlns:a16="http://schemas.microsoft.com/office/drawing/2014/main" id="{A8C5899E-CB37-4FD6-ABFB-55DD3A0BCA80}"/>
              </a:ext>
            </a:extLst>
          </p:cNvPr>
          <p:cNvPicPr>
            <a:picLocks noChangeAspect="1"/>
          </p:cNvPicPr>
          <p:nvPr>
            <p:custDataLst>
              <p:tags r:id="rId12"/>
            </p:custDataLst>
          </p:nvPr>
        </p:nvPicPr>
        <p:blipFill>
          <a:blip r:embed="rId8">
            <a:extLst>
              <a:ext uri="{96DAC541-7B7A-43D3-8B79-37D633B846F1}">
                <asvg:svgBlip xmlns:asvg="http://schemas.microsoft.com/office/drawing/2016/SVG/main" xmlns="" r:embed="rId11"/>
              </a:ext>
            </a:extLst>
          </a:blip>
          <a:stretch>
            <a:fillRect/>
          </a:stretch>
        </p:blipFill>
        <p:spPr>
          <a:xfrm>
            <a:off x="7184002" y="3528804"/>
            <a:ext cx="914400" cy="914400"/>
          </a:xfrm>
          <a:prstGeom prst="rect">
            <a:avLst/>
          </a:prstGeom>
          <a:effectLst>
            <a:outerShdw blurRad="25400" dir="17880000">
              <a:srgbClr val="000000">
                <a:alpha val="46000"/>
              </a:srgbClr>
            </a:outerShdw>
          </a:effectLst>
        </p:spPr>
      </p:pic>
      <p:pic>
        <p:nvPicPr>
          <p:cNvPr id="7" name="Graphic 2" descr="Marker with solid fill">
            <a:extLst>
              <a:ext uri="{FF2B5EF4-FFF2-40B4-BE49-F238E27FC236}">
                <a16:creationId xmlns:a16="http://schemas.microsoft.com/office/drawing/2014/main" id="{A8C5899E-CB37-4FD6-ABFB-55DD3A0BCA80}"/>
              </a:ext>
            </a:extLst>
          </p:cNvPr>
          <p:cNvPicPr>
            <a:picLocks noChangeAspect="1"/>
          </p:cNvPicPr>
          <p:nvPr>
            <p:custDataLst>
              <p:tags r:id="rId14"/>
            </p:custDataLst>
          </p:nvPr>
        </p:nvPicPr>
        <p:blipFill>
          <a:blip r:embed="rId8">
            <a:extLst>
              <a:ext uri="{96DAC541-7B7A-43D3-8B79-37D633B846F1}">
                <asvg:svgBlip xmlns:asvg="http://schemas.microsoft.com/office/drawing/2016/SVG/main" xmlns="" r:embed="rId13"/>
              </a:ext>
            </a:extLst>
          </a:blip>
          <a:stretch>
            <a:fillRect/>
          </a:stretch>
        </p:blipFill>
        <p:spPr>
          <a:xfrm>
            <a:off x="7886385" y="2485615"/>
            <a:ext cx="914400" cy="914400"/>
          </a:xfrm>
          <a:prstGeom prst="rect">
            <a:avLst/>
          </a:prstGeom>
          <a:effectLst>
            <a:outerShdw blurRad="25400" dir="17880000">
              <a:srgbClr val="000000">
                <a:alpha val="46000"/>
              </a:srgbClr>
            </a:outerShdw>
          </a:effectLst>
        </p:spPr>
      </p:pic>
      <p:pic>
        <p:nvPicPr>
          <p:cNvPr id="8" name="Graphic 2" descr="Marker with solid fill">
            <a:extLst>
              <a:ext uri="{FF2B5EF4-FFF2-40B4-BE49-F238E27FC236}">
                <a16:creationId xmlns:a16="http://schemas.microsoft.com/office/drawing/2014/main" id="{A8C5899E-CB37-4FD6-ABFB-55DD3A0BCA80}"/>
              </a:ext>
            </a:extLst>
          </p:cNvPr>
          <p:cNvPicPr>
            <a:picLocks noChangeAspect="1"/>
          </p:cNvPicPr>
          <p:nvPr>
            <p:custDataLst>
              <p:tags r:id="rId16"/>
            </p:custDataLst>
          </p:nvPr>
        </p:nvPicPr>
        <p:blipFill>
          <a:blip r:embed="rId8">
            <a:extLst>
              <a:ext uri="{96DAC541-7B7A-43D3-8B79-37D633B846F1}">
                <asvg:svgBlip xmlns:asvg="http://schemas.microsoft.com/office/drawing/2016/SVG/main" xmlns="" r:embed="rId15"/>
              </a:ext>
            </a:extLst>
          </a:blip>
          <a:stretch>
            <a:fillRect/>
          </a:stretch>
        </p:blipFill>
        <p:spPr>
          <a:xfrm>
            <a:off x="9164313" y="2736626"/>
            <a:ext cx="914400" cy="914400"/>
          </a:xfrm>
          <a:prstGeom prst="rect">
            <a:avLst/>
          </a:prstGeom>
          <a:effectLst>
            <a:outerShdw blurRad="25400" dir="17880000">
              <a:srgbClr val="000000">
                <a:alpha val="46000"/>
              </a:srgbClr>
            </a:outerShdw>
          </a:effectLst>
        </p:spPr>
      </p:pic>
      <p:pic>
        <p:nvPicPr>
          <p:cNvPr id="9" name="Graphic 2" descr="Marker with solid fill">
            <a:extLst>
              <a:ext uri="{FF2B5EF4-FFF2-40B4-BE49-F238E27FC236}">
                <a16:creationId xmlns:a16="http://schemas.microsoft.com/office/drawing/2014/main" id="{A8C5899E-CB37-4FD6-ABFB-55DD3A0BCA80}"/>
              </a:ext>
            </a:extLst>
          </p:cNvPr>
          <p:cNvPicPr>
            <a:picLocks noChangeAspect="1"/>
          </p:cNvPicPr>
          <p:nvPr>
            <p:custDataLst>
              <p:tags r:id="rId18"/>
            </p:custDataLst>
          </p:nvPr>
        </p:nvPicPr>
        <p:blipFill>
          <a:blip r:embed="rId8">
            <a:extLst>
              <a:ext uri="{96DAC541-7B7A-43D3-8B79-37D633B846F1}">
                <asvg:svgBlip xmlns:asvg="http://schemas.microsoft.com/office/drawing/2016/SVG/main" xmlns="" r:embed="rId17"/>
              </a:ext>
            </a:extLst>
          </a:blip>
          <a:stretch>
            <a:fillRect/>
          </a:stretch>
        </p:blipFill>
        <p:spPr>
          <a:xfrm>
            <a:off x="7591212" y="5338359"/>
            <a:ext cx="914400" cy="914400"/>
          </a:xfrm>
          <a:prstGeom prst="rect">
            <a:avLst/>
          </a:prstGeom>
          <a:effectLst>
            <a:outerShdw blurRad="25400" dir="17880000">
              <a:srgbClr val="000000">
                <a:alpha val="46000"/>
              </a:srgbClr>
            </a:outerShdw>
          </a:effectLst>
        </p:spPr>
      </p:pic>
      <p:pic>
        <p:nvPicPr>
          <p:cNvPr id="10" name="Graphic 2" descr="Marker with solid fill">
            <a:extLst>
              <a:ext uri="{FF2B5EF4-FFF2-40B4-BE49-F238E27FC236}">
                <a16:creationId xmlns:a16="http://schemas.microsoft.com/office/drawing/2014/main" id="{A8C5899E-CB37-4FD6-ABFB-55DD3A0BCA80}"/>
              </a:ext>
            </a:extLst>
          </p:cNvPr>
          <p:cNvPicPr>
            <a:picLocks noChangeAspect="1"/>
          </p:cNvPicPr>
          <p:nvPr>
            <p:custDataLst>
              <p:tags r:id="rId20"/>
            </p:custDataLst>
          </p:nvPr>
        </p:nvPicPr>
        <p:blipFill>
          <a:blip r:embed="rId8">
            <a:extLst>
              <a:ext uri="{96DAC541-7B7A-43D3-8B79-37D633B846F1}">
                <asvg:svgBlip xmlns:asvg="http://schemas.microsoft.com/office/drawing/2016/SVG/main" xmlns="" r:embed="rId19"/>
              </a:ext>
            </a:extLst>
          </a:blip>
          <a:stretch>
            <a:fillRect/>
          </a:stretch>
        </p:blipFill>
        <p:spPr>
          <a:xfrm>
            <a:off x="8844719" y="3653983"/>
            <a:ext cx="914400" cy="914400"/>
          </a:xfrm>
          <a:prstGeom prst="rect">
            <a:avLst/>
          </a:prstGeom>
          <a:effectLst>
            <a:outerShdw blurRad="25400" dir="17880000">
              <a:srgbClr val="000000">
                <a:alpha val="46000"/>
              </a:srgbClr>
            </a:outerShdw>
          </a:effectLst>
        </p:spPr>
      </p:pic>
      <p:pic>
        <p:nvPicPr>
          <p:cNvPr id="11" name="Graphic 2" descr="Marker with solid fill">
            <a:extLst>
              <a:ext uri="{FF2B5EF4-FFF2-40B4-BE49-F238E27FC236}">
                <a16:creationId xmlns:a16="http://schemas.microsoft.com/office/drawing/2014/main" id="{A8C5899E-CB37-4FD6-ABFB-55DD3A0BCA80}"/>
              </a:ext>
            </a:extLst>
          </p:cNvPr>
          <p:cNvPicPr>
            <a:picLocks noChangeAspect="1"/>
          </p:cNvPicPr>
          <p:nvPr>
            <p:custDataLst>
              <p:tags r:id="rId22"/>
            </p:custDataLst>
          </p:nvPr>
        </p:nvPicPr>
        <p:blipFill>
          <a:blip r:embed="rId8">
            <a:extLst>
              <a:ext uri="{96DAC541-7B7A-43D3-8B79-37D633B846F1}">
                <asvg:svgBlip xmlns:asvg="http://schemas.microsoft.com/office/drawing/2016/SVG/main" xmlns="" r:embed="rId21"/>
              </a:ext>
            </a:extLst>
          </a:blip>
          <a:stretch>
            <a:fillRect/>
          </a:stretch>
        </p:blipFill>
        <p:spPr>
          <a:xfrm>
            <a:off x="9496465" y="4651045"/>
            <a:ext cx="914400" cy="914400"/>
          </a:xfrm>
          <a:prstGeom prst="rect">
            <a:avLst/>
          </a:prstGeom>
          <a:effectLst>
            <a:outerShdw blurRad="25400" dir="17880000">
              <a:srgbClr val="000000">
                <a:alpha val="46000"/>
              </a:srgbClr>
            </a:outerShdw>
          </a:effectLst>
        </p:spPr>
      </p:pic>
      <p:pic>
        <p:nvPicPr>
          <p:cNvPr id="12" name="Graphic 2" descr="Marker with solid fill">
            <a:extLst>
              <a:ext uri="{FF2B5EF4-FFF2-40B4-BE49-F238E27FC236}">
                <a16:creationId xmlns:a16="http://schemas.microsoft.com/office/drawing/2014/main" id="{A8C5899E-CB37-4FD6-ABFB-55DD3A0BCA80}"/>
              </a:ext>
            </a:extLst>
          </p:cNvPr>
          <p:cNvPicPr>
            <a:picLocks noChangeAspect="1"/>
          </p:cNvPicPr>
          <p:nvPr>
            <p:custDataLst>
              <p:tags r:id="rId24"/>
            </p:custDataLst>
          </p:nvPr>
        </p:nvPicPr>
        <p:blipFill>
          <a:blip r:embed="rId8">
            <a:extLst>
              <a:ext uri="{96DAC541-7B7A-43D3-8B79-37D633B846F1}">
                <asvg:svgBlip xmlns:asvg="http://schemas.microsoft.com/office/drawing/2016/SVG/main" xmlns="" r:embed="rId23"/>
              </a:ext>
            </a:extLst>
          </a:blip>
          <a:stretch>
            <a:fillRect/>
          </a:stretch>
        </p:blipFill>
        <p:spPr>
          <a:xfrm>
            <a:off x="10442241" y="3641146"/>
            <a:ext cx="914400" cy="914400"/>
          </a:xfrm>
          <a:prstGeom prst="rect">
            <a:avLst/>
          </a:prstGeom>
          <a:effectLst>
            <a:outerShdw blurRad="25400" dir="17880000">
              <a:srgbClr val="000000">
                <a:alpha val="46000"/>
              </a:srgbClr>
            </a:outerShdw>
          </a:effectLst>
        </p:spPr>
      </p:pic>
      <p:pic>
        <p:nvPicPr>
          <p:cNvPr id="3" name="Graphic 4" descr="Question Mark with solid fill">
            <a:extLst>
              <a:ext uri="{FF2B5EF4-FFF2-40B4-BE49-F238E27FC236}">
                <a16:creationId xmlns:a16="http://schemas.microsoft.com/office/drawing/2014/main" id="{F7C44394-9386-43BF-8058-0AA89ED98992}"/>
              </a:ext>
            </a:extLst>
          </p:cNvPr>
          <p:cNvPicPr>
            <a:picLocks noChangeAspect="1"/>
          </p:cNvPicPr>
          <p:nvPr>
            <p:custDataLst>
              <p:tags r:id="rId27"/>
            </p:custDataLst>
          </p:nvPr>
        </p:nvPicPr>
        <p:blipFill>
          <a:blip r:embed="rId25">
            <a:extLst>
              <a:ext uri="{96DAC541-7B7A-43D3-8B79-37D633B846F1}">
                <asvg:svgBlip xmlns:asvg="http://schemas.microsoft.com/office/drawing/2016/SVG/main" xmlns="" r:embed="rId26"/>
              </a:ext>
            </a:extLst>
          </a:blip>
          <a:stretch>
            <a:fillRect/>
          </a:stretch>
        </p:blipFill>
        <p:spPr>
          <a:xfrm>
            <a:off x="7894503" y="3645027"/>
            <a:ext cx="914400" cy="914400"/>
          </a:xfrm>
          <a:prstGeom prst="rect">
            <a:avLst/>
          </a:prstGeom>
        </p:spPr>
      </p:pic>
      <p:sp>
        <p:nvSpPr>
          <p:cNvPr id="14" name="Content Placeholder 2"/>
          <p:cNvSpPr txBox="1"/>
          <p:nvPr>
            <p:custDataLst>
              <p:tags r:id="rId28"/>
            </p:custDataLst>
          </p:nvPr>
        </p:nvSpPr>
        <p:spPr>
          <a:xfrm>
            <a:off x="297711" y="995030"/>
            <a:ext cx="5736615" cy="5578944"/>
          </a:xfrm>
          <a:prstGeom prst="rect">
            <a:avLst/>
          </a:prstGeom>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Verdana" panose="020b0604030504040204" pitchFamily="34" charset="0"/>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Verdana" panose="020b0604030504040204" pitchFamily="34" charset="0"/>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Verdana" panose="020b0604030504040204" pitchFamily="34" charset="0"/>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Verdana" panose="020b0604030504040204" pitchFamily="34" charset="0"/>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Verdana" panose="020b0604030504040204" pitchFamily="34" charset="0"/>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3200">
                <a:solidFill>
                  <a:schemeClr val="tx1"/>
                </a:solidFill>
                <a:latin typeface="Futura PT Medium" panose="020b0602020204020303" pitchFamily="34" charset="-52"/>
              </a:rPr>
              <a:t>Exact description of </a:t>
            </a:r>
            <a:r>
              <a:rPr lang="en-US" sz="3200" smtClean="0">
                <a:solidFill>
                  <a:schemeClr val="tx1"/>
                </a:solidFill>
                <a:latin typeface="Futura PT Medium" panose="020b0602020204020303" pitchFamily="34" charset="-52"/>
              </a:rPr>
              <a:t>system is </a:t>
            </a:r>
            <a:r>
              <a:rPr lang="en-US" sz="3200">
                <a:solidFill>
                  <a:schemeClr val="tx1"/>
                </a:solidFill>
                <a:latin typeface="Futura PT Medium" panose="020b0602020204020303" pitchFamily="34" charset="-52"/>
              </a:rPr>
              <a:t>neither feasible nor economically </a:t>
            </a:r>
            <a:r>
              <a:rPr lang="en-US" sz="3200" smtClean="0">
                <a:solidFill>
                  <a:schemeClr val="tx1"/>
                </a:solidFill>
                <a:latin typeface="Futura PT Medium" panose="020b0602020204020303" pitchFamily="34" charset="-52"/>
              </a:rPr>
              <a:t>possible</a:t>
            </a:r>
          </a:p>
          <a:p>
            <a:pPr marL="36900" indent="0">
              <a:buNone/>
            </a:pPr>
            <a:endParaRPr lang="en-US" sz="1200">
              <a:solidFill>
                <a:schemeClr val="tx1"/>
              </a:solidFill>
              <a:latin typeface="Futura PT Medium" panose="020b0602020204020303" pitchFamily="34" charset="-52"/>
            </a:endParaRPr>
          </a:p>
          <a:p>
            <a:pPr marL="36900" indent="0">
              <a:buNone/>
            </a:pPr>
            <a:r>
              <a:rPr lang="en-US" sz="3200" smtClean="0">
                <a:solidFill>
                  <a:schemeClr val="tx1"/>
                </a:solidFill>
                <a:latin typeface="Futura PT Medium" panose="020b0602020204020303" pitchFamily="34" charset="-52"/>
              </a:rPr>
              <a:t>Geostatistics </a:t>
            </a:r>
            <a:r>
              <a:rPr lang="en-US" sz="3200">
                <a:solidFill>
                  <a:schemeClr val="tx1"/>
                </a:solidFill>
                <a:latin typeface="Futura PT Medium" panose="020b0602020204020303" pitchFamily="34" charset="-52"/>
              </a:rPr>
              <a:t>uses the </a:t>
            </a:r>
            <a:r>
              <a:rPr lang="en-US" sz="3200" smtClean="0">
                <a:solidFill>
                  <a:schemeClr val="tx1"/>
                </a:solidFill>
                <a:latin typeface="Futura PT Medium" panose="020b0602020204020303" pitchFamily="34" charset="-52"/>
              </a:rPr>
              <a:t>location </a:t>
            </a:r>
            <a:r>
              <a:rPr lang="en-US" sz="3200">
                <a:solidFill>
                  <a:schemeClr val="tx1"/>
                </a:solidFill>
                <a:latin typeface="Futura PT Medium" panose="020b0602020204020303" pitchFamily="34" charset="-52"/>
              </a:rPr>
              <a:t>of every </a:t>
            </a:r>
            <a:r>
              <a:rPr lang="en-US" sz="3200" smtClean="0">
                <a:solidFill>
                  <a:schemeClr val="tx1"/>
                </a:solidFill>
                <a:latin typeface="Futura PT Medium" panose="020b0602020204020303" pitchFamily="34" charset="-52"/>
              </a:rPr>
              <a:t>measurement</a:t>
            </a:r>
          </a:p>
          <a:p>
            <a:pPr marL="36900" indent="0">
              <a:buNone/>
            </a:pPr>
            <a:endParaRPr lang="en-US" sz="1200">
              <a:solidFill>
                <a:schemeClr val="tx1"/>
              </a:solidFill>
              <a:latin typeface="Futura PT Medium" panose="020b0602020204020303" pitchFamily="34" charset="-52"/>
            </a:endParaRPr>
          </a:p>
          <a:p>
            <a:pPr marL="36900" indent="0">
              <a:buNone/>
            </a:pPr>
            <a:r>
              <a:rPr lang="en-US" sz="3200" smtClean="0">
                <a:solidFill>
                  <a:schemeClr val="tx1"/>
                </a:solidFill>
                <a:latin typeface="Futura PT Medium" panose="020b0602020204020303" pitchFamily="34" charset="-52"/>
              </a:rPr>
              <a:t>Measurements need to be spatially correlated</a:t>
            </a:r>
          </a:p>
          <a:p>
            <a:pPr marL="36900" indent="0">
              <a:buNone/>
            </a:pPr>
            <a:endParaRPr lang="en-US" sz="1200">
              <a:solidFill>
                <a:schemeClr val="tx1"/>
              </a:solidFill>
              <a:latin typeface="Futura PT Medium" panose="020b0602020204020303" pitchFamily="34" charset="-52"/>
            </a:endParaRPr>
          </a:p>
          <a:p>
            <a:pPr marL="36900" indent="0">
              <a:buNone/>
            </a:pPr>
            <a:r>
              <a:rPr lang="en-US" sz="3200">
                <a:solidFill>
                  <a:schemeClr val="tx1"/>
                </a:solidFill>
                <a:latin typeface="Futura PT Medium" panose="020b0602020204020303" pitchFamily="34" charset="-52"/>
              </a:rPr>
              <a:t>The results are necessarily uncertain</a:t>
            </a:r>
          </a:p>
        </p:txBody>
      </p:sp>
      <p:sp>
        <p:nvSpPr>
          <p:cNvPr id="13" name="Rectangle 12"/>
          <p:cNvSpPr/>
          <p:nvPr>
            <p:custDataLst>
              <p:tags r:id="rId29"/>
            </p:custDataLst>
          </p:nvPr>
        </p:nvSpPr>
        <p:spPr>
          <a:xfrm>
            <a:off x="6625443" y="765238"/>
            <a:ext cx="5352951" cy="1569660"/>
          </a:xfrm>
          <a:prstGeom prst="rect">
            <a:avLst/>
          </a:prstGeom>
        </p:spPr>
        <p:txBody>
          <a:bodyPr wrap="square">
            <a:spAutoFit/>
          </a:bodyPr>
          <a:lstStyle/>
          <a:p>
            <a:pPr marL="36900" indent="0">
              <a:buNone/>
            </a:pPr>
            <a:r>
              <a:rPr lang="en-US" sz="3200" b="1" i="1">
                <a:solidFill>
                  <a:srgbClr val="00B0F0"/>
                </a:solidFill>
                <a:latin typeface="Futura PT Medium" panose="020b0602020204020303" pitchFamily="34" charset="-52"/>
              </a:rPr>
              <a:t>Objective:</a:t>
            </a:r>
            <a:r>
              <a:rPr lang="en-US" sz="3200">
                <a:latin typeface="Futura PT Medium" panose="020b0602020204020303" pitchFamily="34" charset="-52"/>
              </a:rPr>
              <a:t> characterization of spatial systems that are incompletely known</a:t>
            </a:r>
          </a:p>
        </p:txBody>
      </p:sp>
    </p:spTree>
    <p:extLst>
      <p:ext uri="{BB962C8B-B14F-4D97-AF65-F5344CB8AC3E}">
        <p14:creationId xmlns:p14="http://schemas.microsoft.com/office/powerpoint/2010/main" val="27111189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par>
                          <p:cTn id="11" fill="hold" nodeType="afterGroup">
                            <p:stCondLst>
                              <p:cond delay="1"/>
                            </p:stCondLst>
                            <p:childTnLst>
                              <p:par>
                                <p:cTn id="12" presetID="47"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50"/>
                                        <p:tgtEl>
                                          <p:spTgt spid="2"/>
                                        </p:tgtEl>
                                      </p:cBhvr>
                                    </p:animEffect>
                                    <p:anim calcmode="lin" valueType="num">
                                      <p:cBhvr>
                                        <p:cTn id="15" dur="250" fill="hold"/>
                                        <p:tgtEl>
                                          <p:spTgt spid="2"/>
                                        </p:tgtEl>
                                        <p:attrNameLst>
                                          <p:attrName>ppt_x</p:attrName>
                                        </p:attrNameLst>
                                      </p:cBhvr>
                                      <p:tavLst>
                                        <p:tav tm="0">
                                          <p:val>
                                            <p:strVal val="#ppt_x"/>
                                          </p:val>
                                        </p:tav>
                                        <p:tav tm="100000">
                                          <p:val>
                                            <p:strVal val="#ppt_x"/>
                                          </p:val>
                                        </p:tav>
                                      </p:tavLst>
                                    </p:anim>
                                    <p:anim calcmode="lin" valueType="num">
                                      <p:cBhvr>
                                        <p:cTn id="16" dur="250" fill="hold"/>
                                        <p:tgtEl>
                                          <p:spTgt spid="2"/>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51"/>
                            </p:stCondLst>
                            <p:childTnLst>
                              <p:par>
                                <p:cTn id="18" presetID="47"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anim calcmode="lin" valueType="num">
                                      <p:cBhvr>
                                        <p:cTn id="21" dur="250" fill="hold"/>
                                        <p:tgtEl>
                                          <p:spTgt spid="6"/>
                                        </p:tgtEl>
                                        <p:attrNameLst>
                                          <p:attrName>ppt_x</p:attrName>
                                        </p:attrNameLst>
                                      </p:cBhvr>
                                      <p:tavLst>
                                        <p:tav tm="0">
                                          <p:val>
                                            <p:strVal val="#ppt_x"/>
                                          </p:val>
                                        </p:tav>
                                        <p:tav tm="100000">
                                          <p:val>
                                            <p:strVal val="#ppt_x"/>
                                          </p:val>
                                        </p:tav>
                                      </p:tavLst>
                                    </p:anim>
                                    <p:anim calcmode="lin" valueType="num">
                                      <p:cBhvr>
                                        <p:cTn id="22" dur="250" fill="hold"/>
                                        <p:tgtEl>
                                          <p:spTgt spid="6"/>
                                        </p:tgtEl>
                                        <p:attrNameLst>
                                          <p:attrName>ppt_y</p:attrName>
                                        </p:attrNameLst>
                                      </p:cBhvr>
                                      <p:tavLst>
                                        <p:tav tm="0">
                                          <p:val>
                                            <p:strVal val="#ppt_y-.1"/>
                                          </p:val>
                                        </p:tav>
                                        <p:tav tm="100000">
                                          <p:val>
                                            <p:strVal val="#ppt_y"/>
                                          </p:val>
                                        </p:tav>
                                      </p:tavLst>
                                    </p:anim>
                                  </p:childTnLst>
                                </p:cTn>
                              </p:par>
                            </p:childTnLst>
                          </p:cTn>
                        </p:par>
                        <p:par>
                          <p:cTn id="23" fill="hold" nodeType="afterGroup">
                            <p:stCondLst>
                              <p:cond delay="501"/>
                            </p:stCondLst>
                            <p:childTnLst>
                              <p:par>
                                <p:cTn id="24" presetID="47"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250"/>
                                        <p:tgtEl>
                                          <p:spTgt spid="7"/>
                                        </p:tgtEl>
                                      </p:cBhvr>
                                    </p:animEffect>
                                    <p:anim calcmode="lin" valueType="num">
                                      <p:cBhvr>
                                        <p:cTn id="27" dur="250" fill="hold"/>
                                        <p:tgtEl>
                                          <p:spTgt spid="7"/>
                                        </p:tgtEl>
                                        <p:attrNameLst>
                                          <p:attrName>ppt_x</p:attrName>
                                        </p:attrNameLst>
                                      </p:cBhvr>
                                      <p:tavLst>
                                        <p:tav tm="0">
                                          <p:val>
                                            <p:strVal val="#ppt_x"/>
                                          </p:val>
                                        </p:tav>
                                        <p:tav tm="100000">
                                          <p:val>
                                            <p:strVal val="#ppt_x"/>
                                          </p:val>
                                        </p:tav>
                                      </p:tavLst>
                                    </p:anim>
                                    <p:anim calcmode="lin" valueType="num">
                                      <p:cBhvr>
                                        <p:cTn id="28" dur="250" fill="hold"/>
                                        <p:tgtEl>
                                          <p:spTgt spid="7"/>
                                        </p:tgtEl>
                                        <p:attrNameLst>
                                          <p:attrName>ppt_y</p:attrName>
                                        </p:attrNameLst>
                                      </p:cBhvr>
                                      <p:tavLst>
                                        <p:tav tm="0">
                                          <p:val>
                                            <p:strVal val="#ppt_y-.1"/>
                                          </p:val>
                                        </p:tav>
                                        <p:tav tm="100000">
                                          <p:val>
                                            <p:strVal val="#ppt_y"/>
                                          </p:val>
                                        </p:tav>
                                      </p:tavLst>
                                    </p:anim>
                                  </p:childTnLst>
                                </p:cTn>
                              </p:par>
                            </p:childTnLst>
                          </p:cTn>
                        </p:par>
                        <p:par>
                          <p:cTn id="29" fill="hold" nodeType="afterGroup">
                            <p:stCondLst>
                              <p:cond delay="751"/>
                            </p:stCondLst>
                            <p:childTnLst>
                              <p:par>
                                <p:cTn id="30" presetID="47"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250"/>
                                        <p:tgtEl>
                                          <p:spTgt spid="12"/>
                                        </p:tgtEl>
                                      </p:cBhvr>
                                    </p:animEffect>
                                    <p:anim calcmode="lin" valueType="num">
                                      <p:cBhvr>
                                        <p:cTn id="33" dur="250" fill="hold"/>
                                        <p:tgtEl>
                                          <p:spTgt spid="12"/>
                                        </p:tgtEl>
                                        <p:attrNameLst>
                                          <p:attrName>ppt_x</p:attrName>
                                        </p:attrNameLst>
                                      </p:cBhvr>
                                      <p:tavLst>
                                        <p:tav tm="0">
                                          <p:val>
                                            <p:strVal val="#ppt_x"/>
                                          </p:val>
                                        </p:tav>
                                        <p:tav tm="100000">
                                          <p:val>
                                            <p:strVal val="#ppt_x"/>
                                          </p:val>
                                        </p:tav>
                                      </p:tavLst>
                                    </p:anim>
                                    <p:anim calcmode="lin" valueType="num">
                                      <p:cBhvr>
                                        <p:cTn id="34" dur="250" fill="hold"/>
                                        <p:tgtEl>
                                          <p:spTgt spid="12"/>
                                        </p:tgtEl>
                                        <p:attrNameLst>
                                          <p:attrName>ppt_y</p:attrName>
                                        </p:attrNameLst>
                                      </p:cBhvr>
                                      <p:tavLst>
                                        <p:tav tm="0">
                                          <p:val>
                                            <p:strVal val="#ppt_y-.1"/>
                                          </p:val>
                                        </p:tav>
                                        <p:tav tm="100000">
                                          <p:val>
                                            <p:strVal val="#ppt_y"/>
                                          </p:val>
                                        </p:tav>
                                      </p:tavLst>
                                    </p:anim>
                                  </p:childTnLst>
                                </p:cTn>
                              </p:par>
                            </p:childTnLst>
                          </p:cTn>
                        </p:par>
                        <p:par>
                          <p:cTn id="35" fill="hold" nodeType="afterGroup">
                            <p:stCondLst>
                              <p:cond delay="1001"/>
                            </p:stCondLst>
                            <p:childTnLst>
                              <p:par>
                                <p:cTn id="36" presetID="47" presetClass="entr" presetSubtype="0"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250"/>
                                        <p:tgtEl>
                                          <p:spTgt spid="8"/>
                                        </p:tgtEl>
                                      </p:cBhvr>
                                    </p:animEffect>
                                    <p:anim calcmode="lin" valueType="num">
                                      <p:cBhvr>
                                        <p:cTn id="39" dur="250" fill="hold"/>
                                        <p:tgtEl>
                                          <p:spTgt spid="8"/>
                                        </p:tgtEl>
                                        <p:attrNameLst>
                                          <p:attrName>ppt_x</p:attrName>
                                        </p:attrNameLst>
                                      </p:cBhvr>
                                      <p:tavLst>
                                        <p:tav tm="0">
                                          <p:val>
                                            <p:strVal val="#ppt_x"/>
                                          </p:val>
                                        </p:tav>
                                        <p:tav tm="100000">
                                          <p:val>
                                            <p:strVal val="#ppt_x"/>
                                          </p:val>
                                        </p:tav>
                                      </p:tavLst>
                                    </p:anim>
                                    <p:anim calcmode="lin" valueType="num">
                                      <p:cBhvr>
                                        <p:cTn id="40" dur="250" fill="hold"/>
                                        <p:tgtEl>
                                          <p:spTgt spid="8"/>
                                        </p:tgtEl>
                                        <p:attrNameLst>
                                          <p:attrName>ppt_y</p:attrName>
                                        </p:attrNameLst>
                                      </p:cBhvr>
                                      <p:tavLst>
                                        <p:tav tm="0">
                                          <p:val>
                                            <p:strVal val="#ppt_y-.1"/>
                                          </p:val>
                                        </p:tav>
                                        <p:tav tm="100000">
                                          <p:val>
                                            <p:strVal val="#ppt_y"/>
                                          </p:val>
                                        </p:tav>
                                      </p:tavLst>
                                    </p:anim>
                                  </p:childTnLst>
                                </p:cTn>
                              </p:par>
                            </p:childTnLst>
                          </p:cTn>
                        </p:par>
                        <p:par>
                          <p:cTn id="41" fill="hold" nodeType="afterGroup">
                            <p:stCondLst>
                              <p:cond delay="1251"/>
                            </p:stCondLst>
                            <p:childTnLst>
                              <p:par>
                                <p:cTn id="42" presetID="47" presetClass="entr" presetSubtype="0" fill="hold"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250"/>
                                        <p:tgtEl>
                                          <p:spTgt spid="10"/>
                                        </p:tgtEl>
                                      </p:cBhvr>
                                    </p:animEffect>
                                    <p:anim calcmode="lin" valueType="num">
                                      <p:cBhvr>
                                        <p:cTn id="45" dur="250" fill="hold"/>
                                        <p:tgtEl>
                                          <p:spTgt spid="10"/>
                                        </p:tgtEl>
                                        <p:attrNameLst>
                                          <p:attrName>ppt_x</p:attrName>
                                        </p:attrNameLst>
                                      </p:cBhvr>
                                      <p:tavLst>
                                        <p:tav tm="0">
                                          <p:val>
                                            <p:strVal val="#ppt_x"/>
                                          </p:val>
                                        </p:tav>
                                        <p:tav tm="100000">
                                          <p:val>
                                            <p:strVal val="#ppt_x"/>
                                          </p:val>
                                        </p:tav>
                                      </p:tavLst>
                                    </p:anim>
                                    <p:anim calcmode="lin" valueType="num">
                                      <p:cBhvr>
                                        <p:cTn id="46" dur="250" fill="hold"/>
                                        <p:tgtEl>
                                          <p:spTgt spid="10"/>
                                        </p:tgtEl>
                                        <p:attrNameLst>
                                          <p:attrName>ppt_y</p:attrName>
                                        </p:attrNameLst>
                                      </p:cBhvr>
                                      <p:tavLst>
                                        <p:tav tm="0">
                                          <p:val>
                                            <p:strVal val="#ppt_y-.1"/>
                                          </p:val>
                                        </p:tav>
                                        <p:tav tm="100000">
                                          <p:val>
                                            <p:strVal val="#ppt_y"/>
                                          </p:val>
                                        </p:tav>
                                      </p:tavLst>
                                    </p:anim>
                                  </p:childTnLst>
                                </p:cTn>
                              </p:par>
                            </p:childTnLst>
                          </p:cTn>
                        </p:par>
                        <p:par>
                          <p:cTn id="47" fill="hold" nodeType="afterGroup">
                            <p:stCondLst>
                              <p:cond delay="1501"/>
                            </p:stCondLst>
                            <p:childTnLst>
                              <p:par>
                                <p:cTn id="48" presetID="47" presetClass="entr" presetSubtype="0" fill="hold"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250"/>
                                        <p:tgtEl>
                                          <p:spTgt spid="11"/>
                                        </p:tgtEl>
                                      </p:cBhvr>
                                    </p:animEffect>
                                    <p:anim calcmode="lin" valueType="num">
                                      <p:cBhvr>
                                        <p:cTn id="51" dur="250" fill="hold"/>
                                        <p:tgtEl>
                                          <p:spTgt spid="11"/>
                                        </p:tgtEl>
                                        <p:attrNameLst>
                                          <p:attrName>ppt_x</p:attrName>
                                        </p:attrNameLst>
                                      </p:cBhvr>
                                      <p:tavLst>
                                        <p:tav tm="0">
                                          <p:val>
                                            <p:strVal val="#ppt_x"/>
                                          </p:val>
                                        </p:tav>
                                        <p:tav tm="100000">
                                          <p:val>
                                            <p:strVal val="#ppt_x"/>
                                          </p:val>
                                        </p:tav>
                                      </p:tavLst>
                                    </p:anim>
                                    <p:anim calcmode="lin" valueType="num">
                                      <p:cBhvr>
                                        <p:cTn id="52" dur="250" fill="hold"/>
                                        <p:tgtEl>
                                          <p:spTgt spid="11"/>
                                        </p:tgtEl>
                                        <p:attrNameLst>
                                          <p:attrName>ppt_y</p:attrName>
                                        </p:attrNameLst>
                                      </p:cBhvr>
                                      <p:tavLst>
                                        <p:tav tm="0">
                                          <p:val>
                                            <p:strVal val="#ppt_y-.1"/>
                                          </p:val>
                                        </p:tav>
                                        <p:tav tm="100000">
                                          <p:val>
                                            <p:strVal val="#ppt_y"/>
                                          </p:val>
                                        </p:tav>
                                      </p:tavLst>
                                    </p:anim>
                                  </p:childTnLst>
                                </p:cTn>
                              </p:par>
                            </p:childTnLst>
                          </p:cTn>
                        </p:par>
                        <p:par>
                          <p:cTn id="53" fill="hold" nodeType="afterGroup">
                            <p:stCondLst>
                              <p:cond delay="1751"/>
                            </p:stCondLst>
                            <p:childTnLst>
                              <p:par>
                                <p:cTn id="54" presetID="47" presetClass="entr" presetSubtype="0" fill="hold" nodeType="after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250"/>
                                        <p:tgtEl>
                                          <p:spTgt spid="9"/>
                                        </p:tgtEl>
                                      </p:cBhvr>
                                    </p:animEffect>
                                    <p:anim calcmode="lin" valueType="num">
                                      <p:cBhvr>
                                        <p:cTn id="57" dur="250" fill="hold"/>
                                        <p:tgtEl>
                                          <p:spTgt spid="9"/>
                                        </p:tgtEl>
                                        <p:attrNameLst>
                                          <p:attrName>ppt_x</p:attrName>
                                        </p:attrNameLst>
                                      </p:cBhvr>
                                      <p:tavLst>
                                        <p:tav tm="0">
                                          <p:val>
                                            <p:strVal val="#ppt_x"/>
                                          </p:val>
                                        </p:tav>
                                        <p:tav tm="100000">
                                          <p:val>
                                            <p:strVal val="#ppt_x"/>
                                          </p:val>
                                        </p:tav>
                                      </p:tavLst>
                                    </p:anim>
                                    <p:anim calcmode="lin" valueType="num">
                                      <p:cBhvr>
                                        <p:cTn id="58" dur="2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9" fill="hold" nodeType="clickPar">
                      <p:stCondLst>
                        <p:cond delay="indefinite"/>
                      </p:stCondLst>
                      <p:childTnLst>
                        <p:par>
                          <p:cTn id="60" fill="hold" nodeType="afterGroup">
                            <p:stCondLst>
                              <p:cond delay="0"/>
                            </p:stCondLst>
                            <p:childTnLst>
                              <p:par>
                                <p:cTn id="61" presetID="53" presetClass="entr" presetSubtype="0" fill="hold" nodeType="click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p:cTn id="63" dur="500" fill="hold"/>
                                        <p:tgtEl>
                                          <p:spTgt spid="3"/>
                                        </p:tgtEl>
                                        <p:attrNameLst>
                                          <p:attrName>ppt_w</p:attrName>
                                        </p:attrNameLst>
                                      </p:cBhvr>
                                      <p:tavLst>
                                        <p:tav tm="0">
                                          <p:val>
                                            <p:fltVal val="0"/>
                                          </p:val>
                                        </p:tav>
                                        <p:tav tm="100000">
                                          <p:val>
                                            <p:strVal val="#ppt_w"/>
                                          </p:val>
                                        </p:tav>
                                      </p:tavLst>
                                    </p:anim>
                                    <p:anim calcmode="lin" valueType="num">
                                      <p:cBhvr>
                                        <p:cTn id="64" dur="500" fill="hold"/>
                                        <p:tgtEl>
                                          <p:spTgt spid="3"/>
                                        </p:tgtEl>
                                        <p:attrNameLst>
                                          <p:attrName>ppt_h</p:attrName>
                                        </p:attrNameLst>
                                      </p:cBhvr>
                                      <p:tavLst>
                                        <p:tav tm="0">
                                          <p:val>
                                            <p:fltVal val="0"/>
                                          </p:val>
                                        </p:tav>
                                        <p:tav tm="100000">
                                          <p:val>
                                            <p:strVal val="#ppt_h"/>
                                          </p:val>
                                        </p:tav>
                                      </p:tavLst>
                                    </p:anim>
                                    <p:animEffect transition="in" filter="fade">
                                      <p:cBhvr>
                                        <p:cTn id="65" dur="500"/>
                                        <p:tgtEl>
                                          <p:spTgt spid="3"/>
                                        </p:tgtEl>
                                      </p:cBhvr>
                                    </p:animEffect>
                                  </p:childTnLst>
                                </p:cTn>
                              </p:par>
                            </p:childTnLst>
                          </p:cTn>
                        </p:par>
                      </p:childTnLst>
                    </p:cTn>
                  </p:par>
                  <p:par>
                    <p:cTn id="66" fill="hold" nodeType="clickPar">
                      <p:stCondLst>
                        <p:cond delay="indefinite"/>
                      </p:stCondLst>
                      <p:childTnLst>
                        <p:par>
                          <p:cTn id="67" fill="hold" nodeType="afterGroup">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afterGroup">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afterGroup">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afterGroup">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13" grpId="1"/>
    </p:bldLst>
  </p:timing>
</p:sld>
</file>

<file path=ppt/slides/slide5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pPr algn="l"/>
            <a:r>
              <a:rPr lang="en-US" smtClean="0"/>
              <a:t>Geo vs Classical Statistics</a:t>
            </a:r>
            <a:endParaRPr lang="en-US"/>
          </a:p>
        </p:txBody>
      </p:sp>
      <p:sp>
        <p:nvSpPr>
          <p:cNvPr id="3" name="Content Placeholder 2"/>
          <p:cNvSpPr>
            <a:spLocks noGrp="1"/>
          </p:cNvSpPr>
          <p:nvPr>
            <p:ph idx="1"/>
            <p:custDataLst>
              <p:tags r:id="rId4"/>
            </p:custDataLst>
          </p:nvPr>
        </p:nvSpPr>
        <p:spPr>
          <a:xfrm>
            <a:off x="297712" y="1249136"/>
            <a:ext cx="11653283" cy="5492323"/>
          </a:xfrm>
        </p:spPr>
        <p:txBody>
          <a:bodyPr>
            <a:noAutofit/>
          </a:bodyPr>
          <a:lstStyle/>
          <a:p>
            <a:r>
              <a:rPr lang="en-US" sz="3600"/>
              <a:t>Geostatistics is not tied to a population distribution </a:t>
            </a:r>
            <a:r>
              <a:rPr lang="en-US" sz="3600" smtClean="0"/>
              <a:t>model</a:t>
            </a:r>
          </a:p>
          <a:p>
            <a:pPr lvl="1"/>
            <a:r>
              <a:rPr lang="en-US" sz="3200" smtClean="0"/>
              <a:t>No assumptions of normality, independence, etc.</a:t>
            </a:r>
          </a:p>
          <a:p>
            <a:pPr lvl="1"/>
            <a:endParaRPr lang="en-US" sz="3600" smtClean="0"/>
          </a:p>
          <a:p>
            <a:r>
              <a:rPr lang="en-US" sz="3600" smtClean="0"/>
              <a:t>Spatial correlation – </a:t>
            </a:r>
            <a:r>
              <a:rPr lang="en-US" sz="3600"/>
              <a:t>data values </a:t>
            </a:r>
            <a:r>
              <a:rPr lang="en-US" sz="3600" smtClean="0"/>
              <a:t>from </a:t>
            </a:r>
            <a:r>
              <a:rPr lang="en-US" sz="3600"/>
              <a:t>locations that are closer together tend to be more similar than data values from locations that are further </a:t>
            </a:r>
            <a:r>
              <a:rPr lang="en-US" sz="3600" smtClean="0"/>
              <a:t>apart</a:t>
            </a:r>
          </a:p>
          <a:p>
            <a:pPr lvl="1"/>
            <a:endParaRPr lang="en-US" sz="3200" smtClean="0"/>
          </a:p>
          <a:p>
            <a:r>
              <a:rPr lang="en-US" sz="3600" smtClean="0"/>
              <a:t>Classical: Statistical distribution of sample data</a:t>
            </a:r>
            <a:endParaRPr lang="en-US" sz="3200" smtClean="0"/>
          </a:p>
          <a:p>
            <a:r>
              <a:rPr lang="en-US" sz="3600" smtClean="0"/>
              <a:t>Geo: Statistical distribution + spatial correlation</a:t>
            </a:r>
            <a:endParaRPr lang="en-US" sz="3600"/>
          </a:p>
        </p:txBody>
      </p:sp>
    </p:spTree>
    <p:extLst>
      <p:ext uri="{BB962C8B-B14F-4D97-AF65-F5344CB8AC3E}">
        <p14:creationId xmlns:p14="http://schemas.microsoft.com/office/powerpoint/2010/main" val="3980345360"/>
      </p:ext>
    </p:extLst>
  </p:cSld>
  <p:clrMapOvr>
    <a:masterClrMapping/>
  </p:clrMapOvr>
  <p:transition/>
  <p:timing/>
</p:sld>
</file>

<file path=ppt/slides/slide5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smtClean="0"/>
              <a:t>Spatial Autocorrelation</a:t>
            </a:r>
            <a:endParaRPr lang="en-US"/>
          </a:p>
        </p:txBody>
      </p:sp>
      <p:sp>
        <p:nvSpPr>
          <p:cNvPr id="3" name="Content Placeholder 2"/>
          <p:cNvSpPr>
            <a:spLocks noGrp="1"/>
          </p:cNvSpPr>
          <p:nvPr>
            <p:ph idx="1"/>
            <p:custDataLst>
              <p:tags r:id="rId4"/>
            </p:custDataLst>
          </p:nvPr>
        </p:nvSpPr>
        <p:spPr/>
        <p:txBody>
          <a:bodyPr>
            <a:noAutofit/>
          </a:bodyPr>
          <a:lstStyle/>
          <a:p>
            <a:r>
              <a:rPr lang="en-US" sz="3600"/>
              <a:t>Based on Tobler’s first law of </a:t>
            </a:r>
            <a:r>
              <a:rPr lang="en-US" sz="3600" smtClean="0"/>
              <a:t>geography –  </a:t>
            </a:r>
          </a:p>
          <a:p>
            <a:pPr marL="36900" indent="0" algn="ctr">
              <a:buNone/>
            </a:pPr>
            <a:r>
              <a:rPr lang="en-US" sz="3600" smtClean="0"/>
              <a:t>“</a:t>
            </a:r>
            <a:r>
              <a:rPr lang="en-US" sz="3600" i="1"/>
              <a:t>Everything is related to everything else, </a:t>
            </a:r>
            <a:br>
              <a:rPr lang="en-US" sz="3600" i="1" smtClean="0"/>
            </a:br>
            <a:r>
              <a:rPr lang="en-US" sz="3600" i="1" smtClean="0"/>
              <a:t>but </a:t>
            </a:r>
            <a:r>
              <a:rPr lang="en-US" sz="3600" i="1"/>
              <a:t>near things are more related than distant </a:t>
            </a:r>
            <a:r>
              <a:rPr lang="en-US" sz="3600" i="1" smtClean="0"/>
              <a:t>things</a:t>
            </a:r>
            <a:r>
              <a:rPr lang="en-US" sz="3600" smtClean="0"/>
              <a:t>” </a:t>
            </a:r>
          </a:p>
          <a:p>
            <a:endParaRPr lang="en-US" sz="2400" smtClean="0"/>
          </a:p>
          <a:p>
            <a:r>
              <a:rPr lang="en-US" sz="3600" smtClean="0"/>
              <a:t>It’s </a:t>
            </a:r>
            <a:r>
              <a:rPr lang="en-US" sz="3600"/>
              <a:t>the correlation of a variable with itself through space (only 1 variable is involved</a:t>
            </a:r>
            <a:r>
              <a:rPr lang="en-US" sz="3600" smtClean="0"/>
              <a:t>)</a:t>
            </a:r>
          </a:p>
          <a:p>
            <a:endParaRPr lang="en-US" sz="2400" smtClean="0"/>
          </a:p>
          <a:p>
            <a:r>
              <a:rPr lang="en-US" sz="3600" smtClean="0"/>
              <a:t>Patterns </a:t>
            </a:r>
            <a:r>
              <a:rPr lang="en-US" sz="3600"/>
              <a:t>may indicate that data are not independent of one another, violating the assumption of independence for some statistical </a:t>
            </a:r>
            <a:r>
              <a:rPr lang="en-US" sz="3600" smtClean="0"/>
              <a:t>tests</a:t>
            </a:r>
            <a:endParaRPr lang="en-US" sz="3600"/>
          </a:p>
        </p:txBody>
      </p:sp>
    </p:spTree>
    <p:extLst>
      <p:ext uri="{BB962C8B-B14F-4D97-AF65-F5344CB8AC3E}">
        <p14:creationId xmlns:p14="http://schemas.microsoft.com/office/powerpoint/2010/main" val="3654603787"/>
      </p:ext>
    </p:extLst>
  </p:cSld>
  <p:clrMapOvr>
    <a:masterClrMapping/>
  </p:clrMapOvr>
  <p:transition/>
  <p:timing/>
</p:sld>
</file>

<file path=ppt/slides/slide5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2" name="Title 1"/>
          <p:cNvSpPr>
            <a:spLocks noGrp="1"/>
          </p:cNvSpPr>
          <p:nvPr>
            <p:ph type="title"/>
            <p:custDataLst>
              <p:tags r:id="rId4"/>
            </p:custDataLst>
          </p:nvPr>
        </p:nvSpPr>
        <p:spPr/>
        <p:txBody>
          <a:bodyPr/>
          <a:lstStyle/>
          <a:p>
            <a:r>
              <a:rPr lang="en-US" smtClean="0"/>
              <a:t>Spatial Autocorrelation</a:t>
            </a:r>
            <a:endParaRPr lang="en-US"/>
          </a:p>
        </p:txBody>
      </p:sp>
      <p:pic>
        <p:nvPicPr>
          <p:cNvPr id="18" name="Picture 17"/>
          <p:cNvPicPr>
            <a:picLocks noChangeAspect="1"/>
          </p:cNvPicPr>
          <p:nvPr>
            <p:custDataLst>
              <p:tags r:id="rId6"/>
            </p:custDataLst>
          </p:nvPr>
        </p:nvPicPr>
        <p:blipFill>
          <a:blip r:embed="rId5"/>
          <a:srcRect l="21869" t="13696" r="17684" b="4328"/>
          <a:stretch>
            <a:fillRect/>
          </a:stretch>
        </p:blipFill>
        <p:spPr>
          <a:xfrm>
            <a:off x="4194464" y="1303757"/>
            <a:ext cx="3874530" cy="5444837"/>
          </a:xfrm>
          <a:prstGeom prst="rect">
            <a:avLst/>
          </a:prstGeom>
        </p:spPr>
      </p:pic>
      <p:pic>
        <p:nvPicPr>
          <p:cNvPr id="9" name="Picture 8"/>
          <p:cNvPicPr>
            <a:picLocks noChangeAspect="1"/>
          </p:cNvPicPr>
          <p:nvPr>
            <p:custDataLst>
              <p:tags r:id="rId8"/>
            </p:custDataLst>
          </p:nvPr>
        </p:nvPicPr>
        <p:blipFill>
          <a:blip r:embed="rId7">
            <a:extLst>
              <a:ext uri="{28A0092B-C50C-407E-A947-70E740481C1C}">
                <a14:useLocalDpi xmlns:a14="http://schemas.microsoft.com/office/drawing/2010/main" val="0"/>
              </a:ext>
            </a:extLst>
          </a:blip>
          <a:srcRect l="22311" t="16365" r="18653" b="4242"/>
          <a:stretch>
            <a:fillRect/>
          </a:stretch>
        </p:blipFill>
        <p:spPr>
          <a:xfrm>
            <a:off x="4194462" y="1303757"/>
            <a:ext cx="3874531" cy="5444837"/>
          </a:xfrm>
          <a:prstGeom prst="rect">
            <a:avLst/>
          </a:prstGeom>
        </p:spPr>
      </p:pic>
      <p:pic>
        <p:nvPicPr>
          <p:cNvPr id="17" name="Picture 16" descr="File:Media Viewer Icon - Location.svg - Wikimedia Commons"/>
          <p:cNvPicPr>
            <a:picLocks noChangeAspect="1"/>
          </p:cNvPicPr>
          <p:nvPr>
            <p:custDataLst>
              <p:tags r:id="rId11"/>
            </p:custDataLst>
          </p:nvPr>
        </p:nvPicPr>
        <p:blipFill>
          <a:blip r:embed="rId9">
            <a:extLst>
              <a:ext uri="{BEBA8EAE-BF5A-486C-A8C5-ECC9F3942E4B}">
                <a14:imgProps xmlns:a14="http://schemas.microsoft.com/office/drawing/2010/main">
                  <a14:imgLayer r:embed="rId10">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279735" y="4841823"/>
            <a:ext cx="419725" cy="419725"/>
          </a:xfrm>
          <a:prstGeom prst="rect">
            <a:avLst/>
          </a:prstGeom>
        </p:spPr>
      </p:pic>
      <p:pic>
        <p:nvPicPr>
          <p:cNvPr id="25" name="Picture 24" descr="File:Media Viewer Icon - Location.svg - Wikimedia Commons"/>
          <p:cNvPicPr>
            <a:picLocks noChangeAspect="1"/>
          </p:cNvPicPr>
          <p:nvPr>
            <p:custDataLst>
              <p:tags r:id="rId13"/>
            </p:custDataLst>
          </p:nvPr>
        </p:nvPicPr>
        <p:blipFill>
          <a:blip r:embed="rId12">
            <a:biLevel thresh="75000"/>
            <a:extLst>
              <a:ext uri="{28A0092B-C50C-407E-A947-70E740481C1C}">
                <a14:useLocalDpi xmlns:a14="http://schemas.microsoft.com/office/drawing/2010/main" val="0"/>
              </a:ext>
            </a:extLst>
          </a:blip>
          <a:stretch>
            <a:fillRect/>
          </a:stretch>
        </p:blipFill>
        <p:spPr>
          <a:xfrm>
            <a:off x="6188782" y="4257012"/>
            <a:ext cx="419725" cy="419725"/>
          </a:xfrm>
          <a:prstGeom prst="rect">
            <a:avLst/>
          </a:prstGeom>
        </p:spPr>
      </p:pic>
      <p:pic>
        <p:nvPicPr>
          <p:cNvPr id="26" name="Picture 25" descr="File:Media Viewer Icon - Location.svg - Wikimedia Commons"/>
          <p:cNvPicPr>
            <a:picLocks noChangeAspect="1"/>
          </p:cNvPicPr>
          <p:nvPr>
            <p:custDataLst>
              <p:tags r:id="rId14"/>
            </p:custDataLst>
          </p:nvPr>
        </p:nvPicPr>
        <p:blipFill>
          <a:blip r:embed="rId12">
            <a:biLevel thresh="75000"/>
            <a:extLst>
              <a:ext uri="{28A0092B-C50C-407E-A947-70E740481C1C}">
                <a14:useLocalDpi xmlns:a14="http://schemas.microsoft.com/office/drawing/2010/main" val="0"/>
              </a:ext>
            </a:extLst>
          </a:blip>
          <a:stretch>
            <a:fillRect/>
          </a:stretch>
        </p:blipFill>
        <p:spPr>
          <a:xfrm>
            <a:off x="5888160" y="2803327"/>
            <a:ext cx="419725" cy="419725"/>
          </a:xfrm>
          <a:prstGeom prst="rect">
            <a:avLst/>
          </a:prstGeom>
        </p:spPr>
      </p:pic>
    </p:spTree>
    <p:extLst>
      <p:ext uri="{BB962C8B-B14F-4D97-AF65-F5344CB8AC3E}">
        <p14:creationId xmlns:p14="http://schemas.microsoft.com/office/powerpoint/2010/main" val="14470129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0" presetClass="exit" presetSubtype="0" fill="hold" nodeType="clickEffect">
                                  <p:stCondLst>
                                    <p:cond delay="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a:t>Spatial Autocorrelation</a:t>
            </a:r>
          </a:p>
        </p:txBody>
      </p:sp>
      <p:sp>
        <p:nvSpPr>
          <p:cNvPr id="3" name="Content Placeholder 2"/>
          <p:cNvSpPr>
            <a:spLocks noGrp="1"/>
          </p:cNvSpPr>
          <p:nvPr>
            <p:ph idx="1"/>
            <p:custDataLst>
              <p:tags r:id="rId4"/>
            </p:custDataLst>
          </p:nvPr>
        </p:nvSpPr>
        <p:spPr>
          <a:xfrm>
            <a:off x="220717" y="1226535"/>
            <a:ext cx="11750566" cy="5261814"/>
          </a:xfrm>
        </p:spPr>
        <p:txBody>
          <a:bodyPr>
            <a:normAutofit fontScale="92500"/>
          </a:bodyPr>
          <a:lstStyle/>
          <a:p>
            <a:pPr marL="36900" indent="0">
              <a:lnSpc>
                <a:spcPct val="150000"/>
              </a:lnSpc>
              <a:spcBef>
                <a:spcPts val="1200"/>
              </a:spcBef>
              <a:buNone/>
            </a:pPr>
            <a:r>
              <a:rPr lang="en-US" sz="3600" smtClean="0"/>
              <a:t>Allows answering the following questions about your data:</a:t>
            </a:r>
          </a:p>
          <a:p>
            <a:pPr marL="627063" indent="-285750">
              <a:lnSpc>
                <a:spcPct val="150000"/>
              </a:lnSpc>
              <a:spcBef>
                <a:spcPts val="1200"/>
              </a:spcBef>
            </a:pPr>
            <a:r>
              <a:rPr lang="en-US" sz="3600" smtClean="0"/>
              <a:t>How </a:t>
            </a:r>
            <a:r>
              <a:rPr lang="en-US" sz="3600"/>
              <a:t>are the features distributed? </a:t>
            </a:r>
            <a:endParaRPr lang="en-US" sz="3600" smtClean="0"/>
          </a:p>
          <a:p>
            <a:pPr marL="627063" indent="-285750">
              <a:lnSpc>
                <a:spcPct val="150000"/>
              </a:lnSpc>
              <a:spcBef>
                <a:spcPts val="1200"/>
              </a:spcBef>
            </a:pPr>
            <a:r>
              <a:rPr lang="en-US" sz="3600" smtClean="0"/>
              <a:t>What </a:t>
            </a:r>
            <a:r>
              <a:rPr lang="en-US" sz="3600"/>
              <a:t>is the pattern created by the features? </a:t>
            </a:r>
            <a:endParaRPr lang="en-US" sz="3600" smtClean="0"/>
          </a:p>
          <a:p>
            <a:pPr marL="627063" indent="-285750">
              <a:lnSpc>
                <a:spcPct val="150000"/>
              </a:lnSpc>
              <a:spcBef>
                <a:spcPts val="1200"/>
              </a:spcBef>
            </a:pPr>
            <a:r>
              <a:rPr lang="en-US" sz="3600" smtClean="0"/>
              <a:t>Where </a:t>
            </a:r>
            <a:r>
              <a:rPr lang="en-US" sz="3600"/>
              <a:t>are the clusters? </a:t>
            </a:r>
            <a:endParaRPr lang="en-US" sz="3600" smtClean="0"/>
          </a:p>
          <a:p>
            <a:pPr marL="627063" indent="-285750">
              <a:lnSpc>
                <a:spcPct val="150000"/>
              </a:lnSpc>
              <a:spcBef>
                <a:spcPts val="1200"/>
              </a:spcBef>
            </a:pPr>
            <a:r>
              <a:rPr lang="en-US" sz="3600" smtClean="0"/>
              <a:t>How </a:t>
            </a:r>
            <a:r>
              <a:rPr lang="en-US" sz="3600"/>
              <a:t>do patterns and </a:t>
            </a:r>
            <a:r>
              <a:rPr lang="en-US" sz="3600" smtClean="0"/>
              <a:t>clusters </a:t>
            </a:r>
            <a:r>
              <a:rPr lang="en-US" sz="3600"/>
              <a:t>of different variables compare to one another? </a:t>
            </a:r>
          </a:p>
        </p:txBody>
      </p:sp>
    </p:spTree>
    <p:extLst>
      <p:ext uri="{BB962C8B-B14F-4D97-AF65-F5344CB8AC3E}">
        <p14:creationId xmlns:p14="http://schemas.microsoft.com/office/powerpoint/2010/main" val="2296544836"/>
      </p:ext>
    </p:extLst>
  </p:cSld>
  <p:clrMapOvr>
    <a:masterClrMapping/>
  </p:clrMapOvr>
  <p:transition/>
  <p:timing/>
</p:sld>
</file>

<file path=ppt/slides/slide5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a:t>Spatial Autocorrelation</a:t>
            </a:r>
          </a:p>
        </p:txBody>
      </p:sp>
      <p:sp>
        <p:nvSpPr>
          <p:cNvPr id="3" name="Content Placeholder 2"/>
          <p:cNvSpPr>
            <a:spLocks noGrp="1"/>
          </p:cNvSpPr>
          <p:nvPr>
            <p:ph idx="1"/>
            <p:custDataLst>
              <p:tags r:id="rId4"/>
            </p:custDataLst>
          </p:nvPr>
        </p:nvSpPr>
        <p:spPr>
          <a:xfrm>
            <a:off x="297713" y="1440713"/>
            <a:ext cx="4274287" cy="4933506"/>
          </a:xfrm>
        </p:spPr>
        <p:txBody>
          <a:bodyPr>
            <a:normAutofit lnSpcReduction="10000"/>
          </a:bodyPr>
          <a:lstStyle/>
          <a:p>
            <a:pPr marL="0" indent="0">
              <a:buNone/>
            </a:pPr>
            <a:r>
              <a:rPr lang="en-US" sz="3600" smtClean="0"/>
              <a:t>Measure </a:t>
            </a:r>
            <a:r>
              <a:rPr lang="en-US" sz="3600"/>
              <a:t>the </a:t>
            </a:r>
            <a:endParaRPr lang="en-US" sz="3600" smtClean="0"/>
          </a:p>
          <a:p>
            <a:r>
              <a:rPr lang="en-US" sz="3600" smtClean="0"/>
              <a:t>pattern </a:t>
            </a:r>
            <a:r>
              <a:rPr lang="en-US" sz="3600"/>
              <a:t>formed by the location of features </a:t>
            </a:r>
            <a:endParaRPr lang="en-US" sz="3600" smtClean="0"/>
          </a:p>
          <a:p>
            <a:pPr marL="0" indent="0">
              <a:buNone/>
            </a:pPr>
            <a:r>
              <a:rPr lang="en-US" sz="3600" smtClean="0"/>
              <a:t>or </a:t>
            </a:r>
          </a:p>
          <a:p>
            <a:r>
              <a:rPr lang="en-US" sz="3600" smtClean="0"/>
              <a:t>patterns </a:t>
            </a:r>
            <a:r>
              <a:rPr lang="en-US" sz="3600"/>
              <a:t>of attribute values associated with features (ex. median home value, percent female, etc.)</a:t>
            </a:r>
          </a:p>
        </p:txBody>
      </p:sp>
      <p:pic>
        <p:nvPicPr>
          <p:cNvPr id="4" name="Picture 3"/>
          <p:cNvPicPr>
            <a:picLocks noChangeAspect="1"/>
          </p:cNvPicPr>
          <p:nvPr>
            <p:custDataLst>
              <p:tags r:id="rId6"/>
            </p:custDataLst>
          </p:nvPr>
        </p:nvPicPr>
        <p:blipFill>
          <a:blip r:embed="rId5"/>
          <a:stretch>
            <a:fillRect/>
          </a:stretch>
        </p:blipFill>
        <p:spPr>
          <a:xfrm>
            <a:off x="4638056" y="1033272"/>
            <a:ext cx="7553944" cy="5824728"/>
          </a:xfrm>
          <a:prstGeom prst="rect">
            <a:avLst/>
          </a:prstGeom>
        </p:spPr>
      </p:pic>
    </p:spTree>
    <p:extLst>
      <p:ext uri="{BB962C8B-B14F-4D97-AF65-F5344CB8AC3E}">
        <p14:creationId xmlns:p14="http://schemas.microsoft.com/office/powerpoint/2010/main" val="61616223"/>
      </p:ext>
    </p:extLst>
  </p:cSld>
  <p:clrMapOvr>
    <a:masterClrMapping/>
  </p:clrMapOvr>
  <p:transition/>
  <p:timing/>
</p:sld>
</file>

<file path=ppt/slides/slide5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smtClean="0"/>
              <a:t>Other Metrics</a:t>
            </a:r>
            <a:endParaRPr lang="en-US"/>
          </a:p>
        </p:txBody>
      </p:sp>
      <p:sp>
        <p:nvSpPr>
          <p:cNvPr id="3" name="Content Placeholder 2"/>
          <p:cNvSpPr>
            <a:spLocks noGrp="1"/>
          </p:cNvSpPr>
          <p:nvPr>
            <p:ph idx="1"/>
            <p:custDataLst>
              <p:tags r:id="rId4"/>
            </p:custDataLst>
          </p:nvPr>
        </p:nvSpPr>
        <p:spPr>
          <a:xfrm>
            <a:off x="220717" y="1099226"/>
            <a:ext cx="11750566" cy="5418305"/>
          </a:xfrm>
        </p:spPr>
        <p:txBody>
          <a:bodyPr>
            <a:noAutofit/>
          </a:bodyPr>
          <a:lstStyle/>
          <a:p>
            <a:pPr>
              <a:lnSpc>
                <a:spcPct val="150000"/>
              </a:lnSpc>
            </a:pPr>
            <a:r>
              <a:rPr lang="en-US" sz="3600" smtClean="0"/>
              <a:t>Spatial Neighborhoods</a:t>
            </a:r>
          </a:p>
          <a:p>
            <a:pPr>
              <a:lnSpc>
                <a:spcPct val="150000"/>
              </a:lnSpc>
            </a:pPr>
            <a:r>
              <a:rPr lang="en-US" sz="3600" smtClean="0"/>
              <a:t>Distance Models</a:t>
            </a:r>
          </a:p>
          <a:p>
            <a:pPr>
              <a:lnSpc>
                <a:spcPct val="150000"/>
              </a:lnSpc>
            </a:pPr>
            <a:r>
              <a:rPr lang="en-US" sz="3600" smtClean="0"/>
              <a:t>Distance Measures</a:t>
            </a:r>
          </a:p>
          <a:p>
            <a:pPr>
              <a:lnSpc>
                <a:spcPct val="150000"/>
              </a:lnSpc>
            </a:pPr>
            <a:r>
              <a:rPr lang="en-US" sz="3600" smtClean="0"/>
              <a:t>Adjacency Models</a:t>
            </a:r>
          </a:p>
          <a:p>
            <a:pPr>
              <a:lnSpc>
                <a:spcPct val="150000"/>
              </a:lnSpc>
            </a:pPr>
            <a:r>
              <a:rPr lang="en-US" sz="3600" smtClean="0"/>
              <a:t>Contiguity</a:t>
            </a:r>
          </a:p>
          <a:p>
            <a:pPr>
              <a:lnSpc>
                <a:spcPct val="150000"/>
              </a:lnSpc>
            </a:pPr>
            <a:r>
              <a:rPr lang="en-US" sz="3600" smtClean="0"/>
              <a:t>…</a:t>
            </a:r>
            <a:endParaRPr lang="en-US" sz="3600"/>
          </a:p>
        </p:txBody>
      </p:sp>
    </p:spTree>
    <p:extLst>
      <p:ext uri="{BB962C8B-B14F-4D97-AF65-F5344CB8AC3E}">
        <p14:creationId xmlns:p14="http://schemas.microsoft.com/office/powerpoint/2010/main" val="2348887232"/>
      </p:ext>
    </p:extLst>
  </p:cSld>
  <p:clrMapOvr>
    <a:masterClrMapping/>
  </p:clrMapOvr>
  <p:transition/>
  <p:timing/>
</p:sld>
</file>

<file path=ppt/slides/slide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Why Enviromics?</a:t>
            </a:r>
            <a:endParaRPr lang="en-US"/>
          </a:p>
        </p:txBody>
      </p:sp>
      <p:sp>
        <p:nvSpPr>
          <p:cNvPr id="3" name="Content Placeholder 2"/>
          <p:cNvSpPr>
            <a:spLocks noGrp="1"/>
          </p:cNvSpPr>
          <p:nvPr>
            <p:ph idx="1"/>
          </p:nvPr>
        </p:nvSpPr>
        <p:spPr>
          <a:xfrm>
            <a:off x="370583" y="1165379"/>
            <a:ext cx="11450835" cy="5175460"/>
          </a:xfrm>
        </p:spPr>
        <p:txBody>
          <a:bodyPr>
            <a:normAutofit fontScale="92500"/>
          </a:bodyPr>
          <a:lstStyle/>
          <a:p>
            <a:pPr>
              <a:lnSpc>
                <a:spcPct val="150000"/>
              </a:lnSpc>
              <a:spcBef>
                <a:spcPts val="1800"/>
              </a:spcBef>
            </a:pPr>
            <a:r>
              <a:rPr lang="en-US" sz="4000"/>
              <a:t>Genotype × Environment interaction</a:t>
            </a:r>
          </a:p>
          <a:p>
            <a:pPr>
              <a:lnSpc>
                <a:spcPct val="150000"/>
              </a:lnSpc>
              <a:spcBef>
                <a:spcPts val="1800"/>
              </a:spcBef>
            </a:pPr>
            <a:r>
              <a:rPr lang="en-US" sz="4000" smtClean="0"/>
              <a:t>Understand sources of environmental dissimilarity </a:t>
            </a:r>
          </a:p>
          <a:p>
            <a:pPr>
              <a:lnSpc>
                <a:spcPct val="150000"/>
              </a:lnSpc>
              <a:spcBef>
                <a:spcPts val="1800"/>
              </a:spcBef>
            </a:pPr>
            <a:r>
              <a:rPr lang="en-US" sz="4000" smtClean="0"/>
              <a:t>Assess and recommend </a:t>
            </a:r>
            <a:r>
              <a:rPr lang="en-US" sz="4000"/>
              <a:t>suitable </a:t>
            </a:r>
            <a:r>
              <a:rPr lang="en-US" sz="4000" smtClean="0"/>
              <a:t>genotypes </a:t>
            </a:r>
          </a:p>
          <a:p>
            <a:pPr lvl="1">
              <a:lnSpc>
                <a:spcPct val="150000"/>
              </a:lnSpc>
              <a:spcBef>
                <a:spcPts val="1800"/>
              </a:spcBef>
            </a:pPr>
            <a:r>
              <a:rPr lang="en-US" sz="3600" smtClean="0"/>
              <a:t>For current and projected climates</a:t>
            </a:r>
          </a:p>
          <a:p>
            <a:pPr>
              <a:lnSpc>
                <a:spcPct val="150000"/>
              </a:lnSpc>
              <a:spcBef>
                <a:spcPts val="1800"/>
              </a:spcBef>
            </a:pPr>
            <a:r>
              <a:rPr lang="en-US" sz="4000" smtClean="0"/>
              <a:t>Rate quality of environment</a:t>
            </a:r>
          </a:p>
        </p:txBody>
      </p:sp>
    </p:spTree>
    <p:extLst>
      <p:ext uri="{BB962C8B-B14F-4D97-AF65-F5344CB8AC3E}">
        <p14:creationId xmlns:p14="http://schemas.microsoft.com/office/powerpoint/2010/main" val="3699401538"/>
      </p:ext>
    </p:extLst>
  </p:cSld>
  <p:clrMapOvr>
    <a:masterClrMapping/>
  </p:clrMapOvr>
  <p:transition/>
  <p:timing/>
</p:sld>
</file>

<file path=ppt/slides/slide6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smtClean="0"/>
              <a:t>Global vs. Local Statistics</a:t>
            </a:r>
            <a:endParaRPr lang="en-US"/>
          </a:p>
        </p:txBody>
      </p:sp>
      <p:sp>
        <p:nvSpPr>
          <p:cNvPr id="3" name="Content Placeholder 2"/>
          <p:cNvSpPr>
            <a:spLocks noGrp="1"/>
          </p:cNvSpPr>
          <p:nvPr>
            <p:ph idx="1"/>
            <p:custDataLst>
              <p:tags r:id="rId4"/>
            </p:custDataLst>
          </p:nvPr>
        </p:nvSpPr>
        <p:spPr/>
        <p:txBody>
          <a:bodyPr>
            <a:normAutofit/>
          </a:bodyPr>
          <a:lstStyle/>
          <a:p>
            <a:r>
              <a:rPr lang="en-US" sz="4000"/>
              <a:t>Global statistics – identify and measure the  pattern of the entire study area</a:t>
            </a:r>
          </a:p>
          <a:p>
            <a:pPr lvl="1"/>
            <a:r>
              <a:rPr lang="en-US" sz="3600"/>
              <a:t>Do not indicate where specific patterns </a:t>
            </a:r>
            <a:r>
              <a:rPr lang="en-US" sz="3600" smtClean="0"/>
              <a:t>occur</a:t>
            </a:r>
          </a:p>
          <a:p>
            <a:pPr lvl="1"/>
            <a:endParaRPr lang="en-US" sz="3600"/>
          </a:p>
          <a:p>
            <a:r>
              <a:rPr lang="en-US" sz="4000"/>
              <a:t>Local Statistics – identify variation across  the study </a:t>
            </a:r>
            <a:r>
              <a:rPr lang="en-US" sz="4000" smtClean="0"/>
              <a:t>area </a:t>
            </a:r>
          </a:p>
          <a:p>
            <a:pPr lvl="1"/>
            <a:r>
              <a:rPr lang="en-US" sz="3600" smtClean="0"/>
              <a:t>focus </a:t>
            </a:r>
            <a:r>
              <a:rPr lang="en-US" sz="3600"/>
              <a:t>on individual  features and their relationships to nearby  features (i.e. specific areas of clustering)</a:t>
            </a:r>
          </a:p>
          <a:p>
            <a:endParaRPr lang="en-US" sz="4000"/>
          </a:p>
        </p:txBody>
      </p:sp>
    </p:spTree>
    <p:extLst>
      <p:ext uri="{BB962C8B-B14F-4D97-AF65-F5344CB8AC3E}">
        <p14:creationId xmlns:p14="http://schemas.microsoft.com/office/powerpoint/2010/main" val="3605137280"/>
      </p:ext>
    </p:extLst>
  </p:cSld>
  <p:clrMapOvr>
    <a:masterClrMapping/>
  </p:clrMapOvr>
  <p:transition/>
  <p:timing/>
</p:sld>
</file>

<file path=ppt/slides/slide6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smtClean="0"/>
              <a:t>Moran’s I</a:t>
            </a:r>
            <a:endParaRPr lang="en-US"/>
          </a:p>
        </p:txBody>
      </p:sp>
      <p:sp>
        <p:nvSpPr>
          <p:cNvPr id="3" name="Content Placeholder 2"/>
          <p:cNvSpPr>
            <a:spLocks noGrp="1"/>
          </p:cNvSpPr>
          <p:nvPr>
            <p:ph idx="1"/>
            <p:custDataLst>
              <p:tags r:id="rId4"/>
            </p:custDataLst>
          </p:nvPr>
        </p:nvSpPr>
        <p:spPr/>
        <p:txBody>
          <a:bodyPr>
            <a:noAutofit/>
          </a:bodyPr>
          <a:lstStyle/>
          <a:p>
            <a:r>
              <a:rPr lang="en-US" sz="3600" smtClean="0"/>
              <a:t>Measure of Spatial Autocorrelation</a:t>
            </a:r>
          </a:p>
          <a:p>
            <a:pPr lvl="1"/>
            <a:endParaRPr lang="en-US" sz="2000" smtClean="0"/>
          </a:p>
          <a:p>
            <a:r>
              <a:rPr lang="en-US" sz="3600"/>
              <a:t>Global </a:t>
            </a:r>
            <a:r>
              <a:rPr lang="en-US" sz="3600" smtClean="0"/>
              <a:t>statistic</a:t>
            </a:r>
          </a:p>
          <a:p>
            <a:pPr lvl="1"/>
            <a:endParaRPr lang="en-US" sz="2000"/>
          </a:p>
          <a:p>
            <a:r>
              <a:rPr lang="en-US" sz="3600" smtClean="0"/>
              <a:t>Measures </a:t>
            </a:r>
            <a:r>
              <a:rPr lang="en-US" sz="3600"/>
              <a:t>whether the pattern of feature values is clustered,  dispersed, or </a:t>
            </a:r>
            <a:r>
              <a:rPr lang="en-US" sz="3600" smtClean="0"/>
              <a:t>random</a:t>
            </a:r>
          </a:p>
          <a:p>
            <a:pPr lvl="1"/>
            <a:endParaRPr lang="en-US" sz="2000"/>
          </a:p>
          <a:p>
            <a:r>
              <a:rPr lang="en-US" sz="3600" smtClean="0"/>
              <a:t>Compares </a:t>
            </a:r>
            <a:r>
              <a:rPr lang="en-US" sz="3600"/>
              <a:t>the difference between the mean of the target feature and  the mean for all features to the difference between the mean for each  neighbor and the mean for all </a:t>
            </a:r>
            <a:r>
              <a:rPr lang="en-US" sz="3600" smtClean="0"/>
              <a:t>features</a:t>
            </a:r>
            <a:endParaRPr lang="en-US" sz="3600"/>
          </a:p>
          <a:p>
            <a:endParaRPr lang="en-US" sz="3600"/>
          </a:p>
        </p:txBody>
      </p:sp>
    </p:spTree>
    <p:extLst>
      <p:ext uri="{BB962C8B-B14F-4D97-AF65-F5344CB8AC3E}">
        <p14:creationId xmlns:p14="http://schemas.microsoft.com/office/powerpoint/2010/main" val="2238060569"/>
      </p:ext>
    </p:extLst>
  </p:cSld>
  <p:clrMapOvr>
    <a:masterClrMapping/>
  </p:clrMapOvr>
  <p:transition/>
  <p:timing/>
</p:sld>
</file>

<file path=ppt/slides/slide6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a:t>Moran’s I</a:t>
            </a:r>
          </a:p>
        </p:txBody>
      </p:sp>
      <p:sp>
        <p:nvSpPr>
          <p:cNvPr id="5" name="globalMean"/>
          <p:cNvSpPr/>
          <p:nvPr>
            <p:custDataLst>
              <p:tags r:id="rId4"/>
            </p:custDataLst>
          </p:nvPr>
        </p:nvSpPr>
        <p:spPr>
          <a:xfrm>
            <a:off x="3535680" y="1488584"/>
            <a:ext cx="5120640" cy="5120640"/>
          </a:xfrm>
          <a:prstGeom prst="rect">
            <a:avLst/>
          </a:prstGeom>
          <a:solidFill>
            <a:srgbClr val="BC4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PT Medium" panose="020b0602020204020303" pitchFamily="34" charset="-52"/>
            </a:endParaRPr>
          </a:p>
        </p:txBody>
      </p:sp>
      <p:sp>
        <p:nvSpPr>
          <p:cNvPr id="7" name="neighborMean"/>
          <p:cNvSpPr/>
          <p:nvPr>
            <p:custDataLst>
              <p:tags r:id="rId5"/>
            </p:custDataLst>
          </p:nvPr>
        </p:nvSpPr>
        <p:spPr>
          <a:xfrm>
            <a:off x="4998720" y="2951624"/>
            <a:ext cx="2194560" cy="219456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PT Medium" panose="020b0602020204020303" pitchFamily="34" charset="-52"/>
            </a:endParaRPr>
          </a:p>
        </p:txBody>
      </p:sp>
      <p:sp>
        <p:nvSpPr>
          <p:cNvPr id="6" name="targetMean"/>
          <p:cNvSpPr/>
          <p:nvPr>
            <p:custDataLst>
              <p:tags r:id="rId6"/>
            </p:custDataLst>
          </p:nvPr>
        </p:nvSpPr>
        <p:spPr>
          <a:xfrm>
            <a:off x="5730240" y="3683144"/>
            <a:ext cx="731520" cy="73152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PT Medium" panose="020b0602020204020303" pitchFamily="34" charset="-52"/>
            </a:endParaRPr>
          </a:p>
        </p:txBody>
      </p:sp>
      <p:sp>
        <p:nvSpPr>
          <p:cNvPr id="8" name="TargetText"/>
          <p:cNvSpPr txBox="1"/>
          <p:nvPr>
            <p:custDataLst>
              <p:tags r:id="rId7"/>
            </p:custDataLst>
          </p:nvPr>
        </p:nvSpPr>
        <p:spPr>
          <a:xfrm>
            <a:off x="1041434" y="3801715"/>
            <a:ext cx="2279855" cy="523220"/>
          </a:xfrm>
          <a:prstGeom prst="rect">
            <a:avLst/>
          </a:prstGeom>
          <a:noFill/>
        </p:spPr>
        <p:txBody>
          <a:bodyPr wrap="none" rtlCol="0">
            <a:spAutoFit/>
          </a:bodyPr>
          <a:lstStyle/>
          <a:p>
            <a:r>
              <a:rPr lang="en-US" sz="2800" smtClean="0">
                <a:solidFill>
                  <a:schemeClr val="accent5">
                    <a:lumMod val="75000"/>
                  </a:schemeClr>
                </a:solidFill>
                <a:latin typeface="Futura PT Medium" panose="020b0602020204020303" pitchFamily="34" charset="-52"/>
              </a:rPr>
              <a:t>Target Feature</a:t>
            </a:r>
            <a:endParaRPr lang="en-US" sz="2800">
              <a:solidFill>
                <a:schemeClr val="accent5">
                  <a:lumMod val="75000"/>
                </a:schemeClr>
              </a:solidFill>
              <a:latin typeface="Futura PT Medium" panose="020b0602020204020303" pitchFamily="34" charset="-52"/>
            </a:endParaRPr>
          </a:p>
        </p:txBody>
      </p:sp>
      <p:sp>
        <p:nvSpPr>
          <p:cNvPr id="9" name="neighborText"/>
          <p:cNvSpPr txBox="1"/>
          <p:nvPr>
            <p:custDataLst>
              <p:tags r:id="rId8"/>
            </p:custDataLst>
          </p:nvPr>
        </p:nvSpPr>
        <p:spPr>
          <a:xfrm>
            <a:off x="1034123" y="3032798"/>
            <a:ext cx="2401619" cy="523220"/>
          </a:xfrm>
          <a:prstGeom prst="rect">
            <a:avLst/>
          </a:prstGeom>
          <a:noFill/>
        </p:spPr>
        <p:txBody>
          <a:bodyPr wrap="none" rtlCol="0">
            <a:spAutoFit/>
          </a:bodyPr>
          <a:lstStyle/>
          <a:p>
            <a:r>
              <a:rPr lang="en-US" sz="2800" smtClean="0">
                <a:solidFill>
                  <a:srgbClr val="00B050"/>
                </a:solidFill>
                <a:latin typeface="Futura PT Medium" panose="020b0602020204020303" pitchFamily="34" charset="-52"/>
              </a:rPr>
              <a:t>Neighborhood</a:t>
            </a:r>
            <a:endParaRPr lang="en-US" sz="2800">
              <a:solidFill>
                <a:srgbClr val="00B050"/>
              </a:solidFill>
              <a:latin typeface="Futura PT Medium" panose="020b0602020204020303" pitchFamily="34" charset="-52"/>
            </a:endParaRPr>
          </a:p>
        </p:txBody>
      </p:sp>
      <p:sp>
        <p:nvSpPr>
          <p:cNvPr id="10" name="globalText"/>
          <p:cNvSpPr txBox="1"/>
          <p:nvPr>
            <p:custDataLst>
              <p:tags r:id="rId9"/>
            </p:custDataLst>
          </p:nvPr>
        </p:nvSpPr>
        <p:spPr>
          <a:xfrm>
            <a:off x="1105457" y="2263881"/>
            <a:ext cx="2114681" cy="523220"/>
          </a:xfrm>
          <a:prstGeom prst="rect">
            <a:avLst/>
          </a:prstGeom>
          <a:noFill/>
        </p:spPr>
        <p:txBody>
          <a:bodyPr wrap="none" rtlCol="0">
            <a:spAutoFit/>
          </a:bodyPr>
          <a:lstStyle/>
          <a:p>
            <a:r>
              <a:rPr lang="en-US" sz="2800" smtClean="0">
                <a:solidFill>
                  <a:srgbClr val="BC451B"/>
                </a:solidFill>
                <a:latin typeface="Futura PT Medium" panose="020b0602020204020303" pitchFamily="34" charset="-52"/>
              </a:rPr>
              <a:t>Global Mean</a:t>
            </a:r>
            <a:endParaRPr lang="en-US" sz="2800">
              <a:solidFill>
                <a:srgbClr val="BC451B"/>
              </a:solidFill>
              <a:latin typeface="Futura PT Medium" panose="020b0602020204020303" pitchFamily="34" charset="-52"/>
            </a:endParaRPr>
          </a:p>
        </p:txBody>
      </p:sp>
      <p:sp>
        <p:nvSpPr>
          <p:cNvPr id="11" name="TextBox 10"/>
          <p:cNvSpPr txBox="1"/>
          <p:nvPr>
            <p:custDataLst>
              <p:tags r:id="rId10"/>
            </p:custDataLst>
          </p:nvPr>
        </p:nvSpPr>
        <p:spPr>
          <a:xfrm>
            <a:off x="8983053" y="1764905"/>
            <a:ext cx="2728632" cy="461665"/>
          </a:xfrm>
          <a:prstGeom prst="rect">
            <a:avLst/>
          </a:prstGeom>
          <a:noFill/>
        </p:spPr>
        <p:txBody>
          <a:bodyPr wrap="none" rtlCol="0">
            <a:spAutoFit/>
          </a:bodyPr>
          <a:lstStyle/>
          <a:p>
            <a:r>
              <a:rPr lang="en-US" sz="2400" smtClean="0">
                <a:solidFill>
                  <a:schemeClr val="accent5">
                    <a:lumMod val="75000"/>
                  </a:schemeClr>
                </a:solidFill>
                <a:latin typeface="Futura PT Medium" panose="020b0602020204020303" pitchFamily="34" charset="-52"/>
              </a:rPr>
              <a:t>Mean(T)</a:t>
            </a:r>
            <a:r>
              <a:rPr lang="en-US" sz="2400" smtClean="0">
                <a:latin typeface="Futura PT Medium" panose="020b0602020204020303" pitchFamily="34" charset="-52"/>
              </a:rPr>
              <a:t> – </a:t>
            </a:r>
            <a:r>
              <a:rPr lang="en-US" sz="2400" smtClean="0">
                <a:solidFill>
                  <a:srgbClr val="BC451B"/>
                </a:solidFill>
                <a:latin typeface="Futura PT Medium" panose="020b0602020204020303" pitchFamily="34" charset="-52"/>
              </a:rPr>
              <a:t>Mean(G)</a:t>
            </a:r>
            <a:endParaRPr lang="en-US" sz="2400">
              <a:solidFill>
                <a:srgbClr val="BC451B"/>
              </a:solidFill>
              <a:latin typeface="Futura PT Medium" panose="020b0602020204020303" pitchFamily="34" charset="-52"/>
            </a:endParaRPr>
          </a:p>
        </p:txBody>
      </p:sp>
      <p:graphicFrame>
        <p:nvGraphicFramePr>
          <p:cNvPr id="4" name="grid"/>
          <p:cNvGraphicFramePr>
            <a:graphicFrameLocks noGrp="1"/>
          </p:cNvGraphicFramePr>
          <p:nvPr>
            <p:ph idx="1"/>
            <p:custDataLst>
              <p:tags r:id="rId11"/>
            </p:custDataLst>
            <p:extLst>
              <p:ext uri="{D42A27DB-BD31-4B8C-83A1-F6EECF244321}">
                <p14:modId xmlns:p14="http://schemas.microsoft.com/office/powerpoint/2010/main" val="1352016166"/>
              </p:ext>
            </p:extLst>
          </p:nvPr>
        </p:nvGraphicFramePr>
        <p:xfrm>
          <a:off x="3535680" y="1488584"/>
          <a:ext cx="5120640" cy="5120640"/>
        </p:xfrm>
        <a:graphic>
          <a:graphicData uri="http://schemas.openxmlformats.org/drawingml/2006/table">
            <a:tbl>
              <a:tblPr firstRow="1" bandRow="1">
                <a:effectLst/>
                <a:tableStyleId>{5C22544A-7EE6-4342-B048-85BDC9FD1C3A}</a:tableStyleId>
              </a:tblPr>
              <a:tblGrid>
                <a:gridCol w="731520">
                  <a:extLst>
                    <a:ext uri="{9D8B030D-6E8A-4147-A177-3AD203B41FA5}">
                      <a16:colId xmlns:a16="http://schemas.microsoft.com/office/drawing/2014/main" val="1279329306"/>
                    </a:ext>
                  </a:extLst>
                </a:gridCol>
                <a:gridCol w="731520">
                  <a:extLst>
                    <a:ext uri="{9D8B030D-6E8A-4147-A177-3AD203B41FA5}">
                      <a16:colId xmlns:a16="http://schemas.microsoft.com/office/drawing/2014/main" val="2955066704"/>
                    </a:ext>
                  </a:extLst>
                </a:gridCol>
                <a:gridCol w="731520">
                  <a:extLst>
                    <a:ext uri="{9D8B030D-6E8A-4147-A177-3AD203B41FA5}">
                      <a16:colId xmlns:a16="http://schemas.microsoft.com/office/drawing/2014/main" val="1965794402"/>
                    </a:ext>
                  </a:extLst>
                </a:gridCol>
                <a:gridCol w="731520">
                  <a:extLst>
                    <a:ext uri="{9D8B030D-6E8A-4147-A177-3AD203B41FA5}">
                      <a16:colId xmlns:a16="http://schemas.microsoft.com/office/drawing/2014/main" val="3814773173"/>
                    </a:ext>
                  </a:extLst>
                </a:gridCol>
                <a:gridCol w="731520">
                  <a:extLst>
                    <a:ext uri="{9D8B030D-6E8A-4147-A177-3AD203B41FA5}">
                      <a16:colId xmlns:a16="http://schemas.microsoft.com/office/drawing/2014/main" val="3562103830"/>
                    </a:ext>
                  </a:extLst>
                </a:gridCol>
                <a:gridCol w="731520">
                  <a:extLst>
                    <a:ext uri="{9D8B030D-6E8A-4147-A177-3AD203B41FA5}">
                      <a16:colId xmlns:a16="http://schemas.microsoft.com/office/drawing/2014/main" val="2858144628"/>
                    </a:ext>
                  </a:extLst>
                </a:gridCol>
                <a:gridCol w="731520">
                  <a:extLst>
                    <a:ext uri="{9D8B030D-6E8A-4147-A177-3AD203B41FA5}">
                      <a16:colId xmlns:a16="http://schemas.microsoft.com/office/drawing/2014/main" val="3457952523"/>
                    </a:ext>
                  </a:extLst>
                </a:gridCol>
              </a:tblGrid>
              <a:tr h="731520">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109420"/>
                  </a:ext>
                </a:extLst>
              </a:tr>
              <a:tr h="731520">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9614182"/>
                  </a:ext>
                </a:extLst>
              </a:tr>
              <a:tr h="731520">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165170"/>
                  </a:ext>
                </a:extLst>
              </a:tr>
              <a:tr h="731520">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1374006"/>
                  </a:ext>
                </a:extLst>
              </a:tr>
              <a:tr h="731520">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5114618"/>
                  </a:ext>
                </a:extLst>
              </a:tr>
              <a:tr h="731520">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4969652"/>
                  </a:ext>
                </a:extLst>
              </a:tr>
              <a:tr h="731520">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562022"/>
                  </a:ext>
                </a:extLst>
              </a:tr>
            </a:tbl>
          </a:graphicData>
        </a:graphic>
      </p:graphicFrame>
      <p:sp>
        <p:nvSpPr>
          <p:cNvPr id="12" name="TextBox 11"/>
          <p:cNvSpPr txBox="1"/>
          <p:nvPr>
            <p:custDataLst>
              <p:tags r:id="rId12"/>
            </p:custDataLst>
          </p:nvPr>
        </p:nvSpPr>
        <p:spPr>
          <a:xfrm>
            <a:off x="8906111" y="2377126"/>
            <a:ext cx="3073277" cy="461665"/>
          </a:xfrm>
          <a:prstGeom prst="rect">
            <a:avLst/>
          </a:prstGeom>
          <a:noFill/>
        </p:spPr>
        <p:txBody>
          <a:bodyPr wrap="none" rtlCol="0">
            <a:spAutoFit/>
          </a:bodyPr>
          <a:lstStyle/>
          <a:p>
            <a:r>
              <a:rPr lang="en-US" sz="2400" smtClean="0">
                <a:solidFill>
                  <a:srgbClr val="00B050"/>
                </a:solidFill>
                <a:latin typeface="Futura PT Medium" panose="020b0602020204020303" pitchFamily="34" charset="-52"/>
              </a:rPr>
              <a:t>Mean(N1)</a:t>
            </a:r>
            <a:r>
              <a:rPr lang="en-US" sz="2400" smtClean="0">
                <a:latin typeface="Futura PT Medium" panose="020b0602020204020303" pitchFamily="34" charset="-52"/>
              </a:rPr>
              <a:t> – </a:t>
            </a:r>
            <a:r>
              <a:rPr lang="en-US" sz="2400" smtClean="0">
                <a:solidFill>
                  <a:srgbClr val="BC451B"/>
                </a:solidFill>
                <a:latin typeface="Futura PT Medium" panose="020b0602020204020303" pitchFamily="34" charset="-52"/>
              </a:rPr>
              <a:t>Mean(G)</a:t>
            </a:r>
            <a:endParaRPr lang="en-US" sz="2400">
              <a:solidFill>
                <a:srgbClr val="BC451B"/>
              </a:solidFill>
              <a:latin typeface="Futura PT Medium" panose="020b0602020204020303" pitchFamily="34" charset="-52"/>
            </a:endParaRPr>
          </a:p>
        </p:txBody>
      </p:sp>
      <p:sp>
        <p:nvSpPr>
          <p:cNvPr id="13" name="TextBox 12"/>
          <p:cNvSpPr txBox="1"/>
          <p:nvPr>
            <p:custDataLst>
              <p:tags r:id="rId13"/>
            </p:custDataLst>
          </p:nvPr>
        </p:nvSpPr>
        <p:spPr>
          <a:xfrm>
            <a:off x="8906111" y="2884725"/>
            <a:ext cx="3073277" cy="461665"/>
          </a:xfrm>
          <a:prstGeom prst="rect">
            <a:avLst/>
          </a:prstGeom>
          <a:noFill/>
        </p:spPr>
        <p:txBody>
          <a:bodyPr wrap="none" rtlCol="0">
            <a:spAutoFit/>
          </a:bodyPr>
          <a:lstStyle/>
          <a:p>
            <a:r>
              <a:rPr lang="en-US" sz="2400" smtClean="0">
                <a:solidFill>
                  <a:srgbClr val="00B050"/>
                </a:solidFill>
                <a:latin typeface="Futura PT Medium" panose="020b0602020204020303" pitchFamily="34" charset="-52"/>
              </a:rPr>
              <a:t>Mean(N2)</a:t>
            </a:r>
            <a:r>
              <a:rPr lang="en-US" sz="2400" smtClean="0">
                <a:latin typeface="Futura PT Medium" panose="020b0602020204020303" pitchFamily="34" charset="-52"/>
              </a:rPr>
              <a:t> – </a:t>
            </a:r>
            <a:r>
              <a:rPr lang="en-US" sz="2400" smtClean="0">
                <a:solidFill>
                  <a:srgbClr val="BC451B"/>
                </a:solidFill>
                <a:latin typeface="Futura PT Medium" panose="020b0602020204020303" pitchFamily="34" charset="-52"/>
              </a:rPr>
              <a:t>Mean(G)</a:t>
            </a:r>
            <a:endParaRPr lang="en-US" sz="2400">
              <a:solidFill>
                <a:srgbClr val="BC451B"/>
              </a:solidFill>
              <a:latin typeface="Futura PT Medium" panose="020b0602020204020303" pitchFamily="34" charset="-52"/>
            </a:endParaRPr>
          </a:p>
        </p:txBody>
      </p:sp>
      <p:sp>
        <p:nvSpPr>
          <p:cNvPr id="14" name="TextBox 13"/>
          <p:cNvSpPr txBox="1"/>
          <p:nvPr>
            <p:custDataLst>
              <p:tags r:id="rId14"/>
            </p:custDataLst>
          </p:nvPr>
        </p:nvSpPr>
        <p:spPr>
          <a:xfrm>
            <a:off x="8906111" y="3392324"/>
            <a:ext cx="3073277" cy="461665"/>
          </a:xfrm>
          <a:prstGeom prst="rect">
            <a:avLst/>
          </a:prstGeom>
          <a:noFill/>
        </p:spPr>
        <p:txBody>
          <a:bodyPr wrap="none" rtlCol="0">
            <a:spAutoFit/>
          </a:bodyPr>
          <a:lstStyle/>
          <a:p>
            <a:r>
              <a:rPr lang="en-US" sz="2400" smtClean="0">
                <a:solidFill>
                  <a:srgbClr val="00B050"/>
                </a:solidFill>
                <a:latin typeface="Futura PT Medium" panose="020b0602020204020303" pitchFamily="34" charset="-52"/>
              </a:rPr>
              <a:t>Mean(N3)</a:t>
            </a:r>
            <a:r>
              <a:rPr lang="en-US" sz="2400" smtClean="0">
                <a:latin typeface="Futura PT Medium" panose="020b0602020204020303" pitchFamily="34" charset="-52"/>
              </a:rPr>
              <a:t> – </a:t>
            </a:r>
            <a:r>
              <a:rPr lang="en-US" sz="2400" smtClean="0">
                <a:solidFill>
                  <a:srgbClr val="BC451B"/>
                </a:solidFill>
                <a:latin typeface="Futura PT Medium" panose="020b0602020204020303" pitchFamily="34" charset="-52"/>
              </a:rPr>
              <a:t>Mean(G)</a:t>
            </a:r>
            <a:endParaRPr lang="en-US" sz="2400">
              <a:solidFill>
                <a:srgbClr val="BC451B"/>
              </a:solidFill>
              <a:latin typeface="Futura PT Medium" panose="020b0602020204020303" pitchFamily="34" charset="-52"/>
            </a:endParaRPr>
          </a:p>
        </p:txBody>
      </p:sp>
      <p:sp>
        <p:nvSpPr>
          <p:cNvPr id="15" name="TextBox 14"/>
          <p:cNvSpPr txBox="1"/>
          <p:nvPr>
            <p:custDataLst>
              <p:tags r:id="rId15"/>
            </p:custDataLst>
          </p:nvPr>
        </p:nvSpPr>
        <p:spPr>
          <a:xfrm>
            <a:off x="8906111" y="5146184"/>
            <a:ext cx="3073277" cy="461665"/>
          </a:xfrm>
          <a:prstGeom prst="rect">
            <a:avLst/>
          </a:prstGeom>
          <a:noFill/>
        </p:spPr>
        <p:txBody>
          <a:bodyPr wrap="none" rtlCol="0">
            <a:spAutoFit/>
          </a:bodyPr>
          <a:lstStyle/>
          <a:p>
            <a:r>
              <a:rPr lang="en-US" sz="2400" smtClean="0">
                <a:solidFill>
                  <a:srgbClr val="00B050"/>
                </a:solidFill>
                <a:latin typeface="Futura PT Medium" panose="020b0602020204020303" pitchFamily="34" charset="-52"/>
              </a:rPr>
              <a:t>Mean(N8)</a:t>
            </a:r>
            <a:r>
              <a:rPr lang="en-US" sz="2400" smtClean="0">
                <a:latin typeface="Futura PT Medium" panose="020b0602020204020303" pitchFamily="34" charset="-52"/>
              </a:rPr>
              <a:t> – </a:t>
            </a:r>
            <a:r>
              <a:rPr lang="en-US" sz="2400" smtClean="0">
                <a:solidFill>
                  <a:srgbClr val="BC451B"/>
                </a:solidFill>
                <a:latin typeface="Futura PT Medium" panose="020b0602020204020303" pitchFamily="34" charset="-52"/>
              </a:rPr>
              <a:t>Mean(G)</a:t>
            </a:r>
            <a:endParaRPr lang="en-US" sz="2400">
              <a:solidFill>
                <a:srgbClr val="BC451B"/>
              </a:solidFill>
              <a:latin typeface="Futura PT Medium" panose="020b0602020204020303" pitchFamily="34" charset="-52"/>
            </a:endParaRPr>
          </a:p>
        </p:txBody>
      </p:sp>
      <p:sp>
        <p:nvSpPr>
          <p:cNvPr id="16" name="TextBox 15"/>
          <p:cNvSpPr txBox="1"/>
          <p:nvPr>
            <p:custDataLst>
              <p:tags r:id="rId16"/>
            </p:custDataLst>
          </p:nvPr>
        </p:nvSpPr>
        <p:spPr>
          <a:xfrm>
            <a:off x="10007534" y="3899923"/>
            <a:ext cx="271228" cy="1200329"/>
          </a:xfrm>
          <a:prstGeom prst="rect">
            <a:avLst/>
          </a:prstGeom>
          <a:noFill/>
        </p:spPr>
        <p:txBody>
          <a:bodyPr wrap="none" rtlCol="0">
            <a:spAutoFit/>
          </a:bodyPr>
          <a:lstStyle/>
          <a:p>
            <a:r>
              <a:rPr lang="en-US" sz="2400" smtClean="0">
                <a:latin typeface="Futura PT Medium" panose="020b0602020204020303" pitchFamily="34" charset="-52"/>
              </a:rPr>
              <a:t>.</a:t>
            </a:r>
          </a:p>
          <a:p>
            <a:r>
              <a:rPr lang="en-US" sz="2400" smtClean="0">
                <a:latin typeface="Futura PT Medium" panose="020b0602020204020303" pitchFamily="34" charset="-52"/>
              </a:rPr>
              <a:t>.</a:t>
            </a:r>
          </a:p>
          <a:p>
            <a:r>
              <a:rPr lang="en-US" sz="2400">
                <a:latin typeface="Futura PT Medium" panose="020b0602020204020303" pitchFamily="34" charset="-52"/>
              </a:rPr>
              <a:t>.</a:t>
            </a:r>
          </a:p>
        </p:txBody>
      </p:sp>
    </p:spTree>
    <p:extLst>
      <p:ext uri="{BB962C8B-B14F-4D97-AF65-F5344CB8AC3E}">
        <p14:creationId xmlns:p14="http://schemas.microsoft.com/office/powerpoint/2010/main" val="14501380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after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after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after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after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par>
                          <p:cTn id="30" fill="hold" nodeType="afterGroup">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nodeType="afterGroup">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par>
                          <p:cTn id="38" fill="hold" nodeType="afterGroup">
                            <p:stCondLst>
                              <p:cond delay="1500"/>
                            </p:stCondLst>
                            <p:childTnLst>
                              <p:par>
                                <p:cTn id="39" presetID="2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up)">
                                      <p:cBhvr>
                                        <p:cTn id="41" dur="500"/>
                                        <p:tgtEl>
                                          <p:spTgt spid="16"/>
                                        </p:tgtEl>
                                      </p:cBhvr>
                                    </p:animEffect>
                                  </p:childTnLst>
                                </p:cTn>
                              </p:par>
                            </p:childTnLst>
                          </p:cTn>
                        </p:par>
                        <p:par>
                          <p:cTn id="42" fill="hold" nodeType="afterGroup">
                            <p:stCondLst>
                              <p:cond delay="2000"/>
                            </p:stCondLst>
                            <p:childTnLst>
                              <p:par>
                                <p:cTn id="43" presetID="1"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1"/>
      <p:bldP spid="6" grpId="2"/>
      <p:bldP spid="8" grpId="3"/>
      <p:bldP spid="9" grpId="4"/>
      <p:bldP spid="10" grpId="5"/>
      <p:bldP spid="11" grpId="6"/>
      <p:bldP spid="12" grpId="7"/>
      <p:bldP spid="13" grpId="8"/>
      <p:bldP spid="14" grpId="9"/>
      <p:bldP spid="15" grpId="10"/>
      <p:bldP spid="16" grpId="11"/>
    </p:bldLst>
  </p:timing>
</p:sld>
</file>

<file path=ppt/slides/slide6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a:t>Moran’s I</a:t>
            </a:r>
          </a:p>
        </p:txBody>
      </p:sp>
      <p:sp>
        <p:nvSpPr>
          <p:cNvPr id="3" name="Content Placeholder 2"/>
          <p:cNvSpPr>
            <a:spLocks noGrp="1"/>
          </p:cNvSpPr>
          <p:nvPr>
            <p:ph idx="1"/>
            <p:custDataLst>
              <p:tags r:id="rId4"/>
            </p:custDataLst>
          </p:nvPr>
        </p:nvSpPr>
        <p:spPr/>
        <p:txBody>
          <a:bodyPr/>
          <a:lstStyle/>
          <a:p>
            <a:endParaRPr lang="en-US">
              <a:effectLst/>
            </a:endParaRPr>
          </a:p>
          <a:p>
            <a:endParaRPr lang="en-US">
              <a:effectLst/>
            </a:endParaRPr>
          </a:p>
        </p:txBody>
      </p:sp>
      <p:graphicFrame>
        <p:nvGraphicFramePr>
          <p:cNvPr id="4" name="grid"/>
          <p:cNvGraphicFramePr/>
          <p:nvPr>
            <p:custDataLst>
              <p:tags r:id="rId5"/>
            </p:custDataLst>
            <p:extLst/>
          </p:nvPr>
        </p:nvGraphicFramePr>
        <p:xfrm>
          <a:off x="297712" y="1440713"/>
          <a:ext cx="5120640" cy="5120640"/>
        </p:xfrm>
        <a:graphic>
          <a:graphicData uri="http://schemas.openxmlformats.org/drawingml/2006/table">
            <a:tbl>
              <a:tblPr firstRow="1" bandRow="1" bandCol="1">
                <a:effectLst/>
                <a:tableStyleId>{5C22544A-7EE6-4342-B048-85BDC9FD1C3A}</a:tableStyleId>
              </a:tblPr>
              <a:tblGrid>
                <a:gridCol w="731520">
                  <a:extLst>
                    <a:ext uri="{9D8B030D-6E8A-4147-A177-3AD203B41FA5}">
                      <a16:colId xmlns:a16="http://schemas.microsoft.com/office/drawing/2014/main" val="1279329306"/>
                    </a:ext>
                  </a:extLst>
                </a:gridCol>
                <a:gridCol w="731520">
                  <a:extLst>
                    <a:ext uri="{9D8B030D-6E8A-4147-A177-3AD203B41FA5}">
                      <a16:colId xmlns:a16="http://schemas.microsoft.com/office/drawing/2014/main" val="2955066704"/>
                    </a:ext>
                  </a:extLst>
                </a:gridCol>
                <a:gridCol w="731520">
                  <a:extLst>
                    <a:ext uri="{9D8B030D-6E8A-4147-A177-3AD203B41FA5}">
                      <a16:colId xmlns:a16="http://schemas.microsoft.com/office/drawing/2014/main" val="1965794402"/>
                    </a:ext>
                  </a:extLst>
                </a:gridCol>
                <a:gridCol w="731520">
                  <a:extLst>
                    <a:ext uri="{9D8B030D-6E8A-4147-A177-3AD203B41FA5}">
                      <a16:colId xmlns:a16="http://schemas.microsoft.com/office/drawing/2014/main" val="3814773173"/>
                    </a:ext>
                  </a:extLst>
                </a:gridCol>
                <a:gridCol w="731520">
                  <a:extLst>
                    <a:ext uri="{9D8B030D-6E8A-4147-A177-3AD203B41FA5}">
                      <a16:colId xmlns:a16="http://schemas.microsoft.com/office/drawing/2014/main" val="3562103830"/>
                    </a:ext>
                  </a:extLst>
                </a:gridCol>
                <a:gridCol w="731520">
                  <a:extLst>
                    <a:ext uri="{9D8B030D-6E8A-4147-A177-3AD203B41FA5}">
                      <a16:colId xmlns:a16="http://schemas.microsoft.com/office/drawing/2014/main" val="2858144628"/>
                    </a:ext>
                  </a:extLst>
                </a:gridCol>
                <a:gridCol w="731520">
                  <a:extLst>
                    <a:ext uri="{9D8B030D-6E8A-4147-A177-3AD203B41FA5}">
                      <a16:colId xmlns:a16="http://schemas.microsoft.com/office/drawing/2014/main" val="3457952523"/>
                    </a:ext>
                  </a:extLst>
                </a:gridCol>
              </a:tblGrid>
              <a:tr h="731520">
                <a:tc>
                  <a:txBody>
                    <a:bodyPr vert="horz" wrap="square"/>
                    <a:lstStyle/>
                    <a:p>
                      <a:endParaRPr lang="en-US" sz="1800" b="1" kern="120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sz="1800" b="1" kern="120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85109420"/>
                  </a:ext>
                </a:extLst>
              </a:tr>
              <a:tr h="731520">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9614182"/>
                  </a:ext>
                </a:extLst>
              </a:tr>
              <a:tr h="731520">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025165170"/>
                  </a:ext>
                </a:extLst>
              </a:tr>
              <a:tr h="731520">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1374006"/>
                  </a:ext>
                </a:extLst>
              </a:tr>
              <a:tr h="731520">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375114618"/>
                  </a:ext>
                </a:extLst>
              </a:tr>
              <a:tr h="731520">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4969652"/>
                  </a:ext>
                </a:extLst>
              </a:tr>
              <a:tr h="731520">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01562022"/>
                  </a:ext>
                </a:extLst>
              </a:tr>
            </a:tbl>
          </a:graphicData>
        </a:graphic>
      </p:graphicFrame>
      <p:graphicFrame>
        <p:nvGraphicFramePr>
          <p:cNvPr id="5" name="grid"/>
          <p:cNvGraphicFramePr/>
          <p:nvPr>
            <p:custDataLst>
              <p:tags r:id="rId6"/>
            </p:custDataLst>
            <p:extLst>
              <p:ext uri="{D42A27DB-BD31-4B8C-83A1-F6EECF244321}">
                <p14:modId xmlns:p14="http://schemas.microsoft.com/office/powerpoint/2010/main" val="748517247"/>
              </p:ext>
            </p:extLst>
          </p:nvPr>
        </p:nvGraphicFramePr>
        <p:xfrm>
          <a:off x="6830355" y="1440713"/>
          <a:ext cx="5120640" cy="5120640"/>
        </p:xfrm>
        <a:graphic>
          <a:graphicData uri="http://schemas.openxmlformats.org/drawingml/2006/table">
            <a:tbl>
              <a:tblPr firstRow="1" bandRow="1" bandCol="1">
                <a:effectLst/>
                <a:tableStyleId>{5C22544A-7EE6-4342-B048-85BDC9FD1C3A}</a:tableStyleId>
              </a:tblPr>
              <a:tblGrid>
                <a:gridCol w="731520">
                  <a:extLst>
                    <a:ext uri="{9D8B030D-6E8A-4147-A177-3AD203B41FA5}">
                      <a16:colId xmlns:a16="http://schemas.microsoft.com/office/drawing/2014/main" val="1279329306"/>
                    </a:ext>
                  </a:extLst>
                </a:gridCol>
                <a:gridCol w="731520">
                  <a:extLst>
                    <a:ext uri="{9D8B030D-6E8A-4147-A177-3AD203B41FA5}">
                      <a16:colId xmlns:a16="http://schemas.microsoft.com/office/drawing/2014/main" val="2955066704"/>
                    </a:ext>
                  </a:extLst>
                </a:gridCol>
                <a:gridCol w="731520">
                  <a:extLst>
                    <a:ext uri="{9D8B030D-6E8A-4147-A177-3AD203B41FA5}">
                      <a16:colId xmlns:a16="http://schemas.microsoft.com/office/drawing/2014/main" val="1965794402"/>
                    </a:ext>
                  </a:extLst>
                </a:gridCol>
                <a:gridCol w="731520">
                  <a:extLst>
                    <a:ext uri="{9D8B030D-6E8A-4147-A177-3AD203B41FA5}">
                      <a16:colId xmlns:a16="http://schemas.microsoft.com/office/drawing/2014/main" val="3814773173"/>
                    </a:ext>
                  </a:extLst>
                </a:gridCol>
                <a:gridCol w="731520">
                  <a:extLst>
                    <a:ext uri="{9D8B030D-6E8A-4147-A177-3AD203B41FA5}">
                      <a16:colId xmlns:a16="http://schemas.microsoft.com/office/drawing/2014/main" val="3562103830"/>
                    </a:ext>
                  </a:extLst>
                </a:gridCol>
                <a:gridCol w="731520">
                  <a:extLst>
                    <a:ext uri="{9D8B030D-6E8A-4147-A177-3AD203B41FA5}">
                      <a16:colId xmlns:a16="http://schemas.microsoft.com/office/drawing/2014/main" val="2858144628"/>
                    </a:ext>
                  </a:extLst>
                </a:gridCol>
                <a:gridCol w="731520">
                  <a:extLst>
                    <a:ext uri="{9D8B030D-6E8A-4147-A177-3AD203B41FA5}">
                      <a16:colId xmlns:a16="http://schemas.microsoft.com/office/drawing/2014/main" val="3457952523"/>
                    </a:ext>
                  </a:extLst>
                </a:gridCol>
              </a:tblGrid>
              <a:tr h="731520">
                <a:tc>
                  <a:txBody>
                    <a:bodyPr vert="horz" wrap="square"/>
                    <a:lstStyle/>
                    <a:p>
                      <a:endParaRPr lang="en-US" sz="1800" b="1" kern="120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sz="1800" b="1" kern="120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85109420"/>
                  </a:ext>
                </a:extLst>
              </a:tr>
              <a:tr h="731520">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819614182"/>
                  </a:ext>
                </a:extLst>
              </a:tr>
              <a:tr h="731520">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025165170"/>
                  </a:ext>
                </a:extLst>
              </a:tr>
              <a:tr h="731520">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chemeClr val="bg1"/>
                        </a:gs>
                        <a:gs pos="50000">
                          <a:schemeClr val="bg1"/>
                        </a:gs>
                        <a:gs pos="50000">
                          <a:srgbClr val="00B0F0"/>
                        </a:gs>
                        <a:gs pos="100000">
                          <a:srgbClr val="00B0F0"/>
                        </a:gs>
                      </a:gsLst>
                      <a:lin ang="0" scaled="1"/>
                    </a:gra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461374006"/>
                  </a:ext>
                </a:extLst>
              </a:tr>
              <a:tr h="731520">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375114618"/>
                  </a:ext>
                </a:extLst>
              </a:tr>
              <a:tr h="731520">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674969652"/>
                  </a:ext>
                </a:extLst>
              </a:tr>
              <a:tr h="731520">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vert="horz" wrap="square"/>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01562022"/>
                  </a:ext>
                </a:extLst>
              </a:tr>
            </a:tbl>
          </a:graphicData>
        </a:graphic>
      </p:graphicFrame>
      <p:sp>
        <p:nvSpPr>
          <p:cNvPr id="6" name="TextBox 5"/>
          <p:cNvSpPr txBox="1"/>
          <p:nvPr>
            <p:custDataLst>
              <p:tags r:id="rId7"/>
            </p:custDataLst>
          </p:nvPr>
        </p:nvSpPr>
        <p:spPr>
          <a:xfrm>
            <a:off x="3156063" y="903770"/>
            <a:ext cx="2219134" cy="523220"/>
          </a:xfrm>
          <a:prstGeom prst="rect">
            <a:avLst/>
          </a:prstGeom>
          <a:noFill/>
        </p:spPr>
        <p:txBody>
          <a:bodyPr wrap="none" rtlCol="0">
            <a:spAutoFit/>
          </a:bodyPr>
          <a:lstStyle/>
          <a:p>
            <a:r>
              <a:rPr lang="en-US" sz="2800" smtClean="0">
                <a:latin typeface="Futura PT Medium" panose="020b0602020204020303" pitchFamily="34" charset="-52"/>
              </a:rPr>
              <a:t>Moran’s I = -1</a:t>
            </a:r>
            <a:endParaRPr lang="en-US" sz="2800">
              <a:latin typeface="Futura PT Medium" panose="020b0602020204020303" pitchFamily="34" charset="-52"/>
            </a:endParaRPr>
          </a:p>
        </p:txBody>
      </p:sp>
      <p:sp>
        <p:nvSpPr>
          <p:cNvPr id="7" name="TextBox 6"/>
          <p:cNvSpPr txBox="1"/>
          <p:nvPr>
            <p:custDataLst>
              <p:tags r:id="rId8"/>
            </p:custDataLst>
          </p:nvPr>
        </p:nvSpPr>
        <p:spPr>
          <a:xfrm>
            <a:off x="9592525" y="903770"/>
            <a:ext cx="2276842" cy="523220"/>
          </a:xfrm>
          <a:prstGeom prst="rect">
            <a:avLst/>
          </a:prstGeom>
          <a:noFill/>
        </p:spPr>
        <p:txBody>
          <a:bodyPr wrap="none" rtlCol="0">
            <a:spAutoFit/>
          </a:bodyPr>
          <a:lstStyle/>
          <a:p>
            <a:r>
              <a:rPr lang="en-US" sz="2800" smtClean="0">
                <a:latin typeface="Futura PT Medium" panose="020b0602020204020303" pitchFamily="34" charset="-52"/>
              </a:rPr>
              <a:t>Moran’s I = +1</a:t>
            </a:r>
            <a:endParaRPr lang="en-US" sz="2800">
              <a:latin typeface="Futura PT Medium" panose="020b0602020204020303" pitchFamily="34" charset="-52"/>
            </a:endParaRPr>
          </a:p>
        </p:txBody>
      </p:sp>
    </p:spTree>
    <p:extLst>
      <p:ext uri="{BB962C8B-B14F-4D97-AF65-F5344CB8AC3E}">
        <p14:creationId xmlns:p14="http://schemas.microsoft.com/office/powerpoint/2010/main" val="12812584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1"/>
    </p:bldLst>
  </p:timing>
</p:sld>
</file>

<file path=ppt/slides/slide6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smtClean="0"/>
              <a:t>Spatial Regression</a:t>
            </a:r>
            <a:endParaRPr lang="en-US"/>
          </a:p>
        </p:txBody>
      </p:sp>
      <p:sp>
        <p:nvSpPr>
          <p:cNvPr id="3" name="Content Placeholder 2"/>
          <p:cNvSpPr>
            <a:spLocks noGrp="1"/>
          </p:cNvSpPr>
          <p:nvPr>
            <p:ph idx="1"/>
            <p:custDataLst>
              <p:tags r:id="rId4"/>
            </p:custDataLst>
          </p:nvPr>
        </p:nvSpPr>
        <p:spPr/>
        <p:txBody>
          <a:bodyPr>
            <a:noAutofit/>
          </a:bodyPr>
          <a:lstStyle/>
          <a:p>
            <a:r>
              <a:rPr lang="en-US" sz="4000"/>
              <a:t>Spatial data often do not fit traditional, non-  spatial regression requirements because they  are:</a:t>
            </a:r>
          </a:p>
          <a:p>
            <a:pPr lvl="1"/>
            <a:r>
              <a:rPr lang="en-US" sz="3600"/>
              <a:t>spatially </a:t>
            </a:r>
            <a:r>
              <a:rPr lang="en-US" sz="3600" smtClean="0"/>
              <a:t>auto-correlated </a:t>
            </a:r>
            <a:r>
              <a:rPr lang="en-US" sz="3600"/>
              <a:t>(features near each other  are more similar than those further away)</a:t>
            </a:r>
          </a:p>
          <a:p>
            <a:pPr lvl="1"/>
            <a:r>
              <a:rPr lang="en-US" sz="3600"/>
              <a:t>nonstationary (features behave differently based on  their location/regional variation</a:t>
            </a:r>
            <a:r>
              <a:rPr lang="en-US" sz="3600" smtClean="0"/>
              <a:t>)</a:t>
            </a:r>
          </a:p>
          <a:p>
            <a:pPr lvl="1"/>
            <a:endParaRPr lang="en-US" sz="3600"/>
          </a:p>
          <a:p>
            <a:r>
              <a:rPr lang="en-US" sz="4000"/>
              <a:t>No spatial regression method is effective for  both </a:t>
            </a:r>
            <a:r>
              <a:rPr lang="en-US" sz="4000" smtClean="0"/>
              <a:t>characteristics</a:t>
            </a:r>
            <a:endParaRPr lang="en-US" sz="4000"/>
          </a:p>
          <a:p>
            <a:endParaRPr lang="en-US" sz="4000"/>
          </a:p>
        </p:txBody>
      </p:sp>
    </p:spTree>
    <p:extLst>
      <p:ext uri="{BB962C8B-B14F-4D97-AF65-F5344CB8AC3E}">
        <p14:creationId xmlns:p14="http://schemas.microsoft.com/office/powerpoint/2010/main" val="601162140"/>
      </p:ext>
    </p:extLst>
  </p:cSld>
  <p:clrMapOvr>
    <a:masterClrMapping/>
  </p:clrMapOvr>
  <p:transition/>
  <p:timing/>
</p:sld>
</file>

<file path=ppt/slides/slide6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smtClean="0"/>
              <a:t>Ordinary Least Squares (OLS)</a:t>
            </a:r>
            <a:endParaRPr lang="en-US"/>
          </a:p>
        </p:txBody>
      </p:sp>
      <p:sp>
        <p:nvSpPr>
          <p:cNvPr id="3" name="Content Placeholder 2"/>
          <p:cNvSpPr>
            <a:spLocks noGrp="1"/>
          </p:cNvSpPr>
          <p:nvPr>
            <p:ph idx="1"/>
            <p:custDataLst>
              <p:tags r:id="rId4"/>
            </p:custDataLst>
          </p:nvPr>
        </p:nvSpPr>
        <p:spPr>
          <a:xfrm>
            <a:off x="297713" y="1440713"/>
            <a:ext cx="5443130" cy="4933506"/>
          </a:xfrm>
        </p:spPr>
        <p:txBody>
          <a:bodyPr>
            <a:noAutofit/>
          </a:bodyPr>
          <a:lstStyle/>
          <a:p>
            <a:r>
              <a:rPr lang="en-US" sz="3600"/>
              <a:t>Best known linear regression technique </a:t>
            </a:r>
            <a:endParaRPr lang="en-US" sz="3600" smtClean="0"/>
          </a:p>
          <a:p>
            <a:pPr lvl="1"/>
            <a:endParaRPr lang="en-US" smtClean="0"/>
          </a:p>
          <a:p>
            <a:r>
              <a:rPr lang="en-US" sz="3600" smtClean="0"/>
              <a:t>Good </a:t>
            </a:r>
            <a:r>
              <a:rPr lang="en-US" sz="3600"/>
              <a:t>starting point for all spatial </a:t>
            </a:r>
            <a:r>
              <a:rPr lang="en-US" sz="3600" smtClean="0"/>
              <a:t>regression analyses</a:t>
            </a:r>
          </a:p>
          <a:p>
            <a:pPr lvl="1"/>
            <a:endParaRPr lang="en-US"/>
          </a:p>
          <a:p>
            <a:r>
              <a:rPr lang="en-US" sz="3600" smtClean="0"/>
              <a:t>Global model</a:t>
            </a:r>
          </a:p>
          <a:p>
            <a:pPr lvl="1"/>
            <a:endParaRPr lang="en-US" smtClean="0"/>
          </a:p>
          <a:p>
            <a:r>
              <a:rPr lang="en-US" sz="3600" smtClean="0"/>
              <a:t>Provides </a:t>
            </a:r>
            <a:r>
              <a:rPr lang="en-US" sz="3600"/>
              <a:t>1 equation </a:t>
            </a:r>
            <a:r>
              <a:rPr lang="en-US" sz="3600" smtClean="0"/>
              <a:t>to </a:t>
            </a:r>
            <a:r>
              <a:rPr lang="en-US" sz="3600"/>
              <a:t>represent the entire dataset</a:t>
            </a:r>
          </a:p>
          <a:p>
            <a:endParaRPr lang="en-US" sz="3600"/>
          </a:p>
        </p:txBody>
      </p:sp>
      <p:pic>
        <p:nvPicPr>
          <p:cNvPr id="4" name="Picture 3"/>
          <p:cNvPicPr>
            <a:picLocks noChangeAspect="1"/>
          </p:cNvPicPr>
          <p:nvPr>
            <p:custDataLst>
              <p:tags r:id="rId7"/>
            </p:custDataLst>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a:off x="5554494" y="1306960"/>
            <a:ext cx="6554350" cy="5201011"/>
          </a:xfrm>
          <a:prstGeom prst="rect">
            <a:avLst/>
          </a:prstGeom>
        </p:spPr>
      </p:pic>
    </p:spTree>
    <p:extLst>
      <p:ext uri="{BB962C8B-B14F-4D97-AF65-F5344CB8AC3E}">
        <p14:creationId xmlns:p14="http://schemas.microsoft.com/office/powerpoint/2010/main" val="2129646534"/>
      </p:ext>
    </p:extLst>
  </p:cSld>
  <p:clrMapOvr>
    <a:masterClrMapping/>
  </p:clrMapOvr>
  <p:transition/>
  <p:timing/>
</p:sld>
</file>

<file path=ppt/slides/slide6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smtClean="0"/>
              <a:t>Other Linear Regression Techniques</a:t>
            </a:r>
            <a:endParaRPr lang="en-US"/>
          </a:p>
        </p:txBody>
      </p:sp>
      <p:sp>
        <p:nvSpPr>
          <p:cNvPr id="3" name="Content Placeholder 2"/>
          <p:cNvSpPr>
            <a:spLocks noGrp="1"/>
          </p:cNvSpPr>
          <p:nvPr>
            <p:ph idx="1"/>
            <p:custDataLst>
              <p:tags r:id="rId4"/>
            </p:custDataLst>
          </p:nvPr>
        </p:nvSpPr>
        <p:spPr/>
        <p:txBody>
          <a:bodyPr>
            <a:normAutofit/>
          </a:bodyPr>
          <a:lstStyle/>
          <a:p>
            <a:r>
              <a:rPr lang="en-US" sz="4000" smtClean="0"/>
              <a:t>Globally Weighted Regression (GWR)</a:t>
            </a:r>
          </a:p>
          <a:p>
            <a:pPr lvl="1"/>
            <a:endParaRPr lang="en-US" sz="3600" smtClean="0"/>
          </a:p>
          <a:p>
            <a:r>
              <a:rPr lang="en-US" sz="4000" smtClean="0"/>
              <a:t>Spatial Lag Model</a:t>
            </a:r>
          </a:p>
          <a:p>
            <a:pPr lvl="1"/>
            <a:endParaRPr lang="en-US" sz="3600" smtClean="0"/>
          </a:p>
          <a:p>
            <a:r>
              <a:rPr lang="en-US" sz="4000" smtClean="0"/>
              <a:t>Spatial Error Model</a:t>
            </a:r>
          </a:p>
          <a:p>
            <a:pPr lvl="1"/>
            <a:endParaRPr lang="en-US" sz="3600" smtClean="0"/>
          </a:p>
          <a:p>
            <a:r>
              <a:rPr lang="en-US" sz="4000" smtClean="0"/>
              <a:t>…</a:t>
            </a:r>
          </a:p>
          <a:p>
            <a:endParaRPr lang="en-US" sz="4000"/>
          </a:p>
        </p:txBody>
      </p:sp>
    </p:spTree>
    <p:extLst>
      <p:ext uri="{BB962C8B-B14F-4D97-AF65-F5344CB8AC3E}">
        <p14:creationId xmlns:p14="http://schemas.microsoft.com/office/powerpoint/2010/main" val="585048153"/>
      </p:ext>
    </p:extLst>
  </p:cSld>
  <p:clrMapOvr>
    <a:masterClrMapping/>
  </p:clrMapOvr>
  <p:transition/>
  <p:timing/>
</p:sld>
</file>

<file path=ppt/slides/slide6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smtClean="0"/>
              <a:t>Kriging</a:t>
            </a:r>
            <a:endParaRPr lang="en-US"/>
          </a:p>
        </p:txBody>
      </p:sp>
      <p:sp>
        <p:nvSpPr>
          <p:cNvPr id="3" name="Content Placeholder 2"/>
          <p:cNvSpPr>
            <a:spLocks noGrp="1"/>
          </p:cNvSpPr>
          <p:nvPr>
            <p:ph idx="1"/>
            <p:custDataLst>
              <p:tags r:id="rId4"/>
            </p:custDataLst>
          </p:nvPr>
        </p:nvSpPr>
        <p:spPr>
          <a:xfrm>
            <a:off x="297712" y="1282262"/>
            <a:ext cx="11653283" cy="5091957"/>
          </a:xfrm>
        </p:spPr>
        <p:txBody>
          <a:bodyPr>
            <a:noAutofit/>
          </a:bodyPr>
          <a:lstStyle/>
          <a:p>
            <a:r>
              <a:rPr lang="en-US" sz="4000" smtClean="0"/>
              <a:t>Also known as Gaussian Process Regression (GPR)</a:t>
            </a:r>
          </a:p>
          <a:p>
            <a:pPr lvl="1"/>
            <a:endParaRPr lang="en-US" smtClean="0"/>
          </a:p>
          <a:p>
            <a:r>
              <a:rPr lang="en-US" sz="4000" smtClean="0"/>
              <a:t>Linear or Non-linear regression</a:t>
            </a:r>
          </a:p>
          <a:p>
            <a:pPr lvl="1"/>
            <a:endParaRPr lang="en-US" smtClean="0"/>
          </a:p>
          <a:p>
            <a:r>
              <a:rPr lang="en-US" sz="4000" smtClean="0"/>
              <a:t>Sub-types</a:t>
            </a:r>
          </a:p>
          <a:p>
            <a:pPr lvl="1"/>
            <a:r>
              <a:rPr lang="en-US" sz="3600" smtClean="0"/>
              <a:t>Ordinary Kriging</a:t>
            </a:r>
          </a:p>
          <a:p>
            <a:pPr lvl="1"/>
            <a:r>
              <a:rPr lang="en-US" sz="3600" smtClean="0"/>
              <a:t>Simple Kriging</a:t>
            </a:r>
          </a:p>
          <a:p>
            <a:pPr lvl="1"/>
            <a:r>
              <a:rPr lang="en-US" sz="3600" smtClean="0"/>
              <a:t>Universal Kriging</a:t>
            </a:r>
          </a:p>
          <a:p>
            <a:pPr lvl="1"/>
            <a:r>
              <a:rPr lang="en-US" sz="3600" smtClean="0"/>
              <a:t>Co-Kriging</a:t>
            </a:r>
          </a:p>
          <a:p>
            <a:pPr lvl="1"/>
            <a:r>
              <a:rPr lang="en-US" sz="3600" smtClean="0"/>
              <a:t>…</a:t>
            </a:r>
          </a:p>
          <a:p>
            <a:pPr lvl="1"/>
            <a:endParaRPr lang="en-US" sz="3600"/>
          </a:p>
        </p:txBody>
      </p:sp>
      <p:pic>
        <p:nvPicPr>
          <p:cNvPr id="5" name="600px-Gaussianprocess">
            <a:hlinkClick action="ppaction://media"/>
          </p:cNvPr>
          <p:cNvPicPr>
            <a:picLocks noChangeAspect="1"/>
          </p:cNvPicPr>
          <p:nvPr>
            <a:videoFile r:link="rId7"/>
            <p:custDataLst>
              <p:tags r:id="rId6"/>
            </p:custDataLst>
            <p:extLst>
              <p:ext uri="{DAA4B4D4-6D71-4841-9C94-3DE7FCFB9230}">
                <p14:media xmlns:p14="http://schemas.microsoft.com/office/powerpoint/2010/main" r:embed="rId8"/>
              </p:ext>
            </p:extLst>
          </p:nvPr>
        </p:nvPicPr>
        <p:blipFill>
          <a:blip r:embed="rId5"/>
          <a:stretch>
            <a:fillRect/>
          </a:stretch>
        </p:blipFill>
        <p:spPr>
          <a:xfrm>
            <a:off x="4449944" y="3457904"/>
            <a:ext cx="7725591" cy="3386384"/>
          </a:xfrm>
          <a:prstGeom prst="rect">
            <a:avLst/>
          </a:prstGeom>
        </p:spPr>
      </p:pic>
    </p:spTree>
    <p:extLst>
      <p:ext uri="{BB962C8B-B14F-4D97-AF65-F5344CB8AC3E}">
        <p14:creationId xmlns:p14="http://schemas.microsoft.com/office/powerpoint/2010/main" val="40549611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endCondLst>
                    <p:cond evt="onNext" delay="0">
                      <p:tgtEl>
                        <p:sldTgt/>
                      </p:tgtEl>
                    </p:cond>
                    <p:cond evt="onPrev">
                      <p:tgtEl>
                        <p:sldTgt/>
                      </p:tgtEl>
                    </p:cond>
                  </p:endCondLst>
                </p:cTn>
                <p:tgtEl>
                  <p:spTgt spid="5"/>
                </p:tgtEl>
              </p:cMediaNode>
            </p:video>
          </p:childTnLst>
        </p:cTn>
      </p:par>
    </p:tnLst>
  </p:timing>
</p:sld>
</file>

<file path=ppt/slides/slide6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smtClean="0"/>
              <a:t>Kriging</a:t>
            </a:r>
            <a:endParaRPr lang="en-US"/>
          </a:p>
        </p:txBody>
      </p:sp>
      <p:sp>
        <p:nvSpPr>
          <p:cNvPr id="7" name="Content Placeholder 2"/>
          <p:cNvSpPr>
            <a:spLocks noGrp="1"/>
          </p:cNvSpPr>
          <p:nvPr>
            <p:ph idx="1"/>
            <p:custDataLst>
              <p:tags r:id="rId4"/>
            </p:custDataLst>
          </p:nvPr>
        </p:nvSpPr>
        <p:spPr>
          <a:xfrm>
            <a:off x="297712" y="1440713"/>
            <a:ext cx="11653283" cy="4933506"/>
          </a:xfrm>
        </p:spPr>
        <p:txBody>
          <a:bodyPr>
            <a:normAutofit/>
          </a:bodyPr>
          <a:lstStyle/>
          <a:p>
            <a:r>
              <a:rPr lang="en-US" sz="4000" smtClean="0"/>
              <a:t>Used for spatial </a:t>
            </a:r>
            <a:br>
              <a:rPr lang="en-US" sz="4000" smtClean="0"/>
            </a:br>
            <a:r>
              <a:rPr lang="en-US" sz="4000" smtClean="0"/>
              <a:t>interpolation</a:t>
            </a:r>
          </a:p>
          <a:p>
            <a:pPr lvl="1"/>
            <a:endParaRPr lang="en-US" sz="3600"/>
          </a:p>
          <a:p>
            <a:r>
              <a:rPr lang="en-US" sz="4000" smtClean="0"/>
              <a:t>Honors observations </a:t>
            </a:r>
            <a:br>
              <a:rPr lang="en-US" sz="4000" smtClean="0"/>
            </a:br>
            <a:r>
              <a:rPr lang="en-US" sz="4000" smtClean="0"/>
              <a:t>in 2D</a:t>
            </a:r>
          </a:p>
          <a:p>
            <a:pPr lvl="1"/>
            <a:endParaRPr lang="en-US" sz="3600"/>
          </a:p>
        </p:txBody>
      </p:sp>
      <p:pic>
        <p:nvPicPr>
          <p:cNvPr id="4" name="Picture 4" descr="https://enonline.supermap.com/iDesktop9D/WebHelp/Features/Analyst/Raster/interpolation/img/OrdinaryKrigingResult.png"/>
          <p:cNvPicPr>
            <a:picLocks noChangeAspect="1" noChangeArrowheads="1"/>
          </p:cNvPicPr>
          <p:nvPr>
            <p:custDataLst>
              <p:tags r:id="rId6"/>
            </p:custDataLst>
          </p:nvPr>
        </p:nvPicPr>
        <p:blipFill>
          <a:blip r:embed="rId5">
            <a:extLst>
              <a:ext uri="{28A0092B-C50C-407E-A947-70E740481C1C}">
                <a14:useLocalDpi xmlns:a14="http://schemas.microsoft.com/office/drawing/2010/main" val="0"/>
              </a:ext>
            </a:extLst>
          </a:blip>
          <a:srcRect r="49741"/>
          <a:stretch>
            <a:fillRect/>
          </a:stretch>
        </p:blipFill>
        <p:spPr bwMode="auto">
          <a:xfrm>
            <a:off x="6651193" y="1391990"/>
            <a:ext cx="4740165" cy="47388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enonline.supermap.com/iDesktop9D/WebHelp/Features/Analyst/Raster/interpolation/img/OrdinaryKrigingResult.png"/>
          <p:cNvPicPr>
            <a:picLocks noChangeAspect="1" noChangeArrowheads="1"/>
          </p:cNvPicPr>
          <p:nvPr>
            <p:custDataLst>
              <p:tags r:id="rId7"/>
            </p:custDataLst>
          </p:nvPr>
        </p:nvPicPr>
        <p:blipFill>
          <a:blip r:embed="rId5">
            <a:extLst>
              <a:ext uri="{28A0092B-C50C-407E-A947-70E740481C1C}">
                <a14:useLocalDpi xmlns:a14="http://schemas.microsoft.com/office/drawing/2010/main" val="0"/>
              </a:ext>
            </a:extLst>
          </a:blip>
          <a:srcRect l="50036"/>
          <a:stretch>
            <a:fillRect/>
          </a:stretch>
        </p:blipFill>
        <p:spPr bwMode="auto">
          <a:xfrm>
            <a:off x="6651193" y="1391989"/>
            <a:ext cx="4740165" cy="4738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0375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9" presetClass="emph" presetSubtype="0" nodeType="clickEffect">
                                  <p:stCondLst>
                                    <p:cond delay="0"/>
                                  </p:stCondLst>
                                  <p:childTnLst>
                                    <p:set>
                                      <p:cBhvr rctx="PPT">
                                        <p:cTn id="11" dur="indefinite"/>
                                        <p:tgtEl>
                                          <p:spTgt spid="5"/>
                                        </p:tgtEl>
                                        <p:attrNameLst>
                                          <p:attrName>style.opacity</p:attrName>
                                        </p:attrNameLst>
                                      </p:cBhvr>
                                      <p:to>
                                        <p:strVal val="0.75"/>
                                      </p:to>
                                    </p:set>
                                    <p:animEffect filter="image" prLst="opacity: 0.75">
                                      <p:cBhvr rctx="IE">
                                        <p:cTn id="12"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smtClean="0"/>
              <a:t>Semivariogram</a:t>
            </a:r>
            <a:endParaRPr lang="en-US"/>
          </a:p>
        </p:txBody>
      </p:sp>
      <p:pic>
        <p:nvPicPr>
          <p:cNvPr id="4" name="Content Placeholder 3"/>
          <p:cNvPicPr>
            <a:picLocks noGrp="1" noChangeAspect="1"/>
          </p:cNvPicPr>
          <p:nvPr>
            <p:ph idx="1"/>
            <p:custDataLst>
              <p:tags r:id="rId5"/>
            </p:custDataLst>
          </p:nvPr>
        </p:nvPicPr>
        <p:blipFill>
          <a:blip r:embed="rId4"/>
          <a:stretch>
            <a:fillRect/>
          </a:stretch>
        </p:blipFill>
        <p:spPr>
          <a:xfrm>
            <a:off x="2232467" y="1465263"/>
            <a:ext cx="7727067" cy="4711700"/>
          </a:xfrm>
          <a:prstGeom prst="rect">
            <a:avLst/>
          </a:prstGeom>
        </p:spPr>
      </p:pic>
      <p:sp useBgFill="1">
        <p:nvSpPr>
          <p:cNvPr id="5" name="Rectangle 4"/>
          <p:cNvSpPr/>
          <p:nvPr>
            <p:custDataLst>
              <p:tags r:id="rId6"/>
            </p:custDataLst>
          </p:nvPr>
        </p:nvSpPr>
        <p:spPr>
          <a:xfrm>
            <a:off x="2818485" y="2767690"/>
            <a:ext cx="510988" cy="286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6766454"/>
      </p:ext>
    </p:extLst>
  </p:cSld>
  <p:clrMapOvr>
    <a:masterClrMapping/>
  </p:clrMapOvr>
  <p:transition/>
  <p:timing/>
</p:sld>
</file>

<file path=ppt/slides/slide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26" name="Group 25"/>
          <p:cNvGrpSpPr>
            <a:grpSpLocks noChangeAspect="1"/>
          </p:cNvGrpSpPr>
          <p:nvPr/>
        </p:nvGrpSpPr>
        <p:grpSpPr>
          <a:xfrm>
            <a:off x="6660044" y="1180029"/>
            <a:ext cx="4937760" cy="4937760"/>
            <a:chOff x="3263702" y="624625"/>
            <a:chExt cx="4684544" cy="4791437"/>
          </a:xfrm>
        </p:grpSpPr>
        <p:sp>
          <p:nvSpPr>
            <p:cNvPr id="23" name="Rectangle 22"/>
            <p:cNvSpPr/>
            <p:nvPr/>
          </p:nvSpPr>
          <p:spPr>
            <a:xfrm>
              <a:off x="3263704" y="624625"/>
              <a:ext cx="4684541" cy="4791437"/>
            </a:xfrm>
            <a:prstGeom prst="rect">
              <a:avLst/>
            </a:prstGeom>
            <a:pattFill prst="smConfetti">
              <a:fgClr>
                <a:schemeClr val="tx1"/>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042079" y="2305318"/>
              <a:ext cx="2906167" cy="1287888"/>
            </a:xfrm>
            <a:prstGeom prst="rect">
              <a:avLst/>
            </a:prstGeom>
            <a:pattFill prst="zigZ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405012" y="624625"/>
              <a:ext cx="710566" cy="1680693"/>
            </a:xfrm>
            <a:prstGeom prst="rect">
              <a:avLst/>
            </a:prstGeom>
            <a:pattFill prst="wdDnDiag">
              <a:fgClr>
                <a:schemeClr val="accent1"/>
              </a:fgClr>
              <a:bgClr>
                <a:schemeClr val="bg2"/>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3263702" y="3593206"/>
              <a:ext cx="2795808" cy="1822856"/>
            </a:xfrm>
            <a:custGeom>
              <a:gdLst>
                <a:gd name="connsiteX0" fmla="*/ 3646700 w 3646700"/>
                <a:gd name="connsiteY0" fmla="*/ 0 h 1822856"/>
                <a:gd name="connsiteX1" fmla="*/ 3646700 w 3646700"/>
                <a:gd name="connsiteY1" fmla="*/ 1822856 h 1822856"/>
                <a:gd name="connsiteX2" fmla="*/ 0 w 3646700"/>
                <a:gd name="connsiteY2" fmla="*/ 1822856 h 1822856"/>
                <a:gd name="connsiteX3" fmla="*/ 0 w 3646700"/>
                <a:gd name="connsiteY3" fmla="*/ 364571 h 1822856"/>
              </a:gdLst>
              <a:cxnLst>
                <a:cxn ang="0">
                  <a:pos x="connsiteX0" y="connsiteY0"/>
                </a:cxn>
                <a:cxn ang="0">
                  <a:pos x="connsiteX1" y="connsiteY1"/>
                </a:cxn>
                <a:cxn ang="0">
                  <a:pos x="connsiteX2" y="connsiteY2"/>
                </a:cxn>
                <a:cxn ang="0">
                  <a:pos x="connsiteX3" y="connsiteY3"/>
                </a:cxn>
              </a:cxnLst>
              <a:rect l="l" t="t" r="r" b="b"/>
              <a:pathLst>
                <a:path w="3646700" h="1822856">
                  <a:moveTo>
                    <a:pt x="3646700" y="0"/>
                  </a:moveTo>
                  <a:lnTo>
                    <a:pt x="3646700" y="1822856"/>
                  </a:lnTo>
                  <a:lnTo>
                    <a:pt x="0" y="1822856"/>
                  </a:lnTo>
                  <a:lnTo>
                    <a:pt x="0" y="364571"/>
                  </a:lnTo>
                  <a:close/>
                </a:path>
              </a:pathLst>
            </a:custGeom>
            <a:pattFill prst="plaid">
              <a:fgClr>
                <a:schemeClr val="accent3"/>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Manual Input 23"/>
            <p:cNvSpPr/>
            <p:nvPr/>
          </p:nvSpPr>
          <p:spPr>
            <a:xfrm rot="5400000">
              <a:off x="3779404" y="108924"/>
              <a:ext cx="1680694" cy="2712097"/>
            </a:xfrm>
            <a:prstGeom prst="flowChartManualInput">
              <a:avLst/>
            </a:prstGeom>
            <a:pattFill prst="dotGrid">
              <a:fgClr>
                <a:schemeClr val="accent1"/>
              </a:fgClr>
              <a:bgClr>
                <a:schemeClr val="bg2"/>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059510" y="3593206"/>
              <a:ext cx="1888735" cy="1822856"/>
            </a:xfrm>
            <a:prstGeom prst="rect">
              <a:avLst/>
            </a:prstGeom>
            <a:pattFill prst="pct1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6660044" y="1180030"/>
            <a:ext cx="4684544" cy="4791437"/>
            <a:chOff x="3263702" y="624625"/>
            <a:chExt cx="4684544" cy="4791437"/>
          </a:xfrm>
          <a:scene3d>
            <a:camera prst="isometricOffAxis2Top"/>
            <a:lightRig rig="threePt" dir="t"/>
          </a:scene3d>
        </p:grpSpPr>
        <p:sp>
          <p:nvSpPr>
            <p:cNvPr id="28" name="Rectangle 27"/>
            <p:cNvSpPr/>
            <p:nvPr/>
          </p:nvSpPr>
          <p:spPr>
            <a:xfrm>
              <a:off x="3263704" y="624625"/>
              <a:ext cx="4684541" cy="4791437"/>
            </a:xfrm>
            <a:prstGeom prst="rect">
              <a:avLst/>
            </a:prstGeom>
            <a:pattFill prst="smConfetti">
              <a:fgClr>
                <a:schemeClr val="tx1"/>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042079" y="2305318"/>
              <a:ext cx="2906167" cy="1287888"/>
            </a:xfrm>
            <a:prstGeom prst="rect">
              <a:avLst/>
            </a:prstGeom>
            <a:pattFill prst="zigZ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405012" y="624625"/>
              <a:ext cx="710566" cy="1680693"/>
            </a:xfrm>
            <a:prstGeom prst="rect">
              <a:avLst/>
            </a:pr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3263702" y="3593206"/>
              <a:ext cx="2795808" cy="1822856"/>
            </a:xfrm>
            <a:custGeom>
              <a:gdLst>
                <a:gd name="connsiteX0" fmla="*/ 3646700 w 3646700"/>
                <a:gd name="connsiteY0" fmla="*/ 0 h 1822856"/>
                <a:gd name="connsiteX1" fmla="*/ 3646700 w 3646700"/>
                <a:gd name="connsiteY1" fmla="*/ 1822856 h 1822856"/>
                <a:gd name="connsiteX2" fmla="*/ 0 w 3646700"/>
                <a:gd name="connsiteY2" fmla="*/ 1822856 h 1822856"/>
                <a:gd name="connsiteX3" fmla="*/ 0 w 3646700"/>
                <a:gd name="connsiteY3" fmla="*/ 364571 h 1822856"/>
              </a:gdLst>
              <a:cxnLst>
                <a:cxn ang="0">
                  <a:pos x="connsiteX0" y="connsiteY0"/>
                </a:cxn>
                <a:cxn ang="0">
                  <a:pos x="connsiteX1" y="connsiteY1"/>
                </a:cxn>
                <a:cxn ang="0">
                  <a:pos x="connsiteX2" y="connsiteY2"/>
                </a:cxn>
                <a:cxn ang="0">
                  <a:pos x="connsiteX3" y="connsiteY3"/>
                </a:cxn>
              </a:cxnLst>
              <a:rect l="l" t="t" r="r" b="b"/>
              <a:pathLst>
                <a:path w="3646700" h="1822856">
                  <a:moveTo>
                    <a:pt x="3646700" y="0"/>
                  </a:moveTo>
                  <a:lnTo>
                    <a:pt x="3646700" y="1822856"/>
                  </a:lnTo>
                  <a:lnTo>
                    <a:pt x="0" y="1822856"/>
                  </a:lnTo>
                  <a:lnTo>
                    <a:pt x="0" y="364571"/>
                  </a:lnTo>
                  <a:close/>
                </a:path>
              </a:pathLst>
            </a:custGeom>
            <a:pattFill prst="plaid">
              <a:fgClr>
                <a:schemeClr val="accent3"/>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Manual Input 31"/>
            <p:cNvSpPr/>
            <p:nvPr/>
          </p:nvSpPr>
          <p:spPr>
            <a:xfrm rot="5400000">
              <a:off x="3779404" y="108924"/>
              <a:ext cx="1680694" cy="2712097"/>
            </a:xfrm>
            <a:prstGeom prst="flowChartManualInput">
              <a:avLst/>
            </a:prstGeom>
            <a:pattFill prst="dot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059510" y="3593206"/>
              <a:ext cx="1888735" cy="1822856"/>
            </a:xfrm>
            <a:prstGeom prst="rect">
              <a:avLst/>
            </a:prstGeom>
            <a:pattFill prst="pct1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7872821" y="2176120"/>
            <a:ext cx="1586168" cy="858773"/>
            <a:chOff x="7872821" y="1387450"/>
            <a:chExt cx="1586168" cy="858773"/>
          </a:xfrm>
        </p:grpSpPr>
        <p:pic>
          <p:nvPicPr>
            <p:cNvPr id="34" name="Picture 33" descr="tree 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2821" y="1387450"/>
              <a:ext cx="565600" cy="684603"/>
            </a:xfrm>
            <a:prstGeom prst="rect">
              <a:avLst/>
            </a:prstGeom>
          </p:spPr>
        </p:pic>
        <p:pic>
          <p:nvPicPr>
            <p:cNvPr id="35" name="Picture 34" descr="tree 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3105" y="1474535"/>
              <a:ext cx="565600" cy="684603"/>
            </a:xfrm>
            <a:prstGeom prst="rect">
              <a:avLst/>
            </a:prstGeom>
          </p:spPr>
        </p:pic>
        <p:pic>
          <p:nvPicPr>
            <p:cNvPr id="36" name="Picture 35" descr="tree 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3389" y="1561620"/>
              <a:ext cx="565600" cy="684603"/>
            </a:xfrm>
            <a:prstGeom prst="rect">
              <a:avLst/>
            </a:prstGeom>
          </p:spPr>
        </p:pic>
      </p:grpSp>
      <p:pic>
        <p:nvPicPr>
          <p:cNvPr id="37" name="Picture 36" descr="tree 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8735" y="2590668"/>
            <a:ext cx="565600" cy="684603"/>
          </a:xfrm>
          <a:prstGeom prst="rect">
            <a:avLst/>
          </a:prstGeom>
        </p:spPr>
      </p:pic>
      <p:pic>
        <p:nvPicPr>
          <p:cNvPr id="38" name="Picture 37" descr="tree 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3411" y="3486684"/>
            <a:ext cx="565600" cy="684603"/>
          </a:xfrm>
          <a:prstGeom prst="rect">
            <a:avLst/>
          </a:prstGeom>
        </p:spPr>
      </p:pic>
      <p:pic>
        <p:nvPicPr>
          <p:cNvPr id="39" name="Picture 38" descr="Grass Free Stock Photo - Public Domain Pictures"/>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00832" y="2298729"/>
            <a:ext cx="815947" cy="1223921"/>
          </a:xfrm>
          <a:prstGeom prst="rect">
            <a:avLst/>
          </a:prstGeom>
        </p:spPr>
      </p:pic>
      <p:pic>
        <p:nvPicPr>
          <p:cNvPr id="40" name="Picture 39" descr="Stock Cow Number 1 by PomPrint on DeviantAr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6279" y="2932970"/>
            <a:ext cx="564126" cy="679113"/>
          </a:xfrm>
          <a:prstGeom prst="rect">
            <a:avLst/>
          </a:prstGeom>
        </p:spPr>
      </p:pic>
      <p:grpSp>
        <p:nvGrpSpPr>
          <p:cNvPr id="58" name="Group 57"/>
          <p:cNvGrpSpPr/>
          <p:nvPr/>
        </p:nvGrpSpPr>
        <p:grpSpPr>
          <a:xfrm>
            <a:off x="6660044" y="1180029"/>
            <a:ext cx="4937761" cy="4937760"/>
            <a:chOff x="5201216" y="888937"/>
            <a:chExt cx="4937761" cy="4937760"/>
          </a:xfrm>
        </p:grpSpPr>
        <p:sp>
          <p:nvSpPr>
            <p:cNvPr id="59" name="Rectangle 58"/>
            <p:cNvSpPr>
              <a:spLocks noChangeAspect="1"/>
            </p:cNvSpPr>
            <p:nvPr/>
          </p:nvSpPr>
          <p:spPr>
            <a:xfrm>
              <a:off x="6847136" y="2534857"/>
              <a:ext cx="1645920" cy="1645920"/>
            </a:xfrm>
            <a:prstGeom prst="rect">
              <a:avLst/>
            </a:prstGeom>
            <a:pattFill prst="zigZag">
              <a:fgClr>
                <a:schemeClr val="accent3">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a:spLocks noChangeAspect="1"/>
            </p:cNvSpPr>
            <p:nvPr/>
          </p:nvSpPr>
          <p:spPr>
            <a:xfrm>
              <a:off x="8493056" y="888937"/>
              <a:ext cx="1645920" cy="1645920"/>
            </a:xfrm>
            <a:prstGeom prst="rect">
              <a:avLst/>
            </a:prstGeom>
            <a:pattFill prst="zigZag">
              <a:fgClr>
                <a:schemeClr val="accent4">
                  <a:lumMod val="75000"/>
                </a:schemeClr>
              </a:fgClr>
              <a:bgClr>
                <a:schemeClr val="bg1">
                  <a:lumMod val="50000"/>
                  <a:lumOff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a:spLocks noChangeAspect="1"/>
            </p:cNvSpPr>
            <p:nvPr/>
          </p:nvSpPr>
          <p:spPr>
            <a:xfrm>
              <a:off x="8493057" y="2534857"/>
              <a:ext cx="1645920" cy="1645920"/>
            </a:xfrm>
            <a:prstGeom prst="rect">
              <a:avLst/>
            </a:prstGeom>
            <a:pattFill prst="smCheck">
              <a:fgClr>
                <a:schemeClr val="accent6"/>
              </a:fgClr>
              <a:bgClr>
                <a:schemeClr val="bg1">
                  <a:lumMod val="8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a:spLocks noChangeAspect="1"/>
            </p:cNvSpPr>
            <p:nvPr/>
          </p:nvSpPr>
          <p:spPr>
            <a:xfrm>
              <a:off x="5201216" y="4180777"/>
              <a:ext cx="1645920" cy="1645920"/>
            </a:xfrm>
            <a:prstGeom prst="rect">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a:spLocks noChangeAspect="1"/>
            </p:cNvSpPr>
            <p:nvPr/>
          </p:nvSpPr>
          <p:spPr>
            <a:xfrm>
              <a:off x="6847137" y="4180777"/>
              <a:ext cx="1645920" cy="1645920"/>
            </a:xfrm>
            <a:prstGeom prst="rect">
              <a:avLst/>
            </a:prstGeom>
            <a:pattFill prst="ltHorz">
              <a:fgClr>
                <a:schemeClr val="accent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a:spLocks noChangeAspect="1"/>
            </p:cNvSpPr>
            <p:nvPr/>
          </p:nvSpPr>
          <p:spPr>
            <a:xfrm>
              <a:off x="8493057" y="4180777"/>
              <a:ext cx="1645920" cy="1645920"/>
            </a:xfrm>
            <a:prstGeom prst="rect">
              <a:avLst/>
            </a:prstGeom>
            <a:pattFill prst="ltVert">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a:spLocks noChangeAspect="1"/>
            </p:cNvSpPr>
            <p:nvPr/>
          </p:nvSpPr>
          <p:spPr>
            <a:xfrm>
              <a:off x="5201216" y="888937"/>
              <a:ext cx="1645920" cy="1645920"/>
            </a:xfrm>
            <a:prstGeom prst="rect">
              <a:avLst/>
            </a:prstGeom>
            <a:pattFill prst="pct5">
              <a:fgClr>
                <a:schemeClr val="bg1"/>
              </a:fgClr>
              <a:bgClr>
                <a:schemeClr val="accent4">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a:spLocks noChangeAspect="1"/>
            </p:cNvSpPr>
            <p:nvPr/>
          </p:nvSpPr>
          <p:spPr>
            <a:xfrm>
              <a:off x="5201216" y="2534857"/>
              <a:ext cx="1645920" cy="1645920"/>
            </a:xfrm>
            <a:prstGeom prst="rect">
              <a:avLst/>
            </a:prstGeom>
            <a:pattFill prst="ltUpDiag">
              <a:fgClr>
                <a:schemeClr val="accent1">
                  <a:lumMod val="75000"/>
                </a:schemeClr>
              </a:fgClr>
              <a:bgClr>
                <a:schemeClr val="bg1">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a:spLocks noChangeAspect="1"/>
            </p:cNvSpPr>
            <p:nvPr/>
          </p:nvSpPr>
          <p:spPr>
            <a:xfrm>
              <a:off x="6847136" y="888937"/>
              <a:ext cx="1645920" cy="1645920"/>
            </a:xfrm>
            <a:prstGeom prst="rect">
              <a:avLst/>
            </a:prstGeom>
            <a:pattFill prst="dkDnDiag">
              <a:fgClr>
                <a:schemeClr val="tx1">
                  <a:lumMod val="85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3" name="soil"/>
          <p:cNvPicPr>
            <a:picLocks noChangeAspect="1"/>
          </p:cNvPicPr>
          <p:nvPr/>
        </p:nvPicPr>
        <p:blipFill>
          <a:blip r:embed="rId5"/>
          <a:stretch>
            <a:fillRect/>
          </a:stretch>
        </p:blipFill>
        <p:spPr>
          <a:xfrm>
            <a:off x="1447693" y="3759214"/>
            <a:ext cx="4114800" cy="4114800"/>
          </a:xfrm>
          <a:prstGeom prst="rect">
            <a:avLst/>
          </a:prstGeom>
          <a:effectLst>
            <a:outerShdw blurRad="63500" sx="102000" sy="102000" algn="ctr" rotWithShape="0">
              <a:prstClr val="black">
                <a:alpha val="40000"/>
              </a:prstClr>
            </a:outerShdw>
          </a:effectLst>
          <a:scene3d>
            <a:camera prst="isometricOffAxis1Top"/>
            <a:lightRig rig="threePt" dir="t"/>
          </a:scene3d>
        </p:spPr>
      </p:pic>
      <p:pic>
        <p:nvPicPr>
          <p:cNvPr id="79" name="topo"/>
          <p:cNvPicPr>
            <a:picLocks noChangeAspect="1"/>
          </p:cNvPicPr>
          <p:nvPr/>
        </p:nvPicPr>
        <p:blipFill>
          <a:blip r:embed="rId6"/>
          <a:stretch>
            <a:fillRect/>
          </a:stretch>
        </p:blipFill>
        <p:spPr>
          <a:xfrm>
            <a:off x="1447693" y="3268439"/>
            <a:ext cx="4114800" cy="4114800"/>
          </a:xfrm>
          <a:prstGeom prst="rect">
            <a:avLst/>
          </a:prstGeom>
          <a:effectLst>
            <a:outerShdw blurRad="63500" sx="102000" sy="102000" algn="ctr" rotWithShape="0">
              <a:prstClr val="black">
                <a:alpha val="40000"/>
              </a:prstClr>
            </a:outerShdw>
          </a:effectLst>
          <a:scene3d>
            <a:camera prst="isometricOffAxis1Top"/>
            <a:lightRig rig="threePt" dir="t"/>
          </a:scene3d>
        </p:spPr>
      </p:pic>
      <p:pic>
        <p:nvPicPr>
          <p:cNvPr id="81" name="lu"/>
          <p:cNvPicPr>
            <a:picLocks noChangeAspect="1"/>
          </p:cNvPicPr>
          <p:nvPr/>
        </p:nvPicPr>
        <p:blipFill>
          <a:blip r:embed="rId7"/>
          <a:stretch>
            <a:fillRect/>
          </a:stretch>
        </p:blipFill>
        <p:spPr>
          <a:xfrm>
            <a:off x="1447693" y="2777666"/>
            <a:ext cx="4114800" cy="4114800"/>
          </a:xfrm>
          <a:prstGeom prst="rect">
            <a:avLst/>
          </a:prstGeom>
          <a:effectLst>
            <a:outerShdw blurRad="63500" sx="102000" sy="102000" algn="ctr" rotWithShape="0">
              <a:prstClr val="black">
                <a:alpha val="40000"/>
              </a:prstClr>
            </a:outerShdw>
          </a:effectLst>
          <a:scene3d>
            <a:camera prst="isometricOffAxis1Top"/>
            <a:lightRig rig="threePt" dir="t"/>
          </a:scene3d>
        </p:spPr>
      </p:pic>
      <p:sp>
        <p:nvSpPr>
          <p:cNvPr id="68" name="ah1"/>
          <p:cNvSpPr/>
          <p:nvPr/>
        </p:nvSpPr>
        <p:spPr>
          <a:xfrm>
            <a:off x="1447693" y="1796120"/>
            <a:ext cx="4114800" cy="4114800"/>
          </a:xfrm>
          <a:prstGeom prst="rect">
            <a:avLst/>
          </a:prstGeom>
          <a:blipFill dpi="0" rotWithShape="1">
            <a:blip r:embed="rId8">
              <a:alphaModFix amt="50000"/>
              <a:duotone>
                <a:prstClr val="black"/>
                <a:srgbClr val="FFFF00">
                  <a:tint val="45000"/>
                  <a:satMod val="400000"/>
                </a:srgbClr>
              </a:duotone>
            </a:blip>
            <a:stretch>
              <a:fillRect/>
            </a:stretch>
          </a:blipFill>
          <a:ln>
            <a:solidFill>
              <a:schemeClr val="tx1">
                <a:lumMod val="50000"/>
              </a:schemeClr>
            </a:solid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h3"/>
          <p:cNvSpPr/>
          <p:nvPr/>
        </p:nvSpPr>
        <p:spPr>
          <a:xfrm>
            <a:off x="1447693" y="2286893"/>
            <a:ext cx="4114800" cy="4114800"/>
          </a:xfrm>
          <a:prstGeom prst="rect">
            <a:avLst/>
          </a:prstGeom>
          <a:blipFill dpi="0" rotWithShape="1">
            <a:blip r:embed="rId8">
              <a:alphaModFix amt="50000"/>
              <a:duotone>
                <a:prstClr val="black"/>
                <a:srgbClr val="FFFF00">
                  <a:tint val="45000"/>
                  <a:satMod val="400000"/>
                </a:srgbClr>
              </a:duotone>
            </a:blip>
            <a:stretch>
              <a:fillRect/>
            </a:stretch>
          </a:blipFill>
          <a:ln>
            <a:solidFill>
              <a:schemeClr val="tx1">
                <a:lumMod val="50000"/>
              </a:schemeClr>
            </a:solid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h2"/>
          <p:cNvSpPr/>
          <p:nvPr/>
        </p:nvSpPr>
        <p:spPr>
          <a:xfrm>
            <a:off x="1447693" y="1305347"/>
            <a:ext cx="4114800" cy="4114800"/>
          </a:xfrm>
          <a:prstGeom prst="rect">
            <a:avLst/>
          </a:prstGeom>
          <a:blipFill dpi="0" rotWithShape="1">
            <a:blip r:embed="rId8">
              <a:alphaModFix amt="50000"/>
              <a:duotone>
                <a:prstClr val="black"/>
                <a:srgbClr val="FFFF00">
                  <a:tint val="45000"/>
                  <a:satMod val="400000"/>
                </a:srgbClr>
              </a:duotone>
            </a:blip>
            <a:stretch>
              <a:fillRect/>
            </a:stretch>
          </a:blipFill>
          <a:ln>
            <a:solidFill>
              <a:schemeClr val="tx1">
                <a:lumMod val="50000"/>
              </a:schemeClr>
            </a:solid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sm"/>
          <p:cNvPicPr>
            <a:picLocks noChangeAspect="1"/>
          </p:cNvPicPr>
          <p:nvPr/>
        </p:nvPicPr>
        <p:blipFill>
          <a:blip r:embed="rId9"/>
          <a:stretch>
            <a:fillRect/>
          </a:stretch>
        </p:blipFill>
        <p:spPr>
          <a:xfrm>
            <a:off x="1447693" y="814574"/>
            <a:ext cx="4114800" cy="4114800"/>
          </a:xfrm>
          <a:prstGeom prst="rect">
            <a:avLst/>
          </a:prstGeom>
          <a:effectLst>
            <a:outerShdw blurRad="63500" sx="102000" sy="102000" algn="ctr" rotWithShape="0">
              <a:prstClr val="black">
                <a:alpha val="40000"/>
              </a:prstClr>
            </a:outerShdw>
          </a:effectLst>
          <a:scene3d>
            <a:camera prst="isometricOffAxis1Top"/>
            <a:lightRig rig="threePt" dir="t"/>
          </a:scene3d>
        </p:spPr>
      </p:pic>
      <p:pic>
        <p:nvPicPr>
          <p:cNvPr id="85" name="rainfall"/>
          <p:cNvPicPr>
            <a:picLocks noChangeAspect="1"/>
          </p:cNvPicPr>
          <p:nvPr/>
        </p:nvPicPr>
        <p:blipFill>
          <a:blip r:embed="rId10"/>
          <a:stretch>
            <a:fillRect/>
          </a:stretch>
        </p:blipFill>
        <p:spPr>
          <a:xfrm>
            <a:off x="1447693" y="323801"/>
            <a:ext cx="4114800" cy="4114800"/>
          </a:xfrm>
          <a:prstGeom prst="rect">
            <a:avLst/>
          </a:prstGeom>
          <a:effectLst>
            <a:outerShdw blurRad="63500" sx="102000" sy="102000" algn="ctr" rotWithShape="0">
              <a:prstClr val="black">
                <a:alpha val="40000"/>
              </a:prstClr>
            </a:outerShdw>
          </a:effectLst>
          <a:scene3d>
            <a:camera prst="isometricOffAxis1Top"/>
            <a:lightRig rig="threePt" dir="t"/>
          </a:scene3d>
        </p:spPr>
      </p:pic>
      <p:pic>
        <p:nvPicPr>
          <p:cNvPr id="80" name="temperature"/>
          <p:cNvPicPr>
            <a:picLocks noChangeAspect="1"/>
          </p:cNvPicPr>
          <p:nvPr/>
        </p:nvPicPr>
        <p:blipFill>
          <a:blip r:embed="rId11"/>
          <a:stretch>
            <a:fillRect/>
          </a:stretch>
        </p:blipFill>
        <p:spPr>
          <a:xfrm>
            <a:off x="1447693" y="-166972"/>
            <a:ext cx="4114800" cy="4114800"/>
          </a:xfrm>
          <a:prstGeom prst="rect">
            <a:avLst/>
          </a:prstGeom>
          <a:effectLst>
            <a:outerShdw blurRad="63500" sx="102000" sy="102000" algn="ctr" rotWithShape="0">
              <a:prstClr val="black">
                <a:alpha val="40000"/>
              </a:prstClr>
            </a:outerShdw>
          </a:effectLst>
          <a:scene3d>
            <a:camera prst="isometricOffAxis1Top"/>
            <a:lightRig rig="threePt" dir="t"/>
          </a:scene3d>
        </p:spPr>
      </p:pic>
      <p:sp>
        <p:nvSpPr>
          <p:cNvPr id="86" name="dynamic text"/>
          <p:cNvSpPr txBox="1"/>
          <p:nvPr/>
        </p:nvSpPr>
        <p:spPr>
          <a:xfrm>
            <a:off x="871986" y="1094357"/>
            <a:ext cx="998991" cy="369332"/>
          </a:xfrm>
          <a:prstGeom prst="rect">
            <a:avLst/>
          </a:prstGeom>
          <a:noFill/>
        </p:spPr>
        <p:txBody>
          <a:bodyPr wrap="none" rtlCol="0">
            <a:spAutoFit/>
          </a:bodyPr>
          <a:lstStyle/>
          <a:p>
            <a:r>
              <a:rPr lang="en-US">
                <a:latin typeface="Futura PT Medium" panose="020b0602020204020303" pitchFamily="34" charset="-52"/>
              </a:rPr>
              <a:t>Dynamic</a:t>
            </a:r>
          </a:p>
        </p:txBody>
      </p:sp>
      <p:sp>
        <p:nvSpPr>
          <p:cNvPr id="87" name="static text"/>
          <p:cNvSpPr txBox="1"/>
          <p:nvPr/>
        </p:nvSpPr>
        <p:spPr>
          <a:xfrm>
            <a:off x="1029730" y="6117789"/>
            <a:ext cx="700705" cy="369332"/>
          </a:xfrm>
          <a:prstGeom prst="rect">
            <a:avLst/>
          </a:prstGeom>
          <a:noFill/>
        </p:spPr>
        <p:txBody>
          <a:bodyPr wrap="none" rtlCol="0">
            <a:spAutoFit/>
          </a:bodyPr>
          <a:lstStyle/>
          <a:p>
            <a:r>
              <a:rPr lang="en-US">
                <a:latin typeface="Futura PT Medium" panose="020b0602020204020303" pitchFamily="34" charset="-52"/>
              </a:rPr>
              <a:t>Static</a:t>
            </a:r>
          </a:p>
        </p:txBody>
      </p:sp>
      <p:sp>
        <p:nvSpPr>
          <p:cNvPr id="90" name="Left Bracket 89"/>
          <p:cNvSpPr/>
          <p:nvPr/>
        </p:nvSpPr>
        <p:spPr>
          <a:xfrm>
            <a:off x="545535" y="1394460"/>
            <a:ext cx="182880" cy="4422154"/>
          </a:xfrm>
          <a:prstGeom prst="leftBracket">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envirome text"/>
          <p:cNvSpPr txBox="1"/>
          <p:nvPr/>
        </p:nvSpPr>
        <p:spPr>
          <a:xfrm rot="16200000">
            <a:off x="-533972" y="3343927"/>
            <a:ext cx="1669349" cy="523220"/>
          </a:xfrm>
          <a:prstGeom prst="rect">
            <a:avLst/>
          </a:prstGeom>
          <a:noFill/>
        </p:spPr>
        <p:txBody>
          <a:bodyPr wrap="square" rtlCol="0">
            <a:spAutoFit/>
          </a:bodyPr>
          <a:lstStyle/>
          <a:p>
            <a:r>
              <a:rPr lang="en-US" sz="2800" err="1">
                <a:latin typeface="Futura PT Medium" panose="020b0602020204020303" pitchFamily="34" charset="-52"/>
              </a:rPr>
              <a:t>Envirome</a:t>
            </a:r>
            <a:endParaRPr lang="en-US" sz="2800">
              <a:latin typeface="Futura PT Medium" panose="020b0602020204020303" pitchFamily="34" charset="-52"/>
            </a:endParaRPr>
          </a:p>
        </p:txBody>
      </p:sp>
      <p:sp>
        <p:nvSpPr>
          <p:cNvPr id="92" name="Title 1"/>
          <p:cNvSpPr txBox="1"/>
          <p:nvPr/>
        </p:nvSpPr>
        <p:spPr>
          <a:xfrm>
            <a:off x="-1" y="131314"/>
            <a:ext cx="11821419" cy="707822"/>
          </a:xfrm>
          <a:prstGeom prst="rect">
            <a:avLst/>
          </a:prstGeom>
        </p:spPr>
        <p:txBody>
          <a:bodyPr vert="horz" lIns="91440" tIns="45720" rIns="91440" bIns="45720" rtlCol="0" anchor="ctr">
            <a:spAutoFit/>
          </a:bodyPr>
          <a:lstStyle>
            <a:lvl1pPr defTabSz="914400">
              <a:lnSpc>
                <a:spcPct val="90000"/>
              </a:lnSpc>
              <a:spcBef>
                <a:spcPct val="0"/>
              </a:spcBef>
              <a:buNone/>
              <a:defRPr sz="4000" u="none">
                <a:ln>
                  <a:noFill/>
                </a:ln>
                <a:solidFill>
                  <a:srgbClr val="66CCFF"/>
                </a:solidFill>
                <a:ea typeface="+mj-ea"/>
                <a:cs typeface="+mj-cs"/>
              </a:defRPr>
            </a:lvl1pPr>
          </a:lstStyle>
          <a:p>
            <a:r>
              <a:rPr lang="en-US" sz="4400" b="1">
                <a:solidFill>
                  <a:schemeClr val="tx1"/>
                </a:solidFill>
                <a:latin typeface="Futura PT Medium" panose="020b0602020204020303" pitchFamily="34" charset="-52"/>
              </a:rPr>
              <a:t>Envirotyping</a:t>
            </a:r>
          </a:p>
        </p:txBody>
      </p:sp>
      <p:sp>
        <p:nvSpPr>
          <p:cNvPr id="47" name="Rain text"/>
          <p:cNvSpPr txBox="1"/>
          <p:nvPr/>
        </p:nvSpPr>
        <p:spPr>
          <a:xfrm rot="21035896">
            <a:off x="3718673" y="2580889"/>
            <a:ext cx="1459662" cy="369332"/>
          </a:xfrm>
          <a:prstGeom prst="rect">
            <a:avLst/>
          </a:prstGeom>
          <a:noFill/>
        </p:spPr>
        <p:txBody>
          <a:bodyPr wrap="square" rtlCol="0">
            <a:spAutoFit/>
          </a:bodyPr>
          <a:lstStyle/>
          <a:p>
            <a:r>
              <a:rPr lang="en-US">
                <a:solidFill>
                  <a:schemeClr val="bg1"/>
                </a:solidFill>
                <a:effectLst>
                  <a:outerShdw blurRad="38100" dist="38100" dir="2700000" algn="tl">
                    <a:srgbClr val="000000">
                      <a:alpha val="43137"/>
                    </a:srgbClr>
                  </a:outerShdw>
                </a:effectLst>
                <a:latin typeface="Futura PT Medium" panose="020b0602020204020303" pitchFamily="34" charset="-52"/>
              </a:rPr>
              <a:t>Rainfall</a:t>
            </a:r>
          </a:p>
        </p:txBody>
      </p:sp>
      <p:sp>
        <p:nvSpPr>
          <p:cNvPr id="51" name="LU text"/>
          <p:cNvSpPr txBox="1"/>
          <p:nvPr/>
        </p:nvSpPr>
        <p:spPr>
          <a:xfrm rot="21035896">
            <a:off x="3719004" y="5068026"/>
            <a:ext cx="1379384" cy="366777"/>
          </a:xfrm>
          <a:prstGeom prst="rect">
            <a:avLst/>
          </a:prstGeom>
          <a:noFill/>
        </p:spPr>
        <p:txBody>
          <a:bodyPr wrap="square" rtlCol="0">
            <a:spAutoFit/>
          </a:bodyPr>
          <a:lstStyle/>
          <a:p>
            <a:r>
              <a:rPr lang="en-US">
                <a:solidFill>
                  <a:schemeClr val="bg1"/>
                </a:solidFill>
                <a:effectLst>
                  <a:outerShdw blurRad="38100" dist="38100" dir="2700000" algn="tl">
                    <a:srgbClr val="000000">
                      <a:alpha val="43137"/>
                    </a:srgbClr>
                  </a:outerShdw>
                </a:effectLst>
                <a:latin typeface="Futura PT Medium" panose="020b0602020204020303" pitchFamily="34" charset="-52"/>
              </a:rPr>
              <a:t>Land Use</a:t>
            </a:r>
          </a:p>
        </p:txBody>
      </p:sp>
      <p:sp>
        <p:nvSpPr>
          <p:cNvPr id="52" name="ST text"/>
          <p:cNvSpPr txBox="1"/>
          <p:nvPr/>
        </p:nvSpPr>
        <p:spPr>
          <a:xfrm rot="21035896">
            <a:off x="3744100" y="6061042"/>
            <a:ext cx="1372805" cy="370809"/>
          </a:xfrm>
          <a:prstGeom prst="rect">
            <a:avLst/>
          </a:prstGeom>
          <a:noFill/>
        </p:spPr>
        <p:txBody>
          <a:bodyPr wrap="square" rtlCol="0">
            <a:spAutoFit/>
          </a:bodyPr>
          <a:lstStyle/>
          <a:p>
            <a:r>
              <a:rPr lang="en-US">
                <a:solidFill>
                  <a:schemeClr val="bg1"/>
                </a:solidFill>
                <a:effectLst>
                  <a:outerShdw blurRad="38100" dist="38100" dir="2700000" algn="tl">
                    <a:srgbClr val="000000">
                      <a:alpha val="43137"/>
                    </a:srgbClr>
                  </a:outerShdw>
                </a:effectLst>
                <a:latin typeface="Futura PT Medium" panose="020b0602020204020303" pitchFamily="34" charset="-52"/>
              </a:rPr>
              <a:t>Soil Type</a:t>
            </a:r>
          </a:p>
        </p:txBody>
      </p:sp>
      <p:sp>
        <p:nvSpPr>
          <p:cNvPr id="53" name="Topo text"/>
          <p:cNvSpPr txBox="1"/>
          <p:nvPr/>
        </p:nvSpPr>
        <p:spPr>
          <a:xfrm rot="21035896">
            <a:off x="3536879" y="5536582"/>
            <a:ext cx="1459662" cy="369332"/>
          </a:xfrm>
          <a:prstGeom prst="rect">
            <a:avLst/>
          </a:prstGeom>
          <a:noFill/>
        </p:spPr>
        <p:txBody>
          <a:bodyPr wrap="square" rtlCol="0">
            <a:spAutoFit/>
          </a:bodyPr>
          <a:lstStyle/>
          <a:p>
            <a:r>
              <a:rPr lang="en-US">
                <a:solidFill>
                  <a:schemeClr val="bg1"/>
                </a:solidFill>
                <a:effectLst>
                  <a:outerShdw blurRad="38100" dist="38100" dir="2700000" algn="tl">
                    <a:srgbClr val="000000">
                      <a:alpha val="43137"/>
                    </a:srgbClr>
                  </a:outerShdw>
                </a:effectLst>
                <a:latin typeface="Futura PT Medium" panose="020b0602020204020303" pitchFamily="34" charset="-52"/>
              </a:rPr>
              <a:t>Topography</a:t>
            </a:r>
          </a:p>
        </p:txBody>
      </p:sp>
      <p:sp>
        <p:nvSpPr>
          <p:cNvPr id="55" name="temp1"/>
          <p:cNvSpPr/>
          <p:nvPr/>
        </p:nvSpPr>
        <p:spPr>
          <a:xfrm>
            <a:off x="4664433" y="1394460"/>
            <a:ext cx="1371600" cy="1368590"/>
          </a:xfrm>
          <a:prstGeom prst="rect">
            <a:avLst/>
          </a:prstGeom>
          <a:solidFill>
            <a:srgbClr val="BF5063"/>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ain1"/>
          <p:cNvSpPr/>
          <p:nvPr/>
        </p:nvSpPr>
        <p:spPr>
          <a:xfrm>
            <a:off x="4664433" y="1886452"/>
            <a:ext cx="1371600" cy="1368590"/>
          </a:xfrm>
          <a:prstGeom prst="rect">
            <a:avLst/>
          </a:prstGeom>
          <a:solidFill>
            <a:srgbClr val="43CD73"/>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m1"/>
          <p:cNvSpPr/>
          <p:nvPr/>
        </p:nvSpPr>
        <p:spPr>
          <a:xfrm>
            <a:off x="4664433" y="2378444"/>
            <a:ext cx="1371600" cy="1368590"/>
          </a:xfrm>
          <a:prstGeom prst="rect">
            <a:avLst/>
          </a:prstGeom>
          <a:solidFill>
            <a:srgbClr val="86B7ED"/>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h21"/>
          <p:cNvSpPr/>
          <p:nvPr/>
        </p:nvSpPr>
        <p:spPr>
          <a:xfrm>
            <a:off x="4664433" y="2870436"/>
            <a:ext cx="1371600" cy="1368590"/>
          </a:xfrm>
          <a:prstGeom prst="rect">
            <a:avLst/>
          </a:prstGeom>
          <a:solidFill>
            <a:srgbClr val="D3D3A4">
              <a:alpha val="50000"/>
            </a:srgb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h11"/>
          <p:cNvSpPr/>
          <p:nvPr/>
        </p:nvSpPr>
        <p:spPr>
          <a:xfrm>
            <a:off x="4664433" y="3362429"/>
            <a:ext cx="1371600" cy="1368590"/>
          </a:xfrm>
          <a:prstGeom prst="rect">
            <a:avLst/>
          </a:prstGeom>
          <a:solidFill>
            <a:srgbClr val="D3D3A4">
              <a:alpha val="50000"/>
            </a:srgb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ah31"/>
          <p:cNvSpPr/>
          <p:nvPr/>
        </p:nvSpPr>
        <p:spPr>
          <a:xfrm>
            <a:off x="4664433" y="3854422"/>
            <a:ext cx="1371600" cy="1368590"/>
          </a:xfrm>
          <a:prstGeom prst="rect">
            <a:avLst/>
          </a:prstGeom>
          <a:solidFill>
            <a:srgbClr val="D3D3A4">
              <a:alpha val="50000"/>
            </a:srgbClr>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lu1"/>
          <p:cNvSpPr/>
          <p:nvPr/>
        </p:nvSpPr>
        <p:spPr>
          <a:xfrm>
            <a:off x="4664433" y="4346415"/>
            <a:ext cx="1371600" cy="1368590"/>
          </a:xfrm>
          <a:prstGeom prst="rect">
            <a:avLst/>
          </a:prstGeom>
          <a:solidFill>
            <a:srgbClr val="FB8F90"/>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opo1"/>
          <p:cNvSpPr/>
          <p:nvPr/>
        </p:nvSpPr>
        <p:spPr>
          <a:xfrm>
            <a:off x="4664433" y="4838408"/>
            <a:ext cx="1371600" cy="1368590"/>
          </a:xfrm>
          <a:prstGeom prst="rect">
            <a:avLst/>
          </a:prstGeom>
          <a:solidFill>
            <a:srgbClr val="FCFCFD"/>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soil1"/>
          <p:cNvSpPr/>
          <p:nvPr/>
        </p:nvSpPr>
        <p:spPr>
          <a:xfrm>
            <a:off x="4664433" y="5330400"/>
            <a:ext cx="1371600" cy="1368590"/>
          </a:xfrm>
          <a:prstGeom prst="rect">
            <a:avLst/>
          </a:prstGeom>
          <a:solidFill>
            <a:srgbClr val="BF8F32"/>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mp text"/>
          <p:cNvSpPr txBox="1"/>
          <p:nvPr/>
        </p:nvSpPr>
        <p:spPr>
          <a:xfrm rot="21035896">
            <a:off x="3583047" y="2135093"/>
            <a:ext cx="1394984" cy="370809"/>
          </a:xfrm>
          <a:prstGeom prst="rect">
            <a:avLst/>
          </a:prstGeom>
          <a:noFill/>
        </p:spPr>
        <p:txBody>
          <a:bodyPr wrap="square" rtlCol="0">
            <a:spAutoFit/>
          </a:bodyPr>
          <a:lstStyle/>
          <a:p>
            <a:r>
              <a:rPr lang="en-US">
                <a:solidFill>
                  <a:schemeClr val="bg1"/>
                </a:solidFill>
                <a:effectLst>
                  <a:outerShdw blurRad="38100" dist="38100" dir="2700000" algn="tl">
                    <a:srgbClr val="000000">
                      <a:alpha val="43137"/>
                    </a:srgbClr>
                  </a:outerShdw>
                </a:effectLst>
                <a:latin typeface="Futura PT Medium" panose="020b0602020204020303" pitchFamily="34" charset="-52"/>
              </a:rPr>
              <a:t>Temperature</a:t>
            </a:r>
          </a:p>
        </p:txBody>
      </p:sp>
      <p:sp>
        <p:nvSpPr>
          <p:cNvPr id="2" name="SM text"/>
          <p:cNvSpPr txBox="1"/>
          <p:nvPr/>
        </p:nvSpPr>
        <p:spPr>
          <a:xfrm rot="21035896">
            <a:off x="3576832" y="3126541"/>
            <a:ext cx="1410830" cy="370809"/>
          </a:xfrm>
          <a:prstGeom prst="rect">
            <a:avLst/>
          </a:prstGeom>
          <a:noFill/>
        </p:spPr>
        <p:txBody>
          <a:bodyPr wrap="square" rtlCol="0">
            <a:spAutoFit/>
          </a:bodyPr>
          <a:lstStyle/>
          <a:p>
            <a:r>
              <a:rPr lang="en-US">
                <a:solidFill>
                  <a:schemeClr val="bg1"/>
                </a:solidFill>
                <a:effectLst>
                  <a:outerShdw blurRad="38100" dist="38100" dir="2700000" algn="tl">
                    <a:srgbClr val="000000">
                      <a:alpha val="43137"/>
                    </a:srgbClr>
                  </a:outerShdw>
                </a:effectLst>
                <a:latin typeface="Futura PT Medium" panose="020b0602020204020303" pitchFamily="34" charset="-52"/>
              </a:rPr>
              <a:t>Soil Moisture</a:t>
            </a:r>
          </a:p>
        </p:txBody>
      </p:sp>
      <p:sp>
        <p:nvSpPr>
          <p:cNvPr id="89" name="envirotype text"/>
          <p:cNvSpPr>
            <a:spLocks noChangeAspect="1"/>
          </p:cNvSpPr>
          <p:nvPr/>
        </p:nvSpPr>
        <p:spPr>
          <a:xfrm>
            <a:off x="9935049" y="4471869"/>
            <a:ext cx="1645920" cy="1645920"/>
          </a:xfrm>
          <a:prstGeom prst="rect">
            <a:avLst/>
          </a:prstGeom>
          <a:solidFill>
            <a:schemeClr val="tx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500" b="1">
                <a:solidFill>
                  <a:schemeClr val="bg1"/>
                </a:solidFill>
                <a:latin typeface="Futura PT Medium" panose="020b0602020204020303" pitchFamily="34" charset="-52"/>
              </a:rPr>
              <a:t>Envirotype</a:t>
            </a:r>
          </a:p>
        </p:txBody>
      </p:sp>
    </p:spTree>
    <p:extLst>
      <p:ext uri="{BB962C8B-B14F-4D97-AF65-F5344CB8AC3E}">
        <p14:creationId xmlns:p14="http://schemas.microsoft.com/office/powerpoint/2010/main" val="9216011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par>
                          <p:cTn id="19" fill="hold" nodeType="afterGroup">
                            <p:stCondLst>
                              <p:cond delay="1500"/>
                            </p:stCondLst>
                            <p:childTnLst>
                              <p:par>
                                <p:cTn id="20" presetID="10" presetClass="entr" presetSubtype="0" fill="hold" nodeType="after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par>
                          <p:cTn id="23" fill="hold" nodeType="afterGroup">
                            <p:stCondLst>
                              <p:cond delay="2000"/>
                            </p:stCondLst>
                            <p:childTnLst>
                              <p:par>
                                <p:cTn id="24" presetID="10" presetClass="entr" presetSubtype="0" fill="hold"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childTnLst>
                    </p:cTn>
                  </p:par>
                  <p:par>
                    <p:cTn id="27" fill="hold" nodeType="clickPar">
                      <p:stCondLst>
                        <p:cond delay="indefinite"/>
                        <p:cond evt="onBegin" delay="0">
                          <p:tn val="26"/>
                        </p:cond>
                      </p:stCondLst>
                      <p:childTnLst>
                        <p:par>
                          <p:cTn id="28" fill="hold" nodeType="afterGroup">
                            <p:stCondLst>
                              <p:cond delay="0"/>
                            </p:stCondLst>
                            <p:childTnLst>
                              <p:par>
                                <p:cTn id="29" presetID="10" presetClass="exit" presetSubtype="0" fill="hold" nodeType="clickEffect">
                                  <p:stCondLst>
                                    <p:cond delay="0"/>
                                  </p:stCondLst>
                                  <p:childTnLst>
                                    <p:animEffect transition="out" filter="fad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41"/>
                                        </p:tgtEl>
                                      </p:cBhvr>
                                    </p:animEffect>
                                    <p:set>
                                      <p:cBhvr>
                                        <p:cTn id="34" dur="1" fill="hold">
                                          <p:stCondLst>
                                            <p:cond delay="499"/>
                                          </p:stCondLst>
                                        </p:cTn>
                                        <p:tgtEl>
                                          <p:spTgt spid="41"/>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38"/>
                                        </p:tgtEl>
                                      </p:cBhvr>
                                    </p:animEffect>
                                    <p:set>
                                      <p:cBhvr>
                                        <p:cTn id="37" dur="1" fill="hold">
                                          <p:stCondLst>
                                            <p:cond delay="499"/>
                                          </p:stCondLst>
                                        </p:cTn>
                                        <p:tgtEl>
                                          <p:spTgt spid="38"/>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37"/>
                                        </p:tgtEl>
                                      </p:cBhvr>
                                    </p:animEffect>
                                    <p:set>
                                      <p:cBhvr>
                                        <p:cTn id="40" dur="1" fill="hold">
                                          <p:stCondLst>
                                            <p:cond delay="499"/>
                                          </p:stCondLst>
                                        </p:cTn>
                                        <p:tgtEl>
                                          <p:spTgt spid="37"/>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39"/>
                                        </p:tgtEl>
                                      </p:cBhvr>
                                    </p:animEffect>
                                    <p:set>
                                      <p:cBhvr>
                                        <p:cTn id="43" dur="1" fill="hold">
                                          <p:stCondLst>
                                            <p:cond delay="499"/>
                                          </p:stCondLst>
                                        </p:cTn>
                                        <p:tgtEl>
                                          <p:spTgt spid="3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40"/>
                                        </p:tgtEl>
                                      </p:cBhvr>
                                    </p:animEffect>
                                    <p:set>
                                      <p:cBhvr>
                                        <p:cTn id="46" dur="1" fill="hold">
                                          <p:stCondLst>
                                            <p:cond delay="499"/>
                                          </p:stCondLst>
                                        </p:cTn>
                                        <p:tgtEl>
                                          <p:spTgt spid="40"/>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childTnLst>
                    </p:cTn>
                  </p:par>
                  <p:par>
                    <p:cTn id="50" fill="hold" nodeType="clickPar">
                      <p:stCondLst>
                        <p:cond delay="indefinite"/>
                        <p:cond evt="onBegin" delay="0">
                          <p:tn val="49"/>
                        </p:cond>
                      </p:stCondLst>
                      <p:childTnLst>
                        <p:par>
                          <p:cTn id="51" fill="hold" nodeType="afterGroup">
                            <p:stCondLst>
                              <p:cond delay="0"/>
                            </p:stCondLst>
                            <p:childTnLst>
                              <p:par>
                                <p:cTn id="52" presetID="10" presetClass="entr" presetSubtype="0" fill="hold" nodeType="click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10" presetClass="exit" presetSubtype="0" fill="hold" nodeType="withEffect">
                                  <p:stCondLst>
                                    <p:cond delay="0"/>
                                  </p:stCondLst>
                                  <p:childTnLst>
                                    <p:animEffect transition="out" filter="fade">
                                      <p:cBhvr>
                                        <p:cTn id="56" dur="500"/>
                                        <p:tgtEl>
                                          <p:spTgt spid="26"/>
                                        </p:tgtEl>
                                      </p:cBhvr>
                                    </p:animEffect>
                                    <p:set>
                                      <p:cBhvr>
                                        <p:cTn id="57" dur="1" fill="hold">
                                          <p:stCondLst>
                                            <p:cond delay="499"/>
                                          </p:stCondLst>
                                        </p:cTn>
                                        <p:tgtEl>
                                          <p:spTgt spid="26"/>
                                        </p:tgtEl>
                                        <p:attrNameLst>
                                          <p:attrName>style.visibility</p:attrName>
                                        </p:attrNameLst>
                                      </p:cBhvr>
                                      <p:to>
                                        <p:strVal val="hidden"/>
                                      </p:to>
                                    </p:set>
                                  </p:childTnLst>
                                </p:cTn>
                              </p:par>
                            </p:childTnLst>
                          </p:cTn>
                        </p:par>
                      </p:childTnLst>
                    </p:cTn>
                  </p:par>
                  <p:par>
                    <p:cTn id="58" fill="hold" nodeType="clickPar">
                      <p:stCondLst>
                        <p:cond delay="indefinite"/>
                        <p:cond evt="onBegin" delay="0">
                          <p:tn val="57"/>
                        </p:cond>
                      </p:stCondLst>
                      <p:childTnLst>
                        <p:par>
                          <p:cTn id="59" fill="hold" nodeType="afterGroup">
                            <p:stCondLst>
                              <p:cond delay="0"/>
                            </p:stCondLst>
                            <p:childTnLst>
                              <p:par>
                                <p:cTn id="60" presetID="10" presetClass="entr" presetSubtype="0" fill="hold" nodeType="clickEffect">
                                  <p:stCondLst>
                                    <p:cond delay="0"/>
                                  </p:stCondLst>
                                  <p:childTnLst>
                                    <p:set>
                                      <p:cBhvr>
                                        <p:cTn id="61" dur="1" fill="hold">
                                          <p:stCondLst>
                                            <p:cond delay="0"/>
                                          </p:stCondLst>
                                        </p:cTn>
                                        <p:tgtEl>
                                          <p:spTgt spid="82"/>
                                        </p:tgtEl>
                                        <p:attrNameLst>
                                          <p:attrName>style.visibility</p:attrName>
                                        </p:attrNameLst>
                                      </p:cBhvr>
                                      <p:to>
                                        <p:strVal val="visible"/>
                                      </p:to>
                                    </p:set>
                                    <p:animEffect transition="in" filter="fade">
                                      <p:cBhvr>
                                        <p:cTn id="62" dur="500"/>
                                        <p:tgtEl>
                                          <p:spTgt spid="8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0"/>
                                        </p:tgtEl>
                                        <p:attrNameLst>
                                          <p:attrName>style.visibility</p:attrName>
                                        </p:attrNameLst>
                                      </p:cBhvr>
                                      <p:to>
                                        <p:strVal val="visible"/>
                                      </p:to>
                                    </p:set>
                                    <p:animEffect transition="in" filter="fade">
                                      <p:cBhvr>
                                        <p:cTn id="65" dur="500"/>
                                        <p:tgtEl>
                                          <p:spTgt spid="7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
                                        </p:tgtEl>
                                        <p:attrNameLst>
                                          <p:attrName>style.visibility</p:attrName>
                                        </p:attrNameLst>
                                      </p:cBhvr>
                                      <p:to>
                                        <p:strVal val="visible"/>
                                      </p:to>
                                    </p:set>
                                    <p:animEffect transition="in" filter="fade">
                                      <p:cBhvr>
                                        <p:cTn id="68" dur="500"/>
                                        <p:tgtEl>
                                          <p:spTgt spid="2"/>
                                        </p:tgtEl>
                                      </p:cBhvr>
                                    </p:animEffect>
                                  </p:childTnLst>
                                </p:cTn>
                              </p:par>
                            </p:childTnLst>
                          </p:cTn>
                        </p:par>
                      </p:childTnLst>
                    </p:cTn>
                  </p:par>
                  <p:par>
                    <p:cTn id="69" fill="hold" nodeType="clickPar">
                      <p:stCondLst>
                        <p:cond delay="indefinite"/>
                        <p:cond evt="onBegin" delay="0">
                          <p:tn val="68"/>
                        </p:cond>
                      </p:stCondLst>
                      <p:childTnLst>
                        <p:par>
                          <p:cTn id="70" fill="hold" nodeType="afterGroup">
                            <p:stCondLst>
                              <p:cond delay="0"/>
                            </p:stCondLst>
                            <p:childTnLst>
                              <p:par>
                                <p:cTn id="71" presetID="10" presetClass="entr" presetSubtype="0" fill="hold" nodeType="clickEffect">
                                  <p:stCondLst>
                                    <p:cond delay="0"/>
                                  </p:stCondLst>
                                  <p:childTnLst>
                                    <p:set>
                                      <p:cBhvr>
                                        <p:cTn id="72" dur="1" fill="hold">
                                          <p:stCondLst>
                                            <p:cond delay="0"/>
                                          </p:stCondLst>
                                        </p:cTn>
                                        <p:tgtEl>
                                          <p:spTgt spid="85"/>
                                        </p:tgtEl>
                                        <p:attrNameLst>
                                          <p:attrName>style.visibility</p:attrName>
                                        </p:attrNameLst>
                                      </p:cBhvr>
                                      <p:to>
                                        <p:strVal val="visible"/>
                                      </p:to>
                                    </p:set>
                                    <p:animEffect transition="in" filter="fade">
                                      <p:cBhvr>
                                        <p:cTn id="73" dur="500"/>
                                        <p:tgtEl>
                                          <p:spTgt spid="8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6"/>
                                        </p:tgtEl>
                                        <p:attrNameLst>
                                          <p:attrName>style.visibility</p:attrName>
                                        </p:attrNameLst>
                                      </p:cBhvr>
                                      <p:to>
                                        <p:strVal val="visible"/>
                                      </p:to>
                                    </p:set>
                                    <p:animEffect transition="in" filter="fade">
                                      <p:cBhvr>
                                        <p:cTn id="76" dur="500"/>
                                        <p:tgtEl>
                                          <p:spTgt spid="5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animEffect transition="in" filter="fade">
                                      <p:cBhvr>
                                        <p:cTn id="79" dur="500"/>
                                        <p:tgtEl>
                                          <p:spTgt spid="47"/>
                                        </p:tgtEl>
                                      </p:cBhvr>
                                    </p:animEffect>
                                  </p:childTnLst>
                                </p:cTn>
                              </p:par>
                            </p:childTnLst>
                          </p:cTn>
                        </p:par>
                      </p:childTnLst>
                    </p:cTn>
                  </p:par>
                  <p:par>
                    <p:cTn id="80" fill="hold" nodeType="clickPar">
                      <p:stCondLst>
                        <p:cond delay="indefinite"/>
                        <p:cond evt="onBegin" delay="0">
                          <p:tn val="79"/>
                        </p:cond>
                      </p:stCondLst>
                      <p:childTnLst>
                        <p:par>
                          <p:cTn id="81" fill="hold" nodeType="afterGroup">
                            <p:stCondLst>
                              <p:cond delay="0"/>
                            </p:stCondLst>
                            <p:childTnLst>
                              <p:par>
                                <p:cTn id="82" presetID="10" presetClass="entr" presetSubtype="0" fill="hold" nodeType="clickEffect">
                                  <p:stCondLst>
                                    <p:cond delay="0"/>
                                  </p:stCondLst>
                                  <p:childTnLst>
                                    <p:set>
                                      <p:cBhvr>
                                        <p:cTn id="83" dur="1" fill="hold">
                                          <p:stCondLst>
                                            <p:cond delay="0"/>
                                          </p:stCondLst>
                                        </p:cTn>
                                        <p:tgtEl>
                                          <p:spTgt spid="80"/>
                                        </p:tgtEl>
                                        <p:attrNameLst>
                                          <p:attrName>style.visibility</p:attrName>
                                        </p:attrNameLst>
                                      </p:cBhvr>
                                      <p:to>
                                        <p:strVal val="visible"/>
                                      </p:to>
                                    </p:set>
                                    <p:animEffect transition="in" filter="fade">
                                      <p:cBhvr>
                                        <p:cTn id="84" dur="500"/>
                                        <p:tgtEl>
                                          <p:spTgt spid="8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500"/>
                                        <p:tgtEl>
                                          <p:spTgt spid="5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8"/>
                                        </p:tgtEl>
                                        <p:attrNameLst>
                                          <p:attrName>style.visibility</p:attrName>
                                        </p:attrNameLst>
                                      </p:cBhvr>
                                      <p:to>
                                        <p:strVal val="visible"/>
                                      </p:to>
                                    </p:set>
                                    <p:animEffect transition="in" filter="fade">
                                      <p:cBhvr>
                                        <p:cTn id="90" dur="500"/>
                                        <p:tgtEl>
                                          <p:spTgt spid="48"/>
                                        </p:tgtEl>
                                      </p:cBhvr>
                                    </p:animEffect>
                                  </p:childTnLst>
                                </p:cTn>
                              </p:par>
                            </p:childTnLst>
                          </p:cTn>
                        </p:par>
                      </p:childTnLst>
                    </p:cTn>
                  </p:par>
                  <p:par>
                    <p:cTn id="91" fill="hold" nodeType="clickPar">
                      <p:stCondLst>
                        <p:cond delay="indefinite"/>
                        <p:cond evt="onBegin" delay="0">
                          <p:tn val="90"/>
                        </p:cond>
                      </p:stCondLst>
                      <p:childTnLst>
                        <p:par>
                          <p:cTn id="92" fill="hold" nodeType="afterGroup">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86"/>
                                        </p:tgtEl>
                                        <p:attrNameLst>
                                          <p:attrName>style.visibility</p:attrName>
                                        </p:attrNameLst>
                                      </p:cBhvr>
                                      <p:to>
                                        <p:strVal val="visible"/>
                                      </p:to>
                                    </p:set>
                                  </p:childTnLst>
                                </p:cTn>
                              </p:par>
                            </p:childTnLst>
                          </p:cTn>
                        </p:par>
                      </p:childTnLst>
                    </p:cTn>
                  </p:par>
                  <p:par>
                    <p:cTn id="95" fill="hold" nodeType="clickPar">
                      <p:stCondLst>
                        <p:cond delay="indefinite"/>
                        <p:cond evt="onBegin" delay="0">
                          <p:tn val="94"/>
                        </p:cond>
                      </p:stCondLst>
                      <p:childTnLst>
                        <p:par>
                          <p:cTn id="96" fill="hold" nodeType="afterGroup">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childTnLst>
                          </p:cTn>
                        </p:par>
                      </p:childTnLst>
                    </p:cTn>
                  </p:par>
                  <p:par>
                    <p:cTn id="99" fill="hold" nodeType="clickPar">
                      <p:stCondLst>
                        <p:cond delay="indefinite"/>
                        <p:cond evt="onBegin" delay="0">
                          <p:tn val="98"/>
                        </p:cond>
                      </p:stCondLst>
                      <p:childTnLst>
                        <p:par>
                          <p:cTn id="100" fill="hold" nodeType="afterGroup">
                            <p:stCondLst>
                              <p:cond delay="0"/>
                            </p:stCondLst>
                            <p:childTnLst>
                              <p:par>
                                <p:cTn id="101" presetID="10" presetClass="entr" presetSubtype="0" fill="hold" nodeType="clickEffect">
                                  <p:stCondLst>
                                    <p:cond delay="0"/>
                                  </p:stCondLst>
                                  <p:childTnLst>
                                    <p:set>
                                      <p:cBhvr>
                                        <p:cTn id="102" dur="1" fill="hold">
                                          <p:stCondLst>
                                            <p:cond delay="0"/>
                                          </p:stCondLst>
                                        </p:cTn>
                                        <p:tgtEl>
                                          <p:spTgt spid="83"/>
                                        </p:tgtEl>
                                        <p:attrNameLst>
                                          <p:attrName>style.visibility</p:attrName>
                                        </p:attrNameLst>
                                      </p:cBhvr>
                                      <p:to>
                                        <p:strVal val="visible"/>
                                      </p:to>
                                    </p:set>
                                    <p:animEffect transition="in" filter="fade">
                                      <p:cBhvr>
                                        <p:cTn id="103" dur="500"/>
                                        <p:tgtEl>
                                          <p:spTgt spid="83"/>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52"/>
                                        </p:tgtEl>
                                        <p:attrNameLst>
                                          <p:attrName>style.visibility</p:attrName>
                                        </p:attrNameLst>
                                      </p:cBhvr>
                                      <p:to>
                                        <p:strVal val="visible"/>
                                      </p:to>
                                    </p:set>
                                    <p:animEffect transition="in" filter="fade">
                                      <p:cBhvr>
                                        <p:cTn id="109" dur="500"/>
                                        <p:tgtEl>
                                          <p:spTgt spid="52"/>
                                        </p:tgtEl>
                                      </p:cBhvr>
                                    </p:animEffect>
                                  </p:childTnLst>
                                </p:cTn>
                              </p:par>
                            </p:childTnLst>
                          </p:cTn>
                        </p:par>
                      </p:childTnLst>
                    </p:cTn>
                  </p:par>
                  <p:par>
                    <p:cTn id="110" fill="hold" nodeType="clickPar">
                      <p:stCondLst>
                        <p:cond delay="indefinite"/>
                        <p:cond evt="onBegin" delay="0">
                          <p:tn val="109"/>
                        </p:cond>
                      </p:stCondLst>
                      <p:childTnLst>
                        <p:par>
                          <p:cTn id="111" fill="hold" nodeType="afterGroup">
                            <p:stCondLst>
                              <p:cond delay="0"/>
                            </p:stCondLst>
                            <p:childTnLst>
                              <p:par>
                                <p:cTn id="112" presetID="10" presetClass="entr" presetSubtype="0" fill="hold" nodeType="clickEffect">
                                  <p:stCondLst>
                                    <p:cond delay="0"/>
                                  </p:stCondLst>
                                  <p:childTnLst>
                                    <p:set>
                                      <p:cBhvr>
                                        <p:cTn id="113" dur="1" fill="hold">
                                          <p:stCondLst>
                                            <p:cond delay="0"/>
                                          </p:stCondLst>
                                        </p:cTn>
                                        <p:tgtEl>
                                          <p:spTgt spid="79"/>
                                        </p:tgtEl>
                                        <p:attrNameLst>
                                          <p:attrName>style.visibility</p:attrName>
                                        </p:attrNameLst>
                                      </p:cBhvr>
                                      <p:to>
                                        <p:strVal val="visible"/>
                                      </p:to>
                                    </p:set>
                                    <p:animEffect transition="in" filter="fade">
                                      <p:cBhvr>
                                        <p:cTn id="114" dur="500"/>
                                        <p:tgtEl>
                                          <p:spTgt spid="79"/>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75"/>
                                        </p:tgtEl>
                                        <p:attrNameLst>
                                          <p:attrName>style.visibility</p:attrName>
                                        </p:attrNameLst>
                                      </p:cBhvr>
                                      <p:to>
                                        <p:strVal val="visible"/>
                                      </p:to>
                                    </p:set>
                                    <p:animEffect transition="in" filter="fade">
                                      <p:cBhvr>
                                        <p:cTn id="117" dur="500"/>
                                        <p:tgtEl>
                                          <p:spTgt spid="7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53"/>
                                        </p:tgtEl>
                                        <p:attrNameLst>
                                          <p:attrName>style.visibility</p:attrName>
                                        </p:attrNameLst>
                                      </p:cBhvr>
                                      <p:to>
                                        <p:strVal val="visible"/>
                                      </p:to>
                                    </p:set>
                                    <p:animEffect transition="in" filter="fade">
                                      <p:cBhvr>
                                        <p:cTn id="120" dur="500"/>
                                        <p:tgtEl>
                                          <p:spTgt spid="53"/>
                                        </p:tgtEl>
                                      </p:cBhvr>
                                    </p:animEffect>
                                  </p:childTnLst>
                                </p:cTn>
                              </p:par>
                            </p:childTnLst>
                          </p:cTn>
                        </p:par>
                      </p:childTnLst>
                    </p:cTn>
                  </p:par>
                  <p:par>
                    <p:cTn id="121" fill="hold" nodeType="clickPar">
                      <p:stCondLst>
                        <p:cond delay="indefinite"/>
                        <p:cond evt="onBegin" delay="0">
                          <p:tn val="120"/>
                        </p:cond>
                      </p:stCondLst>
                      <p:childTnLst>
                        <p:par>
                          <p:cTn id="122" fill="hold" nodeType="afterGroup">
                            <p:stCondLst>
                              <p:cond delay="0"/>
                            </p:stCondLst>
                            <p:childTnLst>
                              <p:par>
                                <p:cTn id="123" presetID="10" presetClass="entr" presetSubtype="0" fill="hold" nodeType="clickEffect">
                                  <p:stCondLst>
                                    <p:cond delay="0"/>
                                  </p:stCondLst>
                                  <p:childTnLst>
                                    <p:set>
                                      <p:cBhvr>
                                        <p:cTn id="124" dur="1" fill="hold">
                                          <p:stCondLst>
                                            <p:cond delay="0"/>
                                          </p:stCondLst>
                                        </p:cTn>
                                        <p:tgtEl>
                                          <p:spTgt spid="81"/>
                                        </p:tgtEl>
                                        <p:attrNameLst>
                                          <p:attrName>style.visibility</p:attrName>
                                        </p:attrNameLst>
                                      </p:cBhvr>
                                      <p:to>
                                        <p:strVal val="visible"/>
                                      </p:to>
                                    </p:set>
                                    <p:animEffect transition="in" filter="fade">
                                      <p:cBhvr>
                                        <p:cTn id="125" dur="500"/>
                                        <p:tgtEl>
                                          <p:spTgt spid="81"/>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74"/>
                                        </p:tgtEl>
                                        <p:attrNameLst>
                                          <p:attrName>style.visibility</p:attrName>
                                        </p:attrNameLst>
                                      </p:cBhvr>
                                      <p:to>
                                        <p:strVal val="visible"/>
                                      </p:to>
                                    </p:set>
                                    <p:animEffect transition="in" filter="fade">
                                      <p:cBhvr>
                                        <p:cTn id="128" dur="500"/>
                                        <p:tgtEl>
                                          <p:spTgt spid="74"/>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51"/>
                                        </p:tgtEl>
                                        <p:attrNameLst>
                                          <p:attrName>style.visibility</p:attrName>
                                        </p:attrNameLst>
                                      </p:cBhvr>
                                      <p:to>
                                        <p:strVal val="visible"/>
                                      </p:to>
                                    </p:set>
                                    <p:animEffect transition="in" filter="fade">
                                      <p:cBhvr>
                                        <p:cTn id="131" dur="500"/>
                                        <p:tgtEl>
                                          <p:spTgt spid="51"/>
                                        </p:tgtEl>
                                      </p:cBhvr>
                                    </p:animEffect>
                                  </p:childTnLst>
                                </p:cTn>
                              </p:par>
                            </p:childTnLst>
                          </p:cTn>
                        </p:par>
                      </p:childTnLst>
                    </p:cTn>
                  </p:par>
                  <p:par>
                    <p:cTn id="132" fill="hold" nodeType="clickPar">
                      <p:stCondLst>
                        <p:cond delay="indefinite"/>
                        <p:cond evt="onBegin" delay="0">
                          <p:tn val="131"/>
                        </p:cond>
                      </p:stCondLst>
                      <p:childTnLst>
                        <p:par>
                          <p:cTn id="133" fill="hold" nodeType="afterGroup">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68"/>
                                        </p:tgtEl>
                                        <p:attrNameLst>
                                          <p:attrName>style.visibility</p:attrName>
                                        </p:attrNameLst>
                                      </p:cBhvr>
                                      <p:to>
                                        <p:strVal val="visible"/>
                                      </p:to>
                                    </p:set>
                                    <p:animEffect transition="in" filter="fade">
                                      <p:cBhvr>
                                        <p:cTn id="136" dur="500"/>
                                        <p:tgtEl>
                                          <p:spTgt spid="6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72"/>
                                        </p:tgtEl>
                                        <p:attrNameLst>
                                          <p:attrName>style.visibility</p:attrName>
                                        </p:attrNameLst>
                                      </p:cBhvr>
                                      <p:to>
                                        <p:strVal val="visible"/>
                                      </p:to>
                                    </p:set>
                                    <p:animEffect transition="in" filter="fade">
                                      <p:cBhvr>
                                        <p:cTn id="139" dur="500"/>
                                        <p:tgtEl>
                                          <p:spTgt spid="72"/>
                                        </p:tgtEl>
                                      </p:cBhvr>
                                    </p:animEffect>
                                  </p:childTnLst>
                                </p:cTn>
                              </p:par>
                            </p:childTnLst>
                          </p:cTn>
                        </p:par>
                        <p:par>
                          <p:cTn id="140" fill="hold" nodeType="afterGroup">
                            <p:stCondLst>
                              <p:cond delay="500"/>
                            </p:stCondLst>
                            <p:childTnLst>
                              <p:par>
                                <p:cTn id="141" presetID="10" presetClass="entr" presetSubtype="0" fill="hold" grpId="0" nodeType="afterEffect">
                                  <p:stCondLst>
                                    <p:cond delay="0"/>
                                  </p:stCondLst>
                                  <p:childTnLst>
                                    <p:set>
                                      <p:cBhvr>
                                        <p:cTn id="142" dur="1" fill="hold">
                                          <p:stCondLst>
                                            <p:cond delay="0"/>
                                          </p:stCondLst>
                                        </p:cTn>
                                        <p:tgtEl>
                                          <p:spTgt spid="69"/>
                                        </p:tgtEl>
                                        <p:attrNameLst>
                                          <p:attrName>style.visibility</p:attrName>
                                        </p:attrNameLst>
                                      </p:cBhvr>
                                      <p:to>
                                        <p:strVal val="visible"/>
                                      </p:to>
                                    </p:set>
                                    <p:animEffect transition="in" filter="fade">
                                      <p:cBhvr>
                                        <p:cTn id="143" dur="500"/>
                                        <p:tgtEl>
                                          <p:spTgt spid="69"/>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73"/>
                                        </p:tgtEl>
                                        <p:attrNameLst>
                                          <p:attrName>style.visibility</p:attrName>
                                        </p:attrNameLst>
                                      </p:cBhvr>
                                      <p:to>
                                        <p:strVal val="visible"/>
                                      </p:to>
                                    </p:set>
                                    <p:animEffect transition="in" filter="fade">
                                      <p:cBhvr>
                                        <p:cTn id="146" dur="500"/>
                                        <p:tgtEl>
                                          <p:spTgt spid="73"/>
                                        </p:tgtEl>
                                      </p:cBhvr>
                                    </p:animEffect>
                                  </p:childTnLst>
                                </p:cTn>
                              </p:par>
                            </p:childTnLst>
                          </p:cTn>
                        </p:par>
                        <p:par>
                          <p:cTn id="147" fill="hold" nodeType="afterGroup">
                            <p:stCondLst>
                              <p:cond delay="1000"/>
                            </p:stCondLst>
                            <p:childTnLst>
                              <p:par>
                                <p:cTn id="148" presetID="10" presetClass="entr" presetSubtype="0" fill="hold" grpId="0" nodeType="afterEffect">
                                  <p:stCondLst>
                                    <p:cond delay="0"/>
                                  </p:stCondLst>
                                  <p:childTnLst>
                                    <p:set>
                                      <p:cBhvr>
                                        <p:cTn id="149" dur="1" fill="hold">
                                          <p:stCondLst>
                                            <p:cond delay="0"/>
                                          </p:stCondLst>
                                        </p:cTn>
                                        <p:tgtEl>
                                          <p:spTgt spid="57"/>
                                        </p:tgtEl>
                                        <p:attrNameLst>
                                          <p:attrName>style.visibility</p:attrName>
                                        </p:attrNameLst>
                                      </p:cBhvr>
                                      <p:to>
                                        <p:strVal val="visible"/>
                                      </p:to>
                                    </p:set>
                                    <p:animEffect transition="in" filter="fade">
                                      <p:cBhvr>
                                        <p:cTn id="150" dur="500"/>
                                        <p:tgtEl>
                                          <p:spTgt spid="57"/>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71"/>
                                        </p:tgtEl>
                                        <p:attrNameLst>
                                          <p:attrName>style.visibility</p:attrName>
                                        </p:attrNameLst>
                                      </p:cBhvr>
                                      <p:to>
                                        <p:strVal val="visible"/>
                                      </p:to>
                                    </p:set>
                                    <p:animEffect transition="in" filter="fade">
                                      <p:cBhvr>
                                        <p:cTn id="153" dur="500"/>
                                        <p:tgtEl>
                                          <p:spTgt spid="71"/>
                                        </p:tgtEl>
                                      </p:cBhvr>
                                    </p:animEffect>
                                  </p:childTnLst>
                                </p:cTn>
                              </p:par>
                            </p:childTnLst>
                          </p:cTn>
                        </p:par>
                      </p:childTnLst>
                    </p:cTn>
                  </p:par>
                  <p:par>
                    <p:cTn id="154" fill="hold" nodeType="clickPar">
                      <p:stCondLst>
                        <p:cond delay="indefinite"/>
                        <p:cond evt="onBegin" delay="0">
                          <p:tn val="153"/>
                        </p:cond>
                      </p:stCondLst>
                      <p:childTnLst>
                        <p:par>
                          <p:cTn id="155" fill="hold" nodeType="afterGroup">
                            <p:stCondLst>
                              <p:cond delay="0"/>
                            </p:stCondLst>
                            <p:childTnLst>
                              <p:par>
                                <p:cTn id="156" presetID="22" presetClass="entr" presetSubtype="1" fill="hold" grpId="0" nodeType="clickEffect">
                                  <p:stCondLst>
                                    <p:cond delay="0"/>
                                  </p:stCondLst>
                                  <p:childTnLst>
                                    <p:set>
                                      <p:cBhvr>
                                        <p:cTn id="157" dur="1" fill="hold">
                                          <p:stCondLst>
                                            <p:cond delay="0"/>
                                          </p:stCondLst>
                                        </p:cTn>
                                        <p:tgtEl>
                                          <p:spTgt spid="90"/>
                                        </p:tgtEl>
                                        <p:attrNameLst>
                                          <p:attrName>style.visibility</p:attrName>
                                        </p:attrNameLst>
                                      </p:cBhvr>
                                      <p:to>
                                        <p:strVal val="visible"/>
                                      </p:to>
                                    </p:set>
                                    <p:animEffect transition="in" filter="wipe(up)">
                                      <p:cBhvr>
                                        <p:cTn id="158" dur="500"/>
                                        <p:tgtEl>
                                          <p:spTgt spid="90"/>
                                        </p:tgtEl>
                                      </p:cBhvr>
                                    </p:animEffect>
                                  </p:childTnLst>
                                </p:cTn>
                              </p:par>
                            </p:childTnLst>
                          </p:cTn>
                        </p:par>
                        <p:par>
                          <p:cTn id="159" fill="hold" nodeType="afterGroup">
                            <p:stCondLst>
                              <p:cond delay="500"/>
                            </p:stCondLst>
                            <p:childTnLst>
                              <p:par>
                                <p:cTn id="160" presetID="10" presetClass="entr" presetSubtype="0" fill="hold" grpId="0" nodeType="afterEffect">
                                  <p:stCondLst>
                                    <p:cond delay="0"/>
                                  </p:stCondLst>
                                  <p:childTnLst>
                                    <p:set>
                                      <p:cBhvr>
                                        <p:cTn id="161" dur="1" fill="hold">
                                          <p:stCondLst>
                                            <p:cond delay="0"/>
                                          </p:stCondLst>
                                        </p:cTn>
                                        <p:tgtEl>
                                          <p:spTgt spid="91"/>
                                        </p:tgtEl>
                                        <p:attrNameLst>
                                          <p:attrName>style.visibility</p:attrName>
                                        </p:attrNameLst>
                                      </p:cBhvr>
                                      <p:to>
                                        <p:strVal val="visible"/>
                                      </p:to>
                                    </p:set>
                                    <p:animEffect transition="in" filter="fade">
                                      <p:cBhvr>
                                        <p:cTn id="162" dur="500"/>
                                        <p:tgtEl>
                                          <p:spTgt spid="91"/>
                                        </p:tgtEl>
                                      </p:cBhvr>
                                    </p:animEffect>
                                  </p:childTnLst>
                                </p:cTn>
                              </p:par>
                            </p:childTnLst>
                          </p:cTn>
                        </p:par>
                      </p:childTnLst>
                    </p:cTn>
                  </p:par>
                  <p:par>
                    <p:cTn id="163" fill="hold" nodeType="clickPar">
                      <p:stCondLst>
                        <p:cond delay="indefinite"/>
                        <p:cond evt="onBegin" delay="0">
                          <p:tn val="162"/>
                        </p:cond>
                      </p:stCondLst>
                      <p:childTnLst>
                        <p:par>
                          <p:cTn id="164" fill="hold" nodeType="afterGroup">
                            <p:stCondLst>
                              <p:cond delay="0"/>
                            </p:stCondLst>
                            <p:childTnLst>
                              <p:par>
                                <p:cTn id="165" presetID="42" presetClass="path" presetSubtype="0" accel="50000" decel="50000" fill="hold" grpId="1" nodeType="clickEffect">
                                  <p:stCondLst>
                                    <p:cond delay="0"/>
                                  </p:stCondLst>
                                  <p:childTnLst>
                                    <p:animMotion origin="layout" path="M -2.08333E-06 7.40741E-07 L 0.44271 0.46435" pathEditMode="relative" rAng="0" ptsTypes="AA">
                                      <p:cBhvr>
                                        <p:cTn id="166" dur="2000" fill="hold"/>
                                        <p:tgtEl>
                                          <p:spTgt spid="55"/>
                                        </p:tgtEl>
                                        <p:attrNameLst>
                                          <p:attrName>ppt_x</p:attrName>
                                          <p:attrName>ppt_y</p:attrName>
                                        </p:attrNameLst>
                                      </p:cBhvr>
                                      <p:rCtr x="22135" y="23218"/>
                                    </p:animMotion>
                                  </p:childTnLst>
                                </p:cTn>
                              </p:par>
                              <p:par>
                                <p:cTn id="167" presetID="42" presetClass="path" presetSubtype="0" accel="50000" decel="50000" fill="hold" grpId="1" nodeType="withEffect">
                                  <p:stCondLst>
                                    <p:cond delay="0"/>
                                  </p:stCondLst>
                                  <p:childTnLst>
                                    <p:animMotion origin="layout" path="M -2.08333E-06 1.48148E-06 L 0.44271 0.39004" pathEditMode="relative" rAng="0" ptsTypes="AA">
                                      <p:cBhvr>
                                        <p:cTn id="168" dur="2000" fill="hold"/>
                                        <p:tgtEl>
                                          <p:spTgt spid="56"/>
                                        </p:tgtEl>
                                        <p:attrNameLst>
                                          <p:attrName>ppt_x</p:attrName>
                                          <p:attrName>ppt_y</p:attrName>
                                        </p:attrNameLst>
                                      </p:cBhvr>
                                      <p:rCtr x="22135" y="19491"/>
                                    </p:animMotion>
                                  </p:childTnLst>
                                </p:cTn>
                              </p:par>
                              <p:par>
                                <p:cTn id="169" presetID="42" presetClass="path" presetSubtype="0" accel="50000" decel="50000" fill="hold" grpId="1" nodeType="withEffect">
                                  <p:stCondLst>
                                    <p:cond delay="0"/>
                                  </p:stCondLst>
                                  <p:childTnLst>
                                    <p:animMotion origin="layout" path="M -2.08333E-06 2.22222E-06 L 0.4405 0.31828" pathEditMode="relative" rAng="0" ptsTypes="AA">
                                      <p:cBhvr>
                                        <p:cTn id="170" dur="2000" fill="hold"/>
                                        <p:tgtEl>
                                          <p:spTgt spid="70"/>
                                        </p:tgtEl>
                                        <p:attrNameLst>
                                          <p:attrName>ppt_x</p:attrName>
                                          <p:attrName>ppt_y</p:attrName>
                                        </p:attrNameLst>
                                      </p:cBhvr>
                                      <p:rCtr x="22018" y="15903"/>
                                    </p:animMotion>
                                  </p:childTnLst>
                                </p:cTn>
                              </p:par>
                              <p:par>
                                <p:cTn id="171" presetID="42" presetClass="path" presetSubtype="0" accel="50000" decel="50000" fill="hold" grpId="1" nodeType="withEffect">
                                  <p:stCondLst>
                                    <p:cond delay="0"/>
                                  </p:stCondLst>
                                  <p:childTnLst>
                                    <p:animMotion origin="layout" path="M -2.08333E-06 2.96296E-06 L 0.4405 0.24652" pathEditMode="relative" rAng="0" ptsTypes="AA">
                                      <p:cBhvr>
                                        <p:cTn id="172" dur="2000" fill="hold"/>
                                        <p:tgtEl>
                                          <p:spTgt spid="71"/>
                                        </p:tgtEl>
                                        <p:attrNameLst>
                                          <p:attrName>ppt_x</p:attrName>
                                          <p:attrName>ppt_y</p:attrName>
                                        </p:attrNameLst>
                                      </p:cBhvr>
                                      <p:rCtr x="22018" y="12315"/>
                                    </p:animMotion>
                                  </p:childTnLst>
                                </p:cTn>
                              </p:par>
                              <p:par>
                                <p:cTn id="173" presetID="42" presetClass="path" presetSubtype="0" accel="50000" decel="50000" fill="hold" grpId="1" nodeType="withEffect">
                                  <p:stCondLst>
                                    <p:cond delay="0"/>
                                  </p:stCondLst>
                                  <p:childTnLst>
                                    <p:animMotion origin="layout" path="M -2.08333E-06 3.7037E-06 L 0.4405 0.17338" pathEditMode="relative" rAng="0" ptsTypes="AA">
                                      <p:cBhvr>
                                        <p:cTn id="174" dur="2000" fill="hold"/>
                                        <p:tgtEl>
                                          <p:spTgt spid="72"/>
                                        </p:tgtEl>
                                        <p:attrNameLst>
                                          <p:attrName>ppt_x</p:attrName>
                                          <p:attrName>ppt_y</p:attrName>
                                        </p:attrNameLst>
                                      </p:cBhvr>
                                      <p:rCtr x="22018" y="8657"/>
                                    </p:animMotion>
                                  </p:childTnLst>
                                </p:cTn>
                              </p:par>
                              <p:par>
                                <p:cTn id="175" presetID="42" presetClass="path" presetSubtype="0" accel="50000" decel="50000" fill="hold" grpId="1" nodeType="withEffect">
                                  <p:stCondLst>
                                    <p:cond delay="0"/>
                                  </p:stCondLst>
                                  <p:childTnLst>
                                    <p:animMotion origin="layout" path="M -2.08333E-06 4.44444E-06 L 0.4405 0.10162" pathEditMode="relative" rAng="0" ptsTypes="AA">
                                      <p:cBhvr>
                                        <p:cTn id="176" dur="2000" fill="hold"/>
                                        <p:tgtEl>
                                          <p:spTgt spid="73"/>
                                        </p:tgtEl>
                                        <p:attrNameLst>
                                          <p:attrName>ppt_x</p:attrName>
                                          <p:attrName>ppt_y</p:attrName>
                                        </p:attrNameLst>
                                      </p:cBhvr>
                                      <p:rCtr x="22018" y="5069"/>
                                    </p:animMotion>
                                  </p:childTnLst>
                                </p:cTn>
                              </p:par>
                              <p:par>
                                <p:cTn id="177" presetID="42" presetClass="path" presetSubtype="0" accel="50000" decel="50000" fill="hold" grpId="1" nodeType="withEffect">
                                  <p:stCondLst>
                                    <p:cond delay="0"/>
                                  </p:stCondLst>
                                  <p:childTnLst>
                                    <p:animMotion origin="layout" path="M -2.08333E-06 -4.81481E-06 L 0.4405 0.03125" pathEditMode="relative" rAng="0" ptsTypes="AA">
                                      <p:cBhvr>
                                        <p:cTn id="178" dur="2000" fill="hold"/>
                                        <p:tgtEl>
                                          <p:spTgt spid="74"/>
                                        </p:tgtEl>
                                        <p:attrNameLst>
                                          <p:attrName>ppt_x</p:attrName>
                                          <p:attrName>ppt_y</p:attrName>
                                        </p:attrNameLst>
                                      </p:cBhvr>
                                      <p:rCtr x="22018" y="1551"/>
                                    </p:animMotion>
                                  </p:childTnLst>
                                </p:cTn>
                              </p:par>
                              <p:par>
                                <p:cTn id="179" presetID="42" presetClass="path" presetSubtype="0" accel="50000" decel="50000" fill="hold" grpId="1" nodeType="withEffect">
                                  <p:stCondLst>
                                    <p:cond delay="0"/>
                                  </p:stCondLst>
                                  <p:childTnLst>
                                    <p:animMotion origin="layout" path="M -2.08333E-06 -4.07407E-06 L 0.4405 -0.03796" pathEditMode="relative" rAng="0" ptsTypes="AA">
                                      <p:cBhvr>
                                        <p:cTn id="180" dur="2000" fill="hold"/>
                                        <p:tgtEl>
                                          <p:spTgt spid="75"/>
                                        </p:tgtEl>
                                        <p:attrNameLst>
                                          <p:attrName>ppt_x</p:attrName>
                                          <p:attrName>ppt_y</p:attrName>
                                        </p:attrNameLst>
                                      </p:cBhvr>
                                      <p:rCtr x="22018" y="-1898"/>
                                    </p:animMotion>
                                  </p:childTnLst>
                                </p:cTn>
                              </p:par>
                              <p:par>
                                <p:cTn id="181" presetID="42" presetClass="path" presetSubtype="0" accel="50000" decel="50000" fill="hold" grpId="1" nodeType="withEffect">
                                  <p:stCondLst>
                                    <p:cond delay="0"/>
                                  </p:stCondLst>
                                  <p:childTnLst>
                                    <p:animMotion origin="layout" path="M -2.08333E-06 -3.33333E-06 L 0.4405 -0.10648" pathEditMode="relative" rAng="0" ptsTypes="AA">
                                      <p:cBhvr>
                                        <p:cTn id="182" dur="2000" fill="hold"/>
                                        <p:tgtEl>
                                          <p:spTgt spid="76"/>
                                        </p:tgtEl>
                                        <p:attrNameLst>
                                          <p:attrName>ppt_x</p:attrName>
                                          <p:attrName>ppt_y</p:attrName>
                                        </p:attrNameLst>
                                      </p:cBhvr>
                                      <p:rCtr x="22018" y="-5324"/>
                                    </p:animMotion>
                                  </p:childTnLst>
                                </p:cTn>
                              </p:par>
                              <p:par>
                                <p:cTn id="183" presetID="10" presetClass="exit" presetSubtype="0" fill="hold" grpId="2" nodeType="withEffect">
                                  <p:stCondLst>
                                    <p:cond delay="1750"/>
                                  </p:stCondLst>
                                  <p:childTnLst>
                                    <p:animEffect transition="out" filter="fade">
                                      <p:cBhvr>
                                        <p:cTn id="184" dur="500"/>
                                        <p:tgtEl>
                                          <p:spTgt spid="55"/>
                                        </p:tgtEl>
                                      </p:cBhvr>
                                    </p:animEffect>
                                    <p:set>
                                      <p:cBhvr>
                                        <p:cTn id="185" dur="1" fill="hold">
                                          <p:stCondLst>
                                            <p:cond delay="499"/>
                                          </p:stCondLst>
                                        </p:cTn>
                                        <p:tgtEl>
                                          <p:spTgt spid="55"/>
                                        </p:tgtEl>
                                        <p:attrNameLst>
                                          <p:attrName>style.visibility</p:attrName>
                                        </p:attrNameLst>
                                      </p:cBhvr>
                                      <p:to>
                                        <p:strVal val="hidden"/>
                                      </p:to>
                                    </p:set>
                                  </p:childTnLst>
                                </p:cTn>
                              </p:par>
                              <p:par>
                                <p:cTn id="186" presetID="10" presetClass="exit" presetSubtype="0" fill="hold" grpId="2" nodeType="withEffect">
                                  <p:stCondLst>
                                    <p:cond delay="1750"/>
                                  </p:stCondLst>
                                  <p:childTnLst>
                                    <p:animEffect transition="out" filter="fade">
                                      <p:cBhvr>
                                        <p:cTn id="187" dur="500"/>
                                        <p:tgtEl>
                                          <p:spTgt spid="56"/>
                                        </p:tgtEl>
                                      </p:cBhvr>
                                    </p:animEffect>
                                    <p:set>
                                      <p:cBhvr>
                                        <p:cTn id="188" dur="1" fill="hold">
                                          <p:stCondLst>
                                            <p:cond delay="499"/>
                                          </p:stCondLst>
                                        </p:cTn>
                                        <p:tgtEl>
                                          <p:spTgt spid="56"/>
                                        </p:tgtEl>
                                        <p:attrNameLst>
                                          <p:attrName>style.visibility</p:attrName>
                                        </p:attrNameLst>
                                      </p:cBhvr>
                                      <p:to>
                                        <p:strVal val="hidden"/>
                                      </p:to>
                                    </p:set>
                                  </p:childTnLst>
                                </p:cTn>
                              </p:par>
                              <p:par>
                                <p:cTn id="189" presetID="10" presetClass="exit" presetSubtype="0" fill="hold" grpId="2" nodeType="withEffect">
                                  <p:stCondLst>
                                    <p:cond delay="1750"/>
                                  </p:stCondLst>
                                  <p:childTnLst>
                                    <p:animEffect transition="out" filter="fade">
                                      <p:cBhvr>
                                        <p:cTn id="190" dur="500"/>
                                        <p:tgtEl>
                                          <p:spTgt spid="70"/>
                                        </p:tgtEl>
                                      </p:cBhvr>
                                    </p:animEffect>
                                    <p:set>
                                      <p:cBhvr>
                                        <p:cTn id="191" dur="1" fill="hold">
                                          <p:stCondLst>
                                            <p:cond delay="499"/>
                                          </p:stCondLst>
                                        </p:cTn>
                                        <p:tgtEl>
                                          <p:spTgt spid="70"/>
                                        </p:tgtEl>
                                        <p:attrNameLst>
                                          <p:attrName>style.visibility</p:attrName>
                                        </p:attrNameLst>
                                      </p:cBhvr>
                                      <p:to>
                                        <p:strVal val="hidden"/>
                                      </p:to>
                                    </p:set>
                                  </p:childTnLst>
                                </p:cTn>
                              </p:par>
                              <p:par>
                                <p:cTn id="192" presetID="10" presetClass="exit" presetSubtype="0" fill="hold" grpId="2" nodeType="withEffect">
                                  <p:stCondLst>
                                    <p:cond delay="1750"/>
                                  </p:stCondLst>
                                  <p:childTnLst>
                                    <p:animEffect transition="out" filter="fade">
                                      <p:cBhvr>
                                        <p:cTn id="193" dur="500"/>
                                        <p:tgtEl>
                                          <p:spTgt spid="71"/>
                                        </p:tgtEl>
                                      </p:cBhvr>
                                    </p:animEffect>
                                    <p:set>
                                      <p:cBhvr>
                                        <p:cTn id="194" dur="1" fill="hold">
                                          <p:stCondLst>
                                            <p:cond delay="499"/>
                                          </p:stCondLst>
                                        </p:cTn>
                                        <p:tgtEl>
                                          <p:spTgt spid="71"/>
                                        </p:tgtEl>
                                        <p:attrNameLst>
                                          <p:attrName>style.visibility</p:attrName>
                                        </p:attrNameLst>
                                      </p:cBhvr>
                                      <p:to>
                                        <p:strVal val="hidden"/>
                                      </p:to>
                                    </p:set>
                                  </p:childTnLst>
                                </p:cTn>
                              </p:par>
                              <p:par>
                                <p:cTn id="195" presetID="10" presetClass="exit" presetSubtype="0" fill="hold" grpId="2" nodeType="withEffect">
                                  <p:stCondLst>
                                    <p:cond delay="1750"/>
                                  </p:stCondLst>
                                  <p:childTnLst>
                                    <p:animEffect transition="out" filter="fade">
                                      <p:cBhvr>
                                        <p:cTn id="196" dur="500"/>
                                        <p:tgtEl>
                                          <p:spTgt spid="72"/>
                                        </p:tgtEl>
                                      </p:cBhvr>
                                    </p:animEffect>
                                    <p:set>
                                      <p:cBhvr>
                                        <p:cTn id="197" dur="1" fill="hold">
                                          <p:stCondLst>
                                            <p:cond delay="499"/>
                                          </p:stCondLst>
                                        </p:cTn>
                                        <p:tgtEl>
                                          <p:spTgt spid="72"/>
                                        </p:tgtEl>
                                        <p:attrNameLst>
                                          <p:attrName>style.visibility</p:attrName>
                                        </p:attrNameLst>
                                      </p:cBhvr>
                                      <p:to>
                                        <p:strVal val="hidden"/>
                                      </p:to>
                                    </p:set>
                                  </p:childTnLst>
                                </p:cTn>
                              </p:par>
                              <p:par>
                                <p:cTn id="198" presetID="10" presetClass="exit" presetSubtype="0" fill="hold" grpId="2" nodeType="withEffect">
                                  <p:stCondLst>
                                    <p:cond delay="1750"/>
                                  </p:stCondLst>
                                  <p:childTnLst>
                                    <p:animEffect transition="out" filter="fade">
                                      <p:cBhvr>
                                        <p:cTn id="199" dur="500"/>
                                        <p:tgtEl>
                                          <p:spTgt spid="73"/>
                                        </p:tgtEl>
                                      </p:cBhvr>
                                    </p:animEffect>
                                    <p:set>
                                      <p:cBhvr>
                                        <p:cTn id="200" dur="1" fill="hold">
                                          <p:stCondLst>
                                            <p:cond delay="499"/>
                                          </p:stCondLst>
                                        </p:cTn>
                                        <p:tgtEl>
                                          <p:spTgt spid="73"/>
                                        </p:tgtEl>
                                        <p:attrNameLst>
                                          <p:attrName>style.visibility</p:attrName>
                                        </p:attrNameLst>
                                      </p:cBhvr>
                                      <p:to>
                                        <p:strVal val="hidden"/>
                                      </p:to>
                                    </p:set>
                                  </p:childTnLst>
                                </p:cTn>
                              </p:par>
                              <p:par>
                                <p:cTn id="201" presetID="10" presetClass="exit" presetSubtype="0" fill="hold" grpId="2" nodeType="withEffect">
                                  <p:stCondLst>
                                    <p:cond delay="1750"/>
                                  </p:stCondLst>
                                  <p:childTnLst>
                                    <p:animEffect transition="out" filter="fade">
                                      <p:cBhvr>
                                        <p:cTn id="202" dur="500"/>
                                        <p:tgtEl>
                                          <p:spTgt spid="74"/>
                                        </p:tgtEl>
                                      </p:cBhvr>
                                    </p:animEffect>
                                    <p:set>
                                      <p:cBhvr>
                                        <p:cTn id="203" dur="1" fill="hold">
                                          <p:stCondLst>
                                            <p:cond delay="499"/>
                                          </p:stCondLst>
                                        </p:cTn>
                                        <p:tgtEl>
                                          <p:spTgt spid="74"/>
                                        </p:tgtEl>
                                        <p:attrNameLst>
                                          <p:attrName>style.visibility</p:attrName>
                                        </p:attrNameLst>
                                      </p:cBhvr>
                                      <p:to>
                                        <p:strVal val="hidden"/>
                                      </p:to>
                                    </p:set>
                                  </p:childTnLst>
                                </p:cTn>
                              </p:par>
                              <p:par>
                                <p:cTn id="204" presetID="10" presetClass="exit" presetSubtype="0" fill="hold" grpId="2" nodeType="withEffect">
                                  <p:stCondLst>
                                    <p:cond delay="1750"/>
                                  </p:stCondLst>
                                  <p:childTnLst>
                                    <p:animEffect transition="out" filter="fade">
                                      <p:cBhvr>
                                        <p:cTn id="205" dur="500"/>
                                        <p:tgtEl>
                                          <p:spTgt spid="75"/>
                                        </p:tgtEl>
                                      </p:cBhvr>
                                    </p:animEffect>
                                    <p:set>
                                      <p:cBhvr>
                                        <p:cTn id="206" dur="1" fill="hold">
                                          <p:stCondLst>
                                            <p:cond delay="499"/>
                                          </p:stCondLst>
                                        </p:cTn>
                                        <p:tgtEl>
                                          <p:spTgt spid="75"/>
                                        </p:tgtEl>
                                        <p:attrNameLst>
                                          <p:attrName>style.visibility</p:attrName>
                                        </p:attrNameLst>
                                      </p:cBhvr>
                                      <p:to>
                                        <p:strVal val="hidden"/>
                                      </p:to>
                                    </p:set>
                                  </p:childTnLst>
                                </p:cTn>
                              </p:par>
                              <p:par>
                                <p:cTn id="207" presetID="10" presetClass="exit" presetSubtype="0" fill="hold" grpId="2" nodeType="withEffect">
                                  <p:stCondLst>
                                    <p:cond delay="1750"/>
                                  </p:stCondLst>
                                  <p:childTnLst>
                                    <p:animEffect transition="out" filter="fade">
                                      <p:cBhvr>
                                        <p:cTn id="208" dur="500"/>
                                        <p:tgtEl>
                                          <p:spTgt spid="76"/>
                                        </p:tgtEl>
                                      </p:cBhvr>
                                    </p:animEffect>
                                    <p:set>
                                      <p:cBhvr>
                                        <p:cTn id="209" dur="1" fill="hold">
                                          <p:stCondLst>
                                            <p:cond delay="499"/>
                                          </p:stCondLst>
                                        </p:cTn>
                                        <p:tgtEl>
                                          <p:spTgt spid="76"/>
                                        </p:tgtEl>
                                        <p:attrNameLst>
                                          <p:attrName>style.visibility</p:attrName>
                                        </p:attrNameLst>
                                      </p:cBhvr>
                                      <p:to>
                                        <p:strVal val="hidden"/>
                                      </p:to>
                                    </p:set>
                                  </p:childTnLst>
                                </p:cTn>
                              </p:par>
                              <p:par>
                                <p:cTn id="210" presetID="10" presetClass="entr" presetSubtype="0" fill="hold" grpId="0" nodeType="withEffect">
                                  <p:stCondLst>
                                    <p:cond delay="1750"/>
                                  </p:stCondLst>
                                  <p:childTnLst>
                                    <p:set>
                                      <p:cBhvr>
                                        <p:cTn id="211" dur="1" fill="hold">
                                          <p:stCondLst>
                                            <p:cond delay="0"/>
                                          </p:stCondLst>
                                        </p:cTn>
                                        <p:tgtEl>
                                          <p:spTgt spid="89"/>
                                        </p:tgtEl>
                                        <p:attrNameLst>
                                          <p:attrName>style.visibility</p:attrName>
                                        </p:attrNameLst>
                                      </p:cBhvr>
                                      <p:to>
                                        <p:strVal val="visible"/>
                                      </p:to>
                                    </p:set>
                                    <p:animEffect transition="in" filter="fade">
                                      <p:cBhvr>
                                        <p:cTn id="212"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1"/>
      <p:bldP spid="57" grpId="2"/>
      <p:bldP spid="86" grpId="3"/>
      <p:bldP spid="87" grpId="4"/>
      <p:bldP spid="90" grpId="5"/>
      <p:bldP spid="91" grpId="6"/>
      <p:bldP spid="47" grpId="7"/>
      <p:bldP spid="51" grpId="8"/>
      <p:bldP spid="52" grpId="9"/>
      <p:bldP spid="53" grpId="10"/>
      <p:bldP spid="55" grpId="11" uiExpand="1"/>
      <p:bldP spid="55" grpId="12"/>
      <p:bldP spid="55" grpId="13"/>
      <p:bldP spid="56" grpId="14" uiExpand="1"/>
      <p:bldP spid="56" grpId="15"/>
      <p:bldP spid="56" grpId="16"/>
      <p:bldP spid="70" grpId="17" uiExpand="1"/>
      <p:bldP spid="70" grpId="18"/>
      <p:bldP spid="70" grpId="19"/>
      <p:bldP spid="71" grpId="20" uiExpand="1"/>
      <p:bldP spid="71" grpId="21"/>
      <p:bldP spid="71" grpId="22"/>
      <p:bldP spid="72" grpId="23" uiExpand="1"/>
      <p:bldP spid="72" grpId="24"/>
      <p:bldP spid="72" grpId="25"/>
      <p:bldP spid="73" grpId="26" uiExpand="1"/>
      <p:bldP spid="73" grpId="27"/>
      <p:bldP spid="73" grpId="28"/>
      <p:bldP spid="74" grpId="29" uiExpand="1"/>
      <p:bldP spid="74" grpId="30"/>
      <p:bldP spid="74" grpId="31"/>
      <p:bldP spid="75" grpId="32" uiExpand="1"/>
      <p:bldP spid="75" grpId="33"/>
      <p:bldP spid="75" grpId="34"/>
      <p:bldP spid="76" grpId="35" uiExpand="1"/>
      <p:bldP spid="76" grpId="36"/>
      <p:bldP spid="76" grpId="37"/>
      <p:bldP spid="48" grpId="38"/>
      <p:bldP spid="2" grpId="39"/>
      <p:bldP spid="89" grpId="40"/>
    </p:bldLst>
  </p:timing>
</p:sld>
</file>

<file path=ppt/slides/slide7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smtClean="0"/>
              <a:t>Semivariogram</a:t>
            </a:r>
            <a:endParaRPr lang="en-US"/>
          </a:p>
        </p:txBody>
      </p:sp>
      <p:sp>
        <p:nvSpPr>
          <p:cNvPr id="3" name="Content Placeholder 2"/>
          <p:cNvSpPr>
            <a:spLocks noGrp="1"/>
          </p:cNvSpPr>
          <p:nvPr>
            <p:ph idx="1"/>
            <p:custDataLst>
              <p:tags r:id="rId4"/>
            </p:custDataLst>
          </p:nvPr>
        </p:nvSpPr>
        <p:spPr>
          <a:xfrm>
            <a:off x="297713" y="1440713"/>
            <a:ext cx="6155639" cy="5243866"/>
          </a:xfrm>
        </p:spPr>
        <p:txBody>
          <a:bodyPr numCol="2">
            <a:normAutofit/>
          </a:bodyPr>
          <a:lstStyle/>
          <a:p>
            <a:r>
              <a:rPr lang="en-US" sz="3300"/>
              <a:t>Circular</a:t>
            </a:r>
          </a:p>
          <a:p>
            <a:r>
              <a:rPr lang="en-US" sz="3300"/>
              <a:t>Spherical</a:t>
            </a:r>
          </a:p>
          <a:p>
            <a:r>
              <a:rPr lang="en-US" sz="3300" err="1"/>
              <a:t>Tetraspherical</a:t>
            </a:r>
            <a:endParaRPr lang="en-US" sz="3300"/>
          </a:p>
          <a:p>
            <a:r>
              <a:rPr lang="en-US" sz="3300" err="1"/>
              <a:t>Pentaspherical</a:t>
            </a:r>
            <a:endParaRPr lang="en-US" sz="3300"/>
          </a:p>
          <a:p>
            <a:r>
              <a:rPr lang="en-US" sz="3300"/>
              <a:t>Exponential</a:t>
            </a:r>
          </a:p>
          <a:p>
            <a:r>
              <a:rPr lang="en-US" sz="3300"/>
              <a:t>Gaussian</a:t>
            </a:r>
          </a:p>
          <a:p>
            <a:r>
              <a:rPr lang="en-US" sz="3300" smtClean="0"/>
              <a:t>Rational </a:t>
            </a:r>
            <a:r>
              <a:rPr lang="en-US" sz="3300"/>
              <a:t>Quadratic</a:t>
            </a:r>
          </a:p>
          <a:p>
            <a:r>
              <a:rPr lang="en-US" sz="3300"/>
              <a:t>Hole Effect</a:t>
            </a:r>
          </a:p>
          <a:p>
            <a:r>
              <a:rPr lang="en-US" sz="3300"/>
              <a:t>K-Bessel</a:t>
            </a:r>
          </a:p>
          <a:p>
            <a:r>
              <a:rPr lang="en-US" sz="3300"/>
              <a:t>J-Bessel</a:t>
            </a:r>
          </a:p>
          <a:p>
            <a:r>
              <a:rPr lang="en-US" sz="3300"/>
              <a:t>Stable</a:t>
            </a:r>
          </a:p>
          <a:p>
            <a:r>
              <a:rPr lang="en-US" sz="3300" smtClean="0"/>
              <a:t>…</a:t>
            </a:r>
            <a:endParaRPr lang="en-US" sz="3300"/>
          </a:p>
        </p:txBody>
      </p:sp>
      <p:pic>
        <p:nvPicPr>
          <p:cNvPr id="4" name="Picture 3"/>
          <p:cNvPicPr>
            <a:picLocks noChangeAspect="1"/>
          </p:cNvPicPr>
          <p:nvPr>
            <p:custDataLst>
              <p:tags r:id="rId7"/>
            </p:custDataLst>
          </p:nvPr>
        </p:nvPicPr>
        <p:blipFill>
          <a:blip r:embed="rId5">
            <a:duotone>
              <a:prstClr val="black"/>
              <a:schemeClr val="tx1">
                <a:tint val="45000"/>
                <a:satMod val="400000"/>
              </a:schemeClr>
            </a:duotone>
            <a:extLst>
              <a:ext uri="{BEBA8EAE-BF5A-486C-A8C5-ECC9F3942E4B}">
                <a14:imgProps xmlns:a14="http://schemas.microsoft.com/office/drawing/2010/main">
                  <a14:imgLayer r:embed="rId6">
                    <a14:imgEffect>
                      <a14:sharpenSoften amount="50000"/>
                    </a14:imgEffect>
                    <a14:imgEffect>
                      <a14:colorTemperature colorTemp="11200"/>
                    </a14:imgEffect>
                    <a14:imgEffect>
                      <a14:brightnessContrast bright="-40000" contrast="-40000"/>
                    </a14:imgEffect>
                  </a14:imgLayer>
                </a14:imgProps>
              </a:ext>
            </a:extLst>
          </a:blip>
          <a:srcRect l="1563" t="1139" r="1433" b="713"/>
          <a:stretch>
            <a:fillRect/>
          </a:stretch>
        </p:blipFill>
        <p:spPr>
          <a:xfrm>
            <a:off x="5564221" y="1534511"/>
            <a:ext cx="6690842" cy="5160580"/>
          </a:xfrm>
          <a:prstGeom prst="rect">
            <a:avLst/>
          </a:prstGeom>
        </p:spPr>
      </p:pic>
    </p:spTree>
    <p:extLst>
      <p:ext uri="{BB962C8B-B14F-4D97-AF65-F5344CB8AC3E}">
        <p14:creationId xmlns:p14="http://schemas.microsoft.com/office/powerpoint/2010/main" val="118716186"/>
      </p:ext>
    </p:extLst>
  </p:cSld>
  <p:clrMapOvr>
    <a:masterClrMapping/>
  </p:clrMapOvr>
  <p:transition/>
  <p:timing/>
</p:sld>
</file>

<file path=ppt/slides/slide7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smtClean="0"/>
              <a:t>Primary Tools for Enviromics</a:t>
            </a:r>
            <a:endParaRPr lang="en-US"/>
          </a:p>
        </p:txBody>
      </p:sp>
      <p:graphicFrame>
        <p:nvGraphicFramePr>
          <p:cNvPr id="4" name="Content Placeholder 3"/>
          <p:cNvGraphicFramePr>
            <a:graphicFrameLocks noGrp="1"/>
          </p:cNvGraphicFramePr>
          <p:nvPr>
            <p:ph idx="1"/>
            <p:custDataLst>
              <p:tags r:id="rId4"/>
            </p:custDataLst>
            <p:extLst>
              <p:ext uri="{D42A27DB-BD31-4B8C-83A1-F6EECF244321}">
                <p14:modId xmlns:p14="http://schemas.microsoft.com/office/powerpoint/2010/main" val="1084273775"/>
              </p:ext>
            </p:extLst>
          </p:nvPr>
        </p:nvGraphicFramePr>
        <p:xfrm>
          <a:off x="166688" y="1465263"/>
          <a:ext cx="11858625" cy="4711700"/>
        </p:xfrm>
        <a:graphic>
          <a:graphicData uri="http://schemas.openxmlformats.org/drawingml/2006/diagram">
            <dgm:relIds xmlns:dgm="http://schemas.openxmlformats.org/drawingml/2006/diagram" r:dm="rId6" r:lo="rId7" r:qs="rId8" r:cs="rId9"/>
          </a:graphicData>
        </a:graphic>
      </p:graphicFrame>
    </p:spTree>
    <p:extLst>
      <p:ext uri="{BB962C8B-B14F-4D97-AF65-F5344CB8AC3E}">
        <p14:creationId xmlns:p14="http://schemas.microsoft.com/office/powerpoint/2010/main" val="30148904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9" presetClass="emph" presetSubtype="0" grpId="0" nodeType="afterEffect">
                                  <p:stCondLst>
                                    <p:cond delay="500"/>
                                  </p:stCondLst>
                                  <p:childTnLst>
                                    <p:set>
                                      <p:cBhvr rctx="PPT">
                                        <p:cTn id="6" dur="indefinite"/>
                                        <p:tgtEl>
                                          <p:spTgt spid="4">
                                            <p:graphicEl>
                                              <a:dgm id="{C0F7D856-E8DD-4790-909C-580735D85133}"/>
                                            </p:graphicEl>
                                          </p:spTgt>
                                        </p:tgtEl>
                                        <p:attrNameLst>
                                          <p:attrName>style.opacity</p:attrName>
                                        </p:attrNameLst>
                                      </p:cBhvr>
                                      <p:to>
                                        <p:strVal val="0.5"/>
                                      </p:to>
                                    </p:set>
                                    <p:animEffect filter="image" prLst="opacity: 0.5">
                                      <p:cBhvr rctx="IE">
                                        <p:cTn id="7" dur="indefinite"/>
                                        <p:tgtEl>
                                          <p:spTgt spid="4">
                                            <p:graphicEl>
                                              <a:dgm id="{C0F7D856-E8DD-4790-909C-580735D85133}"/>
                                            </p:graphicEl>
                                          </p:spTgt>
                                        </p:tgtEl>
                                      </p:cBhvr>
                                    </p:animEffect>
                                  </p:childTnLst>
                                </p:cTn>
                              </p:par>
                              <p:par>
                                <p:cTn id="8" presetID="9" presetClass="emph" presetSubtype="0" grpId="0" nodeType="withEffect">
                                  <p:stCondLst>
                                    <p:cond delay="500"/>
                                  </p:stCondLst>
                                  <p:childTnLst>
                                    <p:set>
                                      <p:cBhvr rctx="PPT">
                                        <p:cTn id="9" dur="indefinite"/>
                                        <p:tgtEl>
                                          <p:spTgt spid="4">
                                            <p:graphicEl>
                                              <a:dgm id="{DA9FB7EB-F994-47A9-999E-BA765EBCE319}"/>
                                            </p:graphicEl>
                                          </p:spTgt>
                                        </p:tgtEl>
                                        <p:attrNameLst>
                                          <p:attrName>style.opacity</p:attrName>
                                        </p:attrNameLst>
                                      </p:cBhvr>
                                      <p:to>
                                        <p:strVal val="0.5"/>
                                      </p:to>
                                    </p:set>
                                    <p:animEffect filter="image" prLst="opacity: 0.5">
                                      <p:cBhvr rctx="IE">
                                        <p:cTn id="10" dur="indefinite"/>
                                        <p:tgtEl>
                                          <p:spTgt spid="4">
                                            <p:graphicEl>
                                              <a:dgm id="{DA9FB7EB-F994-47A9-999E-BA765EBCE319}"/>
                                            </p:graphicEl>
                                          </p:spTgt>
                                        </p:tgtEl>
                                      </p:cBhvr>
                                    </p:animEffect>
                                  </p:childTnLst>
                                </p:cTn>
                              </p:par>
                              <p:par>
                                <p:cTn id="11" presetID="9" presetClass="emph" presetSubtype="0" grpId="0" nodeType="withEffect">
                                  <p:stCondLst>
                                    <p:cond delay="500"/>
                                  </p:stCondLst>
                                  <p:childTnLst>
                                    <p:set>
                                      <p:cBhvr rctx="PPT">
                                        <p:cTn id="12" dur="indefinite"/>
                                        <p:tgtEl>
                                          <p:spTgt spid="4">
                                            <p:graphicEl>
                                              <a:dgm id="{D49E78A4-1088-416F-A93E-BE8917632125}"/>
                                            </p:graphicEl>
                                          </p:spTgt>
                                        </p:tgtEl>
                                        <p:attrNameLst>
                                          <p:attrName>style.opacity</p:attrName>
                                        </p:attrNameLst>
                                      </p:cBhvr>
                                      <p:to>
                                        <p:strVal val="0.5"/>
                                      </p:to>
                                    </p:set>
                                    <p:animEffect filter="image" prLst="opacity: 0.5">
                                      <p:cBhvr rctx="IE">
                                        <p:cTn id="13" dur="indefinite"/>
                                        <p:tgtEl>
                                          <p:spTgt spid="4">
                                            <p:graphicEl>
                                              <a:dgm id="{D49E78A4-1088-416F-A93E-BE8917632125}"/>
                                            </p:graphicEl>
                                          </p:spTgt>
                                        </p:tgtEl>
                                      </p:cBhvr>
                                    </p:animEffect>
                                  </p:childTnLst>
                                </p:cTn>
                              </p:par>
                              <p:par>
                                <p:cTn id="14" presetID="9" presetClass="emph" presetSubtype="0" grpId="0" nodeType="withEffect">
                                  <p:stCondLst>
                                    <p:cond delay="500"/>
                                  </p:stCondLst>
                                  <p:childTnLst>
                                    <p:set>
                                      <p:cBhvr rctx="PPT">
                                        <p:cTn id="15" dur="indefinite"/>
                                        <p:tgtEl>
                                          <p:spTgt spid="4">
                                            <p:graphicEl>
                                              <a:dgm id="{6B734A75-1B43-4441-A4BE-2008F869670F}"/>
                                            </p:graphicEl>
                                          </p:spTgt>
                                        </p:tgtEl>
                                        <p:attrNameLst>
                                          <p:attrName>style.opacity</p:attrName>
                                        </p:attrNameLst>
                                      </p:cBhvr>
                                      <p:to>
                                        <p:strVal val="0.5"/>
                                      </p:to>
                                    </p:set>
                                    <p:animEffect filter="image" prLst="opacity: 0.5">
                                      <p:cBhvr rctx="IE">
                                        <p:cTn id="16" dur="indefinite"/>
                                        <p:tgtEl>
                                          <p:spTgt spid="4">
                                            <p:graphicEl>
                                              <a:dgm id="{6B734A75-1B43-4441-A4BE-2008F869670F}"/>
                                            </p:graphicEl>
                                          </p:spTgt>
                                        </p:tgtEl>
                                      </p:cBhvr>
                                    </p:animEffect>
                                  </p:childTnLst>
                                </p:cTn>
                              </p:par>
                              <p:par>
                                <p:cTn id="17" presetID="9" presetClass="emph" presetSubtype="0" grpId="0" nodeType="withEffect">
                                  <p:stCondLst>
                                    <p:cond delay="500"/>
                                  </p:stCondLst>
                                  <p:childTnLst>
                                    <p:set>
                                      <p:cBhvr rctx="PPT">
                                        <p:cTn id="18" dur="indefinite"/>
                                        <p:tgtEl>
                                          <p:spTgt spid="4">
                                            <p:graphicEl>
                                              <a:dgm id="{7B740ED6-B564-4B9F-A0CF-5B54BDFC8C9B}"/>
                                            </p:graphicEl>
                                          </p:spTgt>
                                        </p:tgtEl>
                                        <p:attrNameLst>
                                          <p:attrName>style.opacity</p:attrName>
                                        </p:attrNameLst>
                                      </p:cBhvr>
                                      <p:to>
                                        <p:strVal val="0.5"/>
                                      </p:to>
                                    </p:set>
                                    <p:animEffect filter="image" prLst="opacity: 0.5">
                                      <p:cBhvr rctx="IE">
                                        <p:cTn id="19" dur="indefinite"/>
                                        <p:tgtEl>
                                          <p:spTgt spid="4">
                                            <p:graphicEl>
                                              <a:dgm id="{7B740ED6-B564-4B9F-A0CF-5B54BDFC8C9B}"/>
                                            </p:graphicEl>
                                          </p:spTgt>
                                        </p:tgtEl>
                                      </p:cBhvr>
                                    </p:animEffect>
                                  </p:childTnLst>
                                </p:cTn>
                              </p:par>
                              <p:par>
                                <p:cTn id="20" presetID="9" presetClass="emph" presetSubtype="0" grpId="0" nodeType="withEffect">
                                  <p:stCondLst>
                                    <p:cond delay="500"/>
                                  </p:stCondLst>
                                  <p:childTnLst>
                                    <p:set>
                                      <p:cBhvr rctx="PPT">
                                        <p:cTn id="21" dur="indefinite"/>
                                        <p:tgtEl>
                                          <p:spTgt spid="4">
                                            <p:graphicEl>
                                              <a:dgm id="{8A45B519-CAF6-493D-84CA-54F09DCD6EC2}"/>
                                            </p:graphicEl>
                                          </p:spTgt>
                                        </p:tgtEl>
                                        <p:attrNameLst>
                                          <p:attrName>style.opacity</p:attrName>
                                        </p:attrNameLst>
                                      </p:cBhvr>
                                      <p:to>
                                        <p:strVal val="0.5"/>
                                      </p:to>
                                    </p:set>
                                    <p:animEffect filter="image" prLst="opacity: 0.5">
                                      <p:cBhvr rctx="IE">
                                        <p:cTn id="22" dur="indefinite"/>
                                        <p:tgtEl>
                                          <p:spTgt spid="4">
                                            <p:graphicEl>
                                              <a:dgm id="{8A45B519-CAF6-493D-84CA-54F09DCD6EC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4" name="Title 3"/>
          <p:cNvSpPr>
            <a:spLocks noGrp="1"/>
          </p:cNvSpPr>
          <p:nvPr>
            <p:ph type="title"/>
            <p:custDataLst>
              <p:tags r:id="rId3"/>
            </p:custDataLst>
          </p:nvPr>
        </p:nvSpPr>
        <p:spPr/>
        <p:txBody>
          <a:bodyPr/>
          <a:lstStyle/>
          <a:p>
            <a:r>
              <a:rPr lang="en-US" smtClean="0"/>
              <a:t>What is GIS?</a:t>
            </a:r>
            <a:endParaRPr lang="en-US"/>
          </a:p>
        </p:txBody>
      </p:sp>
      <p:sp>
        <p:nvSpPr>
          <p:cNvPr id="5" name="Content Placeholder 4"/>
          <p:cNvSpPr>
            <a:spLocks noGrp="1"/>
          </p:cNvSpPr>
          <p:nvPr>
            <p:ph idx="1"/>
            <p:custDataLst>
              <p:tags r:id="rId4"/>
            </p:custDataLst>
          </p:nvPr>
        </p:nvSpPr>
        <p:spPr/>
        <p:txBody>
          <a:bodyPr>
            <a:normAutofit/>
          </a:bodyPr>
          <a:lstStyle/>
          <a:p>
            <a:pPr>
              <a:lnSpc>
                <a:spcPct val="150000"/>
              </a:lnSpc>
            </a:pPr>
            <a:r>
              <a:rPr lang="en-US" sz="4000" smtClean="0"/>
              <a:t>Geographical Information System</a:t>
            </a:r>
          </a:p>
          <a:p>
            <a:pPr>
              <a:lnSpc>
                <a:spcPct val="150000"/>
              </a:lnSpc>
            </a:pPr>
            <a:r>
              <a:rPr lang="en-US" sz="4000" smtClean="0"/>
              <a:t>Deals with Spatial Data</a:t>
            </a:r>
          </a:p>
          <a:p>
            <a:pPr lvl="1">
              <a:lnSpc>
                <a:spcPct val="150000"/>
              </a:lnSpc>
            </a:pPr>
            <a:r>
              <a:rPr lang="en-US" sz="3600" smtClean="0"/>
              <a:t>Any data that can be mapped</a:t>
            </a:r>
          </a:p>
          <a:p>
            <a:pPr lvl="1">
              <a:lnSpc>
                <a:spcPct val="150000"/>
              </a:lnSpc>
            </a:pPr>
            <a:r>
              <a:rPr lang="en-US" sz="3600" smtClean="0"/>
              <a:t>Location coordinates, shapes of geographic features, etc.</a:t>
            </a:r>
          </a:p>
          <a:p>
            <a:pPr lvl="1">
              <a:lnSpc>
                <a:spcPct val="150000"/>
              </a:lnSpc>
            </a:pPr>
            <a:endParaRPr lang="en-US" sz="3600"/>
          </a:p>
        </p:txBody>
      </p:sp>
    </p:spTree>
    <p:extLst>
      <p:ext uri="{BB962C8B-B14F-4D97-AF65-F5344CB8AC3E}">
        <p14:creationId xmlns:p14="http://schemas.microsoft.com/office/powerpoint/2010/main" val="2347421819"/>
      </p:ext>
    </p:extLst>
  </p:cSld>
  <p:clrMapOvr>
    <a:masterClrMapping/>
  </p:clrMapOvr>
  <p:transition/>
  <p:timing/>
</p:sld>
</file>

<file path=ppt/slides/slide7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2" name="Title 1"/>
          <p:cNvSpPr>
            <a:spLocks noGrp="1"/>
          </p:cNvSpPr>
          <p:nvPr>
            <p:ph type="title"/>
            <p:custDataLst>
              <p:tags r:id="rId4"/>
            </p:custDataLst>
          </p:nvPr>
        </p:nvSpPr>
        <p:spPr/>
        <p:txBody>
          <a:bodyPr/>
          <a:lstStyle/>
          <a:p>
            <a:r>
              <a:rPr lang="en-US" smtClean="0"/>
              <a:t>Spatial Data</a:t>
            </a:r>
            <a:endParaRPr lang="en-US"/>
          </a:p>
        </p:txBody>
      </p:sp>
      <p:pic>
        <p:nvPicPr>
          <p:cNvPr id="4" name="excel"/>
          <p:cNvPicPr>
            <a:picLocks noGrp="1" noChangeAspect="1"/>
          </p:cNvPicPr>
          <p:nvPr>
            <p:ph idx="1"/>
            <p:custDataLst>
              <p:tags r:id="rId6"/>
            </p:custDataLst>
          </p:nvPr>
        </p:nvPicPr>
        <p:blipFill>
          <a:blip r:embed="rId5"/>
          <a:stretch>
            <a:fillRect/>
          </a:stretch>
        </p:blipFill>
        <p:spPr>
          <a:xfrm>
            <a:off x="315447" y="1376135"/>
            <a:ext cx="8172925" cy="4932363"/>
          </a:xfrm>
          <a:prstGeom prst="rect">
            <a:avLst/>
          </a:prstGeom>
        </p:spPr>
      </p:pic>
      <p:pic>
        <p:nvPicPr>
          <p:cNvPr id="1032" name="RussiaMap" descr="Map of federal subjects of Russia (2014).svg"/>
          <p:cNvPicPr>
            <a:picLocks noChangeAspect="1" noChangeArrowheads="1"/>
          </p:cNvPicPr>
          <p:nvPr>
            <p:custDataLst>
              <p:tags r:id="rId8"/>
            </p:custDataLst>
          </p:nvPr>
        </p:nvPicPr>
        <p:blipFill>
          <a:blip r:embed="rId7">
            <a:extLst>
              <a:ext uri="{28A0092B-C50C-407E-A947-70E740481C1C}">
                <a14:useLocalDpi xmlns:a14="http://schemas.microsoft.com/office/drawing/2010/main" val="0"/>
              </a:ext>
            </a:extLst>
          </a:blip>
          <a:stretch>
            <a:fillRect/>
          </a:stretch>
        </p:blipFill>
        <p:spPr bwMode="auto">
          <a:xfrm>
            <a:off x="973535" y="1165379"/>
            <a:ext cx="10244931" cy="564538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MoscowMap"/>
          <p:cNvGrpSpPr/>
          <p:nvPr>
            <p:custDataLst>
              <p:tags r:id="rId9"/>
            </p:custDataLst>
          </p:nvPr>
        </p:nvGrpSpPr>
        <p:grpSpPr>
          <a:xfrm>
            <a:off x="0" y="1119621"/>
            <a:ext cx="12254377" cy="5720821"/>
            <a:chOff x="-114300" y="-3548396"/>
            <a:chExt cx="12496992" cy="7486651"/>
          </a:xfrm>
        </p:grpSpPr>
        <p:pic>
          <p:nvPicPr>
            <p:cNvPr id="1030" name="Picture 6" descr="Plan of the imperial capital city of Moscow designed under the supervision of architect Ivan Michurin in 1739. Copper plate engraving. From the Museum of Moscow’s collection."/>
            <p:cNvPicPr>
              <a:picLocks noChangeAspect="1" noChangeArrowheads="1"/>
            </p:cNvPicPr>
            <p:nvPr>
              <p:custDataLst>
                <p:tags r:id="rId11"/>
              </p:custDataLst>
            </p:nvPr>
          </p:nvPicPr>
          <p:blipFill>
            <a:blip r:embed="rId10">
              <a:extLst>
                <a:ext uri="{28A0092B-C50C-407E-A947-70E740481C1C}">
                  <a14:useLocalDpi xmlns:a14="http://schemas.microsoft.com/office/drawing/2010/main" val="0"/>
                </a:ext>
              </a:extLst>
            </a:blip>
            <a:stretch>
              <a:fillRect/>
            </a:stretch>
          </p:blipFill>
          <p:spPr bwMode="auto">
            <a:xfrm>
              <a:off x="-114300" y="-3548396"/>
              <a:ext cx="12420600" cy="748665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custDataLst>
                <p:tags r:id="rId12"/>
              </p:custDataLst>
            </p:nvPr>
          </p:nvSpPr>
          <p:spPr>
            <a:xfrm>
              <a:off x="7549377" y="3416085"/>
              <a:ext cx="4833315" cy="483333"/>
            </a:xfrm>
            <a:prstGeom prst="rect">
              <a:avLst/>
            </a:prstGeom>
          </p:spPr>
          <p:txBody>
            <a:bodyPr wrap="square">
              <a:spAutoFit/>
            </a:bodyPr>
            <a:lstStyle/>
            <a:p>
              <a:r>
                <a:rPr lang="en-US" sz="900">
                  <a:solidFill>
                    <a:srgbClr val="5B422C"/>
                  </a:solidFill>
                  <a:latin typeface="Golos Text"/>
                </a:rPr>
                <a:t>Plan of the imperial capital city of Moscow designed under the supervision of architect Ivan Michurin in 1739. Copper plate engraving. From the Museum of Moscow’s collection.</a:t>
              </a:r>
              <a:endParaRPr lang="en-US" sz="900"/>
            </a:p>
          </p:txBody>
        </p:sp>
      </p:grpSp>
      <p:pic>
        <p:nvPicPr>
          <p:cNvPr id="10" name="riverNetwork"/>
          <p:cNvPicPr>
            <a:picLocks noChangeAspect="1"/>
          </p:cNvPicPr>
          <p:nvPr>
            <p:custDataLst>
              <p:tags r:id="rId14"/>
            </p:custDataLst>
          </p:nvPr>
        </p:nvPicPr>
        <p:blipFill>
          <a:blip r:embed="rId13"/>
          <a:stretch>
            <a:fillRect/>
          </a:stretch>
        </p:blipFill>
        <p:spPr>
          <a:xfrm>
            <a:off x="2133405" y="2070330"/>
            <a:ext cx="6407451" cy="4157832"/>
          </a:xfrm>
          <a:prstGeom prst="rect">
            <a:avLst/>
          </a:prstGeom>
        </p:spPr>
      </p:pic>
      <p:pic>
        <p:nvPicPr>
          <p:cNvPr id="5" name="mahabalipuram" hidden="1"/>
          <p:cNvPicPr>
            <a:picLocks noChangeAspect="1"/>
          </p:cNvPicPr>
          <p:nvPr>
            <p:custDataLst>
              <p:tags r:id="rId16"/>
            </p:custDataLst>
          </p:nvPr>
        </p:nvPicPr>
        <p:blipFill>
          <a:blip r:embed="rId15"/>
          <a:stretch>
            <a:fillRect/>
          </a:stretch>
        </p:blipFill>
        <p:spPr>
          <a:xfrm>
            <a:off x="0" y="1165380"/>
            <a:ext cx="12192000" cy="5692620"/>
          </a:xfrm>
          <a:prstGeom prst="rect">
            <a:avLst/>
          </a:prstGeom>
        </p:spPr>
      </p:pic>
      <p:pic>
        <p:nvPicPr>
          <p:cNvPr id="2050" name="skPond" descr="No photo description available."/>
          <p:cNvPicPr>
            <a:picLocks noChangeAspect="1" noChangeArrowheads="1"/>
          </p:cNvPicPr>
          <p:nvPr>
            <p:custDataLst>
              <p:tags r:id="rId18"/>
            </p:custDataLst>
          </p:nvPr>
        </p:nvPicPr>
        <p:blipFill>
          <a:blip r:embed="rId17">
            <a:extLst>
              <a:ext uri="{28A0092B-C50C-407E-A947-70E740481C1C}">
                <a14:useLocalDpi xmlns:a14="http://schemas.microsoft.com/office/drawing/2010/main" val="0"/>
              </a:ext>
            </a:extLst>
          </a:blip>
          <a:stretch>
            <a:fillRect/>
          </a:stretch>
        </p:blipFill>
        <p:spPr bwMode="auto">
          <a:xfrm>
            <a:off x="-12533" y="1342669"/>
            <a:ext cx="12207849" cy="550600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coordinates"/>
          <p:cNvGrpSpPr/>
          <p:nvPr>
            <p:custDataLst>
              <p:tags r:id="rId19"/>
            </p:custDataLst>
          </p:nvPr>
        </p:nvGrpSpPr>
        <p:grpSpPr>
          <a:xfrm>
            <a:off x="6582124" y="680155"/>
            <a:ext cx="3481453" cy="419725"/>
            <a:chOff x="6582124" y="680155"/>
            <a:chExt cx="3481453" cy="419725"/>
          </a:xfrm>
        </p:grpSpPr>
        <p:sp>
          <p:nvSpPr>
            <p:cNvPr id="6" name="Rectangle 5"/>
            <p:cNvSpPr/>
            <p:nvPr>
              <p:custDataLst>
                <p:tags r:id="rId20"/>
              </p:custDataLst>
            </p:nvPr>
          </p:nvSpPr>
          <p:spPr>
            <a:xfrm>
              <a:off x="6935798" y="701019"/>
              <a:ext cx="3127779" cy="369332"/>
            </a:xfrm>
            <a:prstGeom prst="rect">
              <a:avLst/>
            </a:prstGeom>
          </p:spPr>
          <p:txBody>
            <a:bodyPr wrap="none">
              <a:spAutoFit/>
            </a:bodyPr>
            <a:lstStyle/>
            <a:p>
              <a:r>
                <a:rPr lang="en-US" smtClean="0">
                  <a:solidFill>
                    <a:schemeClr val="tx1">
                      <a:lumMod val="85000"/>
                      <a:lumOff val="15000"/>
                    </a:schemeClr>
                  </a:solidFill>
                  <a:latin typeface="Futura PT Medium" panose="020b0602020204020303" pitchFamily="34" charset="-52"/>
                </a:rPr>
                <a:t>55.685201° </a:t>
              </a:r>
              <a:r>
                <a:rPr lang="en-US">
                  <a:solidFill>
                    <a:schemeClr val="tx1">
                      <a:lumMod val="85000"/>
                      <a:lumOff val="15000"/>
                    </a:schemeClr>
                  </a:solidFill>
                  <a:latin typeface="Futura PT Medium" panose="020b0602020204020303" pitchFamily="34" charset="-52"/>
                </a:rPr>
                <a:t>N, </a:t>
              </a:r>
              <a:r>
                <a:rPr lang="en-US" smtClean="0">
                  <a:solidFill>
                    <a:schemeClr val="tx1">
                      <a:lumMod val="85000"/>
                      <a:lumOff val="15000"/>
                    </a:schemeClr>
                  </a:solidFill>
                  <a:latin typeface="Futura PT Medium" panose="020b0602020204020303" pitchFamily="34" charset="-52"/>
                </a:rPr>
                <a:t>37.342367° </a:t>
              </a:r>
              <a:r>
                <a:rPr lang="en-US">
                  <a:solidFill>
                    <a:schemeClr val="tx1">
                      <a:lumMod val="85000"/>
                      <a:lumOff val="15000"/>
                    </a:schemeClr>
                  </a:solidFill>
                  <a:latin typeface="Futura PT Medium" panose="020b0602020204020303" pitchFamily="34" charset="-52"/>
                </a:rPr>
                <a:t>E</a:t>
              </a:r>
            </a:p>
          </p:txBody>
        </p:sp>
        <p:pic>
          <p:nvPicPr>
            <p:cNvPr id="7" name="Picture 6" descr="File:Media Viewer Icon - Location.svg - Wikimedia Commons"/>
            <p:cNvPicPr>
              <a:picLocks noChangeAspect="1"/>
            </p:cNvPicPr>
            <p:nvPr>
              <p:custDataLst>
                <p:tags r:id="rId22"/>
              </p:custDataLst>
            </p:nvPr>
          </p:nvPicPr>
          <p:blipFill>
            <a:blip r:embed="rId21">
              <a:biLevel thresh="25000"/>
              <a:extLst>
                <a:ext uri="{28A0092B-C50C-407E-A947-70E740481C1C}">
                  <a14:useLocalDpi xmlns:a14="http://schemas.microsoft.com/office/drawing/2010/main" val="0"/>
                </a:ext>
              </a:extLst>
            </a:blip>
            <a:stretch>
              <a:fillRect/>
            </a:stretch>
          </p:blipFill>
          <p:spPr>
            <a:xfrm>
              <a:off x="6582124" y="680155"/>
              <a:ext cx="419725" cy="419725"/>
            </a:xfrm>
            <a:prstGeom prst="rect">
              <a:avLst/>
            </a:prstGeom>
          </p:spPr>
        </p:pic>
      </p:grpSp>
      <p:pic>
        <p:nvPicPr>
          <p:cNvPr id="9" name="fbTag" hidden="1"/>
          <p:cNvPicPr>
            <a:picLocks noChangeAspect="1"/>
          </p:cNvPicPr>
          <p:nvPr>
            <p:custDataLst>
              <p:tags r:id="rId24"/>
            </p:custDataLst>
          </p:nvPr>
        </p:nvPicPr>
        <p:blipFill>
          <a:blip r:embed="rId23"/>
          <a:srcRect l="72406" t="28278" r="4319" b="67805"/>
          <a:stretch>
            <a:fillRect/>
          </a:stretch>
        </p:blipFill>
        <p:spPr>
          <a:xfrm>
            <a:off x="9096272" y="1403022"/>
            <a:ext cx="2835479" cy="268447"/>
          </a:xfrm>
          <a:prstGeom prst="rect">
            <a:avLst/>
          </a:prstGeom>
        </p:spPr>
      </p:pic>
      <p:pic>
        <p:nvPicPr>
          <p:cNvPr id="11" name="fbTagSk"/>
          <p:cNvPicPr>
            <a:picLocks noChangeAspect="1"/>
          </p:cNvPicPr>
          <p:nvPr>
            <p:custDataLst>
              <p:tags r:id="rId26"/>
            </p:custDataLst>
          </p:nvPr>
        </p:nvPicPr>
        <p:blipFill>
          <a:blip r:embed="rId25"/>
          <a:srcRect l="72193" t="27647" r="2360" b="67588"/>
          <a:stretch>
            <a:fillRect/>
          </a:stretch>
        </p:blipFill>
        <p:spPr>
          <a:xfrm>
            <a:off x="8932752" y="1416136"/>
            <a:ext cx="2998999" cy="315686"/>
          </a:xfrm>
          <a:prstGeom prst="rect">
            <a:avLst/>
          </a:prstGeom>
        </p:spPr>
      </p:pic>
      <p:pic>
        <p:nvPicPr>
          <p:cNvPr id="3" name="MSU"/>
          <p:cNvPicPr>
            <a:picLocks noChangeAspect="1"/>
          </p:cNvPicPr>
          <p:nvPr>
            <p:custDataLst>
              <p:tags r:id="rId28"/>
            </p:custDataLst>
          </p:nvPr>
        </p:nvPicPr>
        <p:blipFill>
          <a:blip r:embed="rId27"/>
          <a:srcRect t="23076"/>
          <a:stretch>
            <a:fillRect/>
          </a:stretch>
        </p:blipFill>
        <p:spPr>
          <a:xfrm>
            <a:off x="7174575" y="0"/>
            <a:ext cx="5023691" cy="6870152"/>
          </a:xfrm>
          <a:prstGeom prst="rect">
            <a:avLst/>
          </a:prstGeom>
        </p:spPr>
      </p:pic>
      <p:pic>
        <p:nvPicPr>
          <p:cNvPr id="12" name="Picture 11"/>
          <p:cNvPicPr>
            <a:picLocks noChangeAspect="1"/>
          </p:cNvPicPr>
          <p:nvPr>
            <p:custDataLst>
              <p:tags r:id="rId30"/>
            </p:custDataLst>
          </p:nvPr>
        </p:nvPicPr>
        <p:blipFill>
          <a:blip r:embed="rId29"/>
          <a:srcRect t="14824"/>
          <a:stretch>
            <a:fillRect/>
          </a:stretch>
        </p:blipFill>
        <p:spPr>
          <a:xfrm>
            <a:off x="0" y="1135700"/>
            <a:ext cx="8436920" cy="4042227"/>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custDataLst>
              <p:tags r:id="rId31"/>
            </p:custDataLst>
          </p:nvPr>
        </p:nvPicPr>
        <p:blipFill>
          <a:blip r:embed="rId29"/>
          <a:srcRect l="39066" t="84021" r="39128" b="4373"/>
          <a:stretch>
            <a:fillRect/>
          </a:stretch>
        </p:blipFill>
        <p:spPr>
          <a:xfrm>
            <a:off x="1215372" y="4013913"/>
            <a:ext cx="5775849" cy="17292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277032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03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afterGroup">
                            <p:stCondLst>
                              <p:cond delay="0"/>
                            </p:stCondLst>
                            <p:childTnLst>
                              <p:par>
                                <p:cTn id="11" presetID="1" presetClass="exit" presetSubtype="0" fill="hold" nodeType="clickEffect">
                                  <p:stCondLst>
                                    <p:cond delay="0"/>
                                  </p:stCondLst>
                                  <p:childTnLst>
                                    <p:set>
                                      <p:cBhvr>
                                        <p:cTn id="12" dur="1" fill="hold">
                                          <p:stCondLst>
                                            <p:cond delay="0"/>
                                          </p:stCondLst>
                                        </p:cTn>
                                        <p:tgtEl>
                                          <p:spTgt spid="103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afterGroup">
                            <p:stCondLst>
                              <p:cond delay="0"/>
                            </p:stCondLst>
                            <p:childTnLst>
                              <p:par>
                                <p:cTn id="17" presetID="1" presetClass="exit" presetSubtype="0" fill="hold" nodeType="click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afterGroup">
                            <p:stCondLst>
                              <p:cond delay="0"/>
                            </p:stCondLst>
                            <p:childTnLst>
                              <p:par>
                                <p:cTn id="23" presetID="1" presetClass="exit" presetSubtype="0" fill="hold"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afterGroup">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after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afterGroup">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afterGroup">
                            <p:stCondLst>
                              <p:cond delay="0"/>
                            </p:stCondLst>
                            <p:childTnLst>
                              <p:par>
                                <p:cTn id="43" presetID="1" presetClass="exit" presetSubtype="0" fill="hold" nodeType="clickEffect">
                                  <p:stCondLst>
                                    <p:cond delay="0"/>
                                  </p:stCondLst>
                                  <p:childTnLst>
                                    <p:set>
                                      <p:cBhvr>
                                        <p:cTn id="44" dur="1" fill="hold">
                                          <p:stCondLst>
                                            <p:cond delay="0"/>
                                          </p:stCondLst>
                                        </p:cTn>
                                        <p:tgtEl>
                                          <p:spTgt spid="5"/>
                                        </p:tgtEl>
                                        <p:attrNameLst>
                                          <p:attrName>style.visibility</p:attrName>
                                        </p:attrNameLst>
                                      </p:cBhvr>
                                      <p:to>
                                        <p:strVal val="hidden"/>
                                      </p:to>
                                    </p:set>
                                  </p:childTnLst>
                                </p:cTn>
                              </p:par>
                            </p:childTnLst>
                          </p:cTn>
                        </p:par>
                      </p:childTnLst>
                    </p:cTn>
                  </p:par>
                  <p:par>
                    <p:cTn id="45" fill="hold" nodeType="clickPar">
                      <p:stCondLst>
                        <p:cond delay="indefinite"/>
                      </p:stCondLst>
                      <p:childTnLst>
                        <p:par>
                          <p:cTn id="46" fill="hold" nodeType="afterGroup">
                            <p:stCondLst>
                              <p:cond delay="0"/>
                            </p:stCondLst>
                            <p:childTnLst>
                              <p:par>
                                <p:cTn id="47" presetID="1" presetClass="exit" presetSubtype="0" fill="hold" nodeType="clickEffect">
                                  <p:stCondLst>
                                    <p:cond delay="0"/>
                                  </p:stCondLst>
                                  <p:childTnLst>
                                    <p:set>
                                      <p:cBhvr>
                                        <p:cTn id="48" dur="1" fill="hold">
                                          <p:stCondLst>
                                            <p:cond delay="0"/>
                                          </p:stCondLst>
                                        </p:cTn>
                                        <p:tgtEl>
                                          <p:spTgt spid="2050"/>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8"/>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9"/>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3"/>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afterGroup">
                            <p:stCondLst>
                              <p:cond delay="0"/>
                            </p:stCondLst>
                            <p:childTnLst>
                              <p:par>
                                <p:cTn id="59" presetID="1" presetClass="entr" presetSubtype="0"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afterGroup">
                            <p:stCondLst>
                              <p:cond delay="0"/>
                            </p:stCondLst>
                            <p:childTnLst>
                              <p:par>
                                <p:cTn id="63" presetID="53" presetClass="entr" presetSubtype="0" fill="hold" nodeType="click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p:cTn id="65" dur="500" fill="hold"/>
                                        <p:tgtEl>
                                          <p:spTgt spid="18"/>
                                        </p:tgtEl>
                                        <p:attrNameLst>
                                          <p:attrName>ppt_w</p:attrName>
                                        </p:attrNameLst>
                                      </p:cBhvr>
                                      <p:tavLst>
                                        <p:tav tm="0">
                                          <p:val>
                                            <p:fltVal val="0"/>
                                          </p:val>
                                        </p:tav>
                                        <p:tav tm="100000">
                                          <p:val>
                                            <p:strVal val="#ppt_w"/>
                                          </p:val>
                                        </p:tav>
                                      </p:tavLst>
                                    </p:anim>
                                    <p:anim calcmode="lin" valueType="num">
                                      <p:cBhvr>
                                        <p:cTn id="66" dur="500" fill="hold"/>
                                        <p:tgtEl>
                                          <p:spTgt spid="18"/>
                                        </p:tgtEl>
                                        <p:attrNameLst>
                                          <p:attrName>ppt_h</p:attrName>
                                        </p:attrNameLst>
                                      </p:cBhvr>
                                      <p:tavLst>
                                        <p:tav tm="0">
                                          <p:val>
                                            <p:fltVal val="0"/>
                                          </p:val>
                                        </p:tav>
                                        <p:tav tm="100000">
                                          <p:val>
                                            <p:strVal val="#ppt_h"/>
                                          </p:val>
                                        </p:tav>
                                      </p:tavLst>
                                    </p:anim>
                                    <p:animEffect transition="in" filter="fade">
                                      <p:cBhvr>
                                        <p:cTn id="6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smtClean="0"/>
              <a:t>Spatial Data – Layers </a:t>
            </a:r>
            <a:endParaRPr lang="en-US"/>
          </a:p>
        </p:txBody>
      </p:sp>
      <p:sp>
        <p:nvSpPr>
          <p:cNvPr id="3" name="Content Placeholder 2"/>
          <p:cNvSpPr>
            <a:spLocks noGrp="1"/>
          </p:cNvSpPr>
          <p:nvPr>
            <p:ph idx="1"/>
            <p:custDataLst>
              <p:tags r:id="rId4"/>
            </p:custDataLst>
          </p:nvPr>
        </p:nvSpPr>
        <p:spPr>
          <a:xfrm>
            <a:off x="297713" y="1440713"/>
            <a:ext cx="5794616" cy="4933506"/>
          </a:xfrm>
        </p:spPr>
        <p:txBody>
          <a:bodyPr>
            <a:normAutofit/>
          </a:bodyPr>
          <a:lstStyle/>
          <a:p>
            <a:pPr marL="0" indent="0">
              <a:buNone/>
            </a:pPr>
            <a:r>
              <a:rPr lang="en-US" sz="3600"/>
              <a:t>With </a:t>
            </a:r>
            <a:r>
              <a:rPr lang="en-US" sz="3600" smtClean="0"/>
              <a:t>GIS, </a:t>
            </a:r>
            <a:r>
              <a:rPr lang="en-US" sz="3600"/>
              <a:t>you can digitally represent geographic objects with a variety of shapes and layer those shapes on top of one another to create maps and perform analysis</a:t>
            </a:r>
          </a:p>
        </p:txBody>
      </p:sp>
      <p:pic>
        <p:nvPicPr>
          <p:cNvPr id="4" name="Picture 3"/>
          <p:cNvPicPr>
            <a:picLocks noChangeAspect="1"/>
          </p:cNvPicPr>
          <p:nvPr>
            <p:custDataLst>
              <p:tags r:id="rId6"/>
            </p:custDataLst>
          </p:nvPr>
        </p:nvPicPr>
        <p:blipFill>
          <a:blip r:embed="rId5"/>
          <a:stretch>
            <a:fillRect/>
          </a:stretch>
        </p:blipFill>
        <p:spPr>
          <a:xfrm>
            <a:off x="6535102" y="23266"/>
            <a:ext cx="5406781" cy="6750478"/>
          </a:xfrm>
          <a:prstGeom prst="rect">
            <a:avLst/>
          </a:prstGeom>
        </p:spPr>
      </p:pic>
      <p:pic>
        <p:nvPicPr>
          <p:cNvPr id="5" name="Picture 4"/>
          <p:cNvPicPr>
            <a:picLocks noChangeAspect="1"/>
          </p:cNvPicPr>
          <p:nvPr>
            <p:custDataLst>
              <p:tags r:id="rId8"/>
            </p:custDataLst>
          </p:nvPr>
        </p:nvPicPr>
        <p:blipFill>
          <a:blip r:embed="rId7"/>
          <a:stretch>
            <a:fillRect/>
          </a:stretch>
        </p:blipFill>
        <p:spPr>
          <a:xfrm>
            <a:off x="6532106" y="171507"/>
            <a:ext cx="5374788" cy="6686493"/>
          </a:xfrm>
          <a:prstGeom prst="rect">
            <a:avLst/>
          </a:prstGeom>
        </p:spPr>
      </p:pic>
      <p:pic>
        <p:nvPicPr>
          <p:cNvPr id="6" name="Picture 5"/>
          <p:cNvPicPr>
            <a:picLocks noChangeAspect="1"/>
          </p:cNvPicPr>
          <p:nvPr>
            <p:custDataLst>
              <p:tags r:id="rId10"/>
            </p:custDataLst>
          </p:nvPr>
        </p:nvPicPr>
        <p:blipFill>
          <a:blip r:embed="rId9"/>
          <a:stretch>
            <a:fillRect/>
          </a:stretch>
        </p:blipFill>
        <p:spPr>
          <a:xfrm>
            <a:off x="6596316" y="32043"/>
            <a:ext cx="5246817" cy="6742480"/>
          </a:xfrm>
          <a:prstGeom prst="rect">
            <a:avLst/>
          </a:prstGeom>
        </p:spPr>
      </p:pic>
      <p:pic>
        <p:nvPicPr>
          <p:cNvPr id="7" name="Picture 6"/>
          <p:cNvPicPr>
            <a:picLocks noChangeAspect="1"/>
          </p:cNvPicPr>
          <p:nvPr>
            <p:custDataLst>
              <p:tags r:id="rId12"/>
            </p:custDataLst>
          </p:nvPr>
        </p:nvPicPr>
        <p:blipFill>
          <a:blip r:embed="rId11"/>
          <a:stretch>
            <a:fillRect/>
          </a:stretch>
        </p:blipFill>
        <p:spPr>
          <a:xfrm>
            <a:off x="6677573" y="194930"/>
            <a:ext cx="5246816" cy="6587591"/>
          </a:xfrm>
          <a:prstGeom prst="rect">
            <a:avLst/>
          </a:prstGeom>
        </p:spPr>
      </p:pic>
    </p:spTree>
    <p:extLst>
      <p:ext uri="{BB962C8B-B14F-4D97-AF65-F5344CB8AC3E}">
        <p14:creationId xmlns:p14="http://schemas.microsoft.com/office/powerpoint/2010/main" val="18092060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xit" presetSubtype="0" fill="hold" nodeType="withEffect">
                                  <p:stCondLst>
                                    <p:cond delay="0"/>
                                  </p:stCondLst>
                                  <p:childTnLst>
                                    <p:set>
                                      <p:cBhvr>
                                        <p:cTn id="13" dur="1" fill="hold">
                                          <p:stCondLst>
                                            <p:cond delay="0"/>
                                          </p:stCondLst>
                                        </p:cTn>
                                        <p:tgtEl>
                                          <p:spTgt spid="4"/>
                                        </p:tgtEl>
                                        <p:attrNameLst>
                                          <p:attrName>style.visibility</p:attrName>
                                        </p:attrNameLst>
                                      </p:cBhvr>
                                      <p:to>
                                        <p:strVal val="hidden"/>
                                      </p:to>
                                    </p:set>
                                  </p:childTnLst>
                                </p:cTn>
                              </p:par>
                            </p:childTnLst>
                          </p:cTn>
                        </p:par>
                      </p:childTnLst>
                    </p:cTn>
                  </p:par>
                  <p:par>
                    <p:cTn id="14" fill="hold" nodeType="clickPar">
                      <p:stCondLst>
                        <p:cond delay="indefinite"/>
                      </p:stCondLst>
                      <p:childTnLst>
                        <p:par>
                          <p:cTn id="15" fill="hold" nodeType="afterGroup">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xit" presetSubtype="0" fill="hold" nodeType="withEffect">
                                  <p:stCondLst>
                                    <p:cond delay="0"/>
                                  </p:stCondLst>
                                  <p:childTnLst>
                                    <p:set>
                                      <p:cBhvr>
                                        <p:cTn id="19" dur="1" fill="hold">
                                          <p:stCondLst>
                                            <p:cond delay="0"/>
                                          </p:stCondLst>
                                        </p:cTn>
                                        <p:tgtEl>
                                          <p:spTgt spid="5"/>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afterGroup">
                            <p:stCondLst>
                              <p:cond delay="0"/>
                            </p:stCondLst>
                            <p:childTnLst>
                              <p:par>
                                <p:cTn id="22" presetID="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par>
                                <p:cTn id="24" presetID="1" presetClass="exit" presetSubtype="0" fill="hold" nodeType="withEffect">
                                  <p:stCondLst>
                                    <p:cond delay="0"/>
                                  </p:stCondLst>
                                  <p:childTnLst>
                                    <p:set>
                                      <p:cBhvr>
                                        <p:cTn id="25"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smtClean="0"/>
              <a:t>Spatial Data Formats</a:t>
            </a:r>
            <a:endParaRPr lang="en-US"/>
          </a:p>
        </p:txBody>
      </p:sp>
      <p:sp>
        <p:nvSpPr>
          <p:cNvPr id="3" name="Content Placeholder 2"/>
          <p:cNvSpPr>
            <a:spLocks noGrp="1"/>
          </p:cNvSpPr>
          <p:nvPr>
            <p:ph idx="1"/>
            <p:custDataLst>
              <p:tags r:id="rId4"/>
            </p:custDataLst>
          </p:nvPr>
        </p:nvSpPr>
        <p:spPr/>
        <p:txBody>
          <a:bodyPr>
            <a:normAutofit/>
          </a:bodyPr>
          <a:lstStyle/>
          <a:p>
            <a:r>
              <a:rPr lang="en-US" sz="3600" smtClean="0"/>
              <a:t>Vector</a:t>
            </a:r>
          </a:p>
          <a:p>
            <a:endParaRPr lang="en-US" sz="3600"/>
          </a:p>
          <a:p>
            <a:r>
              <a:rPr lang="en-US" sz="3600" smtClean="0"/>
              <a:t>Tabular</a:t>
            </a:r>
          </a:p>
          <a:p>
            <a:endParaRPr lang="en-US" sz="3600"/>
          </a:p>
          <a:p>
            <a:r>
              <a:rPr lang="en-US" sz="3600" smtClean="0"/>
              <a:t>Raster</a:t>
            </a:r>
          </a:p>
          <a:p>
            <a:endParaRPr lang="en-US" sz="3600"/>
          </a:p>
        </p:txBody>
      </p:sp>
    </p:spTree>
    <p:extLst>
      <p:ext uri="{BB962C8B-B14F-4D97-AF65-F5344CB8AC3E}">
        <p14:creationId xmlns:p14="http://schemas.microsoft.com/office/powerpoint/2010/main" val="1168367197"/>
      </p:ext>
    </p:extLst>
  </p:cSld>
  <p:clrMapOvr>
    <a:masterClrMapping/>
  </p:clrMapOvr>
  <p:transition/>
  <p:timing/>
</p:sld>
</file>

<file path=ppt/slides/slide7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smtClean="0"/>
              <a:t>Vector</a:t>
            </a:r>
            <a:endParaRPr lang="en-US"/>
          </a:p>
        </p:txBody>
      </p:sp>
      <p:sp>
        <p:nvSpPr>
          <p:cNvPr id="3" name="Content Placeholder 2"/>
          <p:cNvSpPr>
            <a:spLocks noGrp="1"/>
          </p:cNvSpPr>
          <p:nvPr>
            <p:ph idx="1"/>
            <p:custDataLst>
              <p:tags r:id="rId4"/>
            </p:custDataLst>
          </p:nvPr>
        </p:nvSpPr>
        <p:spPr>
          <a:xfrm>
            <a:off x="220717" y="847156"/>
            <a:ext cx="11750566" cy="4964058"/>
          </a:xfrm>
        </p:spPr>
        <p:txBody>
          <a:bodyPr>
            <a:normAutofit/>
          </a:bodyPr>
          <a:lstStyle/>
          <a:p>
            <a:r>
              <a:rPr lang="en-US" sz="3600"/>
              <a:t>Represent information using points, </a:t>
            </a:r>
            <a:br>
              <a:rPr lang="en-US" sz="3600" smtClean="0"/>
            </a:br>
            <a:r>
              <a:rPr lang="en-US" sz="3600" smtClean="0"/>
              <a:t>lines, </a:t>
            </a:r>
            <a:r>
              <a:rPr lang="en-US" sz="3600"/>
              <a:t>and polygons</a:t>
            </a:r>
          </a:p>
        </p:txBody>
      </p:sp>
      <p:pic>
        <p:nvPicPr>
          <p:cNvPr id="5" name="Picture 4"/>
          <p:cNvPicPr>
            <a:picLocks noChangeAspect="1"/>
          </p:cNvPicPr>
          <p:nvPr>
            <p:custDataLst>
              <p:tags r:id="rId6"/>
            </p:custDataLst>
          </p:nvPr>
        </p:nvPicPr>
        <p:blipFill>
          <a:blip r:embed="rId5">
            <a:clrChange>
              <a:clrFrom>
                <a:srgbClr val="F7FFFF"/>
              </a:clrFrom>
              <a:clrTo>
                <a:srgbClr val="F7FFFF">
                  <a:alpha val="0"/>
                </a:srgbClr>
              </a:clrTo>
            </a:clrChange>
          </a:blip>
          <a:stretch>
            <a:fillRect/>
          </a:stretch>
        </p:blipFill>
        <p:spPr>
          <a:xfrm>
            <a:off x="494611" y="1905917"/>
            <a:ext cx="6835330" cy="4616067"/>
          </a:xfrm>
          <a:prstGeom prst="rect">
            <a:avLst/>
          </a:prstGeom>
        </p:spPr>
      </p:pic>
      <p:pic>
        <p:nvPicPr>
          <p:cNvPr id="6" name="Picture 5"/>
          <p:cNvPicPr>
            <a:picLocks noChangeAspect="1"/>
          </p:cNvPicPr>
          <p:nvPr>
            <p:custDataLst>
              <p:tags r:id="rId8"/>
            </p:custDataLst>
          </p:nvPr>
        </p:nvPicPr>
        <p:blipFill>
          <a:blip r:embed="rId7">
            <a:clrChange>
              <a:clrFrom>
                <a:srgbClr val="F7FFFF"/>
              </a:clrFrom>
              <a:clrTo>
                <a:srgbClr val="F7FFFF">
                  <a:alpha val="0"/>
                </a:srgbClr>
              </a:clrTo>
            </a:clrChange>
          </a:blip>
          <a:stretch>
            <a:fillRect/>
          </a:stretch>
        </p:blipFill>
        <p:spPr>
          <a:xfrm>
            <a:off x="5815092" y="203811"/>
            <a:ext cx="6376908" cy="6318173"/>
          </a:xfrm>
          <a:prstGeom prst="rect">
            <a:avLst/>
          </a:prstGeom>
        </p:spPr>
      </p:pic>
    </p:spTree>
    <p:extLst>
      <p:ext uri="{BB962C8B-B14F-4D97-AF65-F5344CB8AC3E}">
        <p14:creationId xmlns:p14="http://schemas.microsoft.com/office/powerpoint/2010/main" val="42850409"/>
      </p:ext>
    </p:extLst>
  </p:cSld>
  <p:clrMapOvr>
    <a:masterClrMapping/>
  </p:clrMapOvr>
  <p:transition/>
  <p:timing/>
</p:sld>
</file>

<file path=ppt/slides/slide7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smtClean="0"/>
              <a:t>Raster</a:t>
            </a:r>
            <a:endParaRPr lang="en-US"/>
          </a:p>
        </p:txBody>
      </p:sp>
      <p:sp>
        <p:nvSpPr>
          <p:cNvPr id="3" name="Content Placeholder 2"/>
          <p:cNvSpPr>
            <a:spLocks noGrp="1"/>
          </p:cNvSpPr>
          <p:nvPr>
            <p:ph idx="1"/>
            <p:custDataLst>
              <p:tags r:id="rId4"/>
            </p:custDataLst>
          </p:nvPr>
        </p:nvSpPr>
        <p:spPr>
          <a:xfrm>
            <a:off x="297713" y="1440713"/>
            <a:ext cx="5849700" cy="4933506"/>
          </a:xfrm>
        </p:spPr>
        <p:txBody>
          <a:bodyPr>
            <a:noAutofit/>
          </a:bodyPr>
          <a:lstStyle/>
          <a:p>
            <a:pPr marL="0" indent="0">
              <a:buNone/>
            </a:pPr>
            <a:r>
              <a:rPr lang="en-US" sz="4000"/>
              <a:t>A model of the world as a surface that is divided into a regular grid of </a:t>
            </a:r>
            <a:r>
              <a:rPr lang="en-US" sz="4000" smtClean="0"/>
              <a:t>cells, </a:t>
            </a:r>
          </a:p>
          <a:p>
            <a:pPr lvl="1">
              <a:spcBef>
                <a:spcPts val="1800"/>
              </a:spcBef>
            </a:pPr>
            <a:r>
              <a:rPr lang="en-US" sz="3600" smtClean="0"/>
              <a:t>Row and column matrix</a:t>
            </a:r>
          </a:p>
          <a:p>
            <a:pPr lvl="1">
              <a:spcBef>
                <a:spcPts val="1800"/>
              </a:spcBef>
            </a:pPr>
            <a:r>
              <a:rPr lang="en-US" sz="3600" smtClean="0"/>
              <a:t>All </a:t>
            </a:r>
            <a:r>
              <a:rPr lang="en-US" sz="3600"/>
              <a:t>cells (or pixels) must be the same </a:t>
            </a:r>
            <a:r>
              <a:rPr lang="en-US" sz="3600" smtClean="0"/>
              <a:t>size</a:t>
            </a:r>
            <a:endParaRPr lang="en-US" sz="3600"/>
          </a:p>
          <a:p>
            <a:pPr lvl="1">
              <a:spcBef>
                <a:spcPts val="1800"/>
              </a:spcBef>
            </a:pPr>
            <a:r>
              <a:rPr lang="en-US" sz="3600" smtClean="0"/>
              <a:t>All </a:t>
            </a:r>
            <a:r>
              <a:rPr lang="en-US" sz="3600"/>
              <a:t>cells have a </a:t>
            </a:r>
            <a:r>
              <a:rPr lang="en-US" sz="3600" smtClean="0"/>
              <a:t>value</a:t>
            </a:r>
            <a:endParaRPr lang="en-US" sz="3600"/>
          </a:p>
          <a:p>
            <a:endParaRPr lang="en-US" sz="4000"/>
          </a:p>
        </p:txBody>
      </p:sp>
      <p:grpSp>
        <p:nvGrpSpPr>
          <p:cNvPr id="18" name="Group 17"/>
          <p:cNvGrpSpPr/>
          <p:nvPr>
            <p:custDataLst>
              <p:tags r:id="rId5"/>
            </p:custDataLst>
          </p:nvPr>
        </p:nvGrpSpPr>
        <p:grpSpPr>
          <a:xfrm>
            <a:off x="6455643" y="2163608"/>
            <a:ext cx="5528833" cy="3507617"/>
            <a:chOff x="6455644" y="2163609"/>
            <a:chExt cx="4907336" cy="3080420"/>
          </a:xfrm>
        </p:grpSpPr>
        <p:pic>
          <p:nvPicPr>
            <p:cNvPr id="4" name="Picture 3"/>
            <p:cNvPicPr>
              <a:picLocks noChangeAspect="1"/>
            </p:cNvPicPr>
            <p:nvPr>
              <p:custDataLst>
                <p:tags r:id="rId8"/>
              </p:custDataLst>
            </p:nvPr>
          </p:nvPicPr>
          <p:blipFill>
            <a:blip r:embed="rId6">
              <a:extLst>
                <a:ext uri="{BEBA8EAE-BF5A-486C-A8C5-ECC9F3942E4B}">
                  <a14:imgProps xmlns:a14="http://schemas.microsoft.com/office/drawing/2010/main">
                    <a14:imgLayer r:embed="rId7">
                      <a14:imgEffect>
                        <a14:backgroundRemoval t="0" b="100000" l="0" r="100000">
                          <a14:foregroundMark x1="28533" y1="35065" x2="3533" y2="62338"/>
                          <a14:foregroundMark x1="2446" y1="75758" x2="2446" y2="75758"/>
                          <a14:foregroundMark x1="17935" y1="70130" x2="20924" y2="71429"/>
                          <a14:foregroundMark x1="2446" y1="78788" x2="2446" y2="78788"/>
                          <a14:foregroundMark x1="63587" y1="20779" x2="63587" y2="20779"/>
                        </a14:backgroundRemoval>
                      </a14:imgEffect>
                    </a14:imgLayer>
                  </a14:imgProps>
                </a:ext>
              </a:extLst>
            </a:blip>
            <a:stretch>
              <a:fillRect/>
            </a:stretch>
          </p:blipFill>
          <p:spPr>
            <a:xfrm>
              <a:off x="6455644" y="2163609"/>
              <a:ext cx="4907336" cy="3080420"/>
            </a:xfrm>
            <a:prstGeom prst="rect">
              <a:avLst/>
            </a:prstGeom>
          </p:spPr>
        </p:pic>
        <p:cxnSp>
          <p:nvCxnSpPr>
            <p:cNvPr id="6" name="Straight Connector 5"/>
            <p:cNvCxnSpPr/>
            <p:nvPr>
              <p:custDataLst>
                <p:tags r:id="rId9"/>
              </p:custDataLst>
            </p:nvPr>
          </p:nvCxnSpPr>
          <p:spPr>
            <a:xfrm>
              <a:off x="7425369" y="3547431"/>
              <a:ext cx="1134737" cy="16965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custDataLst>
                <p:tags r:id="rId10"/>
              </p:custDataLst>
            </p:nvPr>
          </p:nvCxnSpPr>
          <p:spPr>
            <a:xfrm flipV="1">
              <a:off x="7425369" y="2451959"/>
              <a:ext cx="1134737" cy="7319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custDataLst>
              <p:tags r:id="rId11"/>
            </p:custDataLst>
          </p:nvPr>
        </p:nvGrpSpPr>
        <p:grpSpPr>
          <a:xfrm>
            <a:off x="9628058" y="2163608"/>
            <a:ext cx="582211" cy="803792"/>
            <a:chOff x="9232975" y="2082627"/>
            <a:chExt cx="582211" cy="803792"/>
          </a:xfrm>
        </p:grpSpPr>
        <p:sp>
          <p:nvSpPr>
            <p:cNvPr id="11" name="Rectangle 10"/>
            <p:cNvSpPr/>
            <p:nvPr>
              <p:custDataLst>
                <p:tags r:id="rId12"/>
              </p:custDataLst>
            </p:nvPr>
          </p:nvSpPr>
          <p:spPr>
            <a:xfrm>
              <a:off x="9397388" y="2633031"/>
              <a:ext cx="253388" cy="2533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endCxn id="14" idx="2"/>
            </p:cNvCxnSpPr>
            <p:nvPr>
              <p:custDataLst>
                <p:tags r:id="rId13"/>
              </p:custDataLst>
            </p:nvPr>
          </p:nvCxnSpPr>
          <p:spPr>
            <a:xfrm flipH="1" flipV="1">
              <a:off x="9524081" y="2451959"/>
              <a:ext cx="2" cy="3077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custDataLst>
                <p:tags r:id="rId14"/>
              </p:custDataLst>
            </p:nvPr>
          </p:nvSpPr>
          <p:spPr>
            <a:xfrm>
              <a:off x="9232975" y="2082627"/>
              <a:ext cx="582211" cy="369332"/>
            </a:xfrm>
            <a:prstGeom prst="rect">
              <a:avLst/>
            </a:prstGeom>
            <a:noFill/>
          </p:spPr>
          <p:txBody>
            <a:bodyPr wrap="none" rtlCol="0">
              <a:spAutoFit/>
            </a:bodyPr>
            <a:lstStyle/>
            <a:p>
              <a:r>
                <a:rPr lang="en-US" smtClean="0"/>
                <a:t>Cell</a:t>
              </a:r>
              <a:endParaRPr lang="en-US"/>
            </a:p>
          </p:txBody>
        </p:sp>
      </p:grpSp>
    </p:spTree>
    <p:extLst>
      <p:ext uri="{BB962C8B-B14F-4D97-AF65-F5344CB8AC3E}">
        <p14:creationId xmlns:p14="http://schemas.microsoft.com/office/powerpoint/2010/main" val="3907437455"/>
      </p:ext>
    </p:extLst>
  </p:cSld>
  <p:clrMapOvr>
    <a:masterClrMapping/>
  </p:clrMapOvr>
  <p:transition/>
  <p:timing/>
</p:sld>
</file>

<file path=ppt/slides/slide7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3"/>
          </p:custDataLst>
        </p:nvPr>
      </p:nvGrpSpPr>
      <p:grpSpPr>
        <a:xfrm>
          <a:off x="0" y="0"/>
          <a:ext cx="0" cy="0"/>
        </a:xfrm>
      </p:grpSpPr>
      <p:sp>
        <p:nvSpPr>
          <p:cNvPr id="2" name="Title 1"/>
          <p:cNvSpPr>
            <a:spLocks noGrp="1"/>
          </p:cNvSpPr>
          <p:nvPr>
            <p:ph type="title"/>
            <p:custDataLst>
              <p:tags r:id="rId4"/>
            </p:custDataLst>
          </p:nvPr>
        </p:nvSpPr>
        <p:spPr/>
        <p:txBody>
          <a:bodyPr/>
          <a:lstStyle/>
          <a:p>
            <a:r>
              <a:rPr lang="en-US" smtClean="0"/>
              <a:t>Data Representation</a:t>
            </a:r>
            <a:endParaRPr lang="en-US"/>
          </a:p>
        </p:txBody>
      </p:sp>
      <p:sp>
        <p:nvSpPr>
          <p:cNvPr id="3" name="Content Placeholder 2"/>
          <p:cNvSpPr>
            <a:spLocks noGrp="1"/>
          </p:cNvSpPr>
          <p:nvPr>
            <p:ph idx="1"/>
            <p:custDataLst>
              <p:tags r:id="rId5"/>
            </p:custDataLst>
          </p:nvPr>
        </p:nvSpPr>
        <p:spPr>
          <a:xfrm>
            <a:off x="297713" y="1440713"/>
            <a:ext cx="5794616" cy="4933506"/>
          </a:xfrm>
        </p:spPr>
        <p:txBody>
          <a:bodyPr>
            <a:normAutofit/>
          </a:bodyPr>
          <a:lstStyle/>
          <a:p>
            <a:pPr>
              <a:spcBef>
                <a:spcPts val="1800"/>
              </a:spcBef>
            </a:pPr>
            <a:r>
              <a:rPr lang="en-US" sz="3600" smtClean="0"/>
              <a:t>Real-world spatial information can be represented in either vector or raster formats</a:t>
            </a:r>
          </a:p>
          <a:p>
            <a:pPr>
              <a:spcBef>
                <a:spcPts val="1800"/>
              </a:spcBef>
            </a:pPr>
            <a:r>
              <a:rPr lang="en-US" sz="3600" smtClean="0"/>
              <a:t>Transition between vector and raster, and back, is technically possible, but not easy in most situations</a:t>
            </a:r>
            <a:endParaRPr lang="en-US" sz="3600"/>
          </a:p>
        </p:txBody>
      </p:sp>
      <p:grpSp>
        <p:nvGrpSpPr>
          <p:cNvPr id="6" name="Group 5"/>
          <p:cNvGrpSpPr/>
          <p:nvPr>
            <p:custDataLst>
              <p:tags r:id="rId6"/>
            </p:custDataLst>
          </p:nvPr>
        </p:nvGrpSpPr>
        <p:grpSpPr>
          <a:xfrm>
            <a:off x="7620000" y="1200150"/>
            <a:ext cx="4572000" cy="5699265"/>
            <a:chOff x="7620000" y="1200150"/>
            <a:chExt cx="4572000" cy="5699265"/>
          </a:xfrm>
        </p:grpSpPr>
        <p:pic>
          <p:nvPicPr>
            <p:cNvPr id="4" name="Picture 3"/>
            <p:cNvPicPr>
              <a:picLocks noChangeAspect="1"/>
            </p:cNvPicPr>
            <p:nvPr>
              <p:custDataLst>
                <p:tags r:id="rId8"/>
              </p:custDataLst>
            </p:nvPr>
          </p:nvPicPr>
          <p:blipFill>
            <a:blip r:embed="rId7"/>
            <a:stretch>
              <a:fillRect/>
            </a:stretch>
          </p:blipFill>
          <p:spPr>
            <a:xfrm>
              <a:off x="7620000" y="1200150"/>
              <a:ext cx="4572000" cy="5657850"/>
            </a:xfrm>
            <a:prstGeom prst="rect">
              <a:avLst/>
            </a:prstGeom>
          </p:spPr>
        </p:pic>
        <p:sp>
          <p:nvSpPr>
            <p:cNvPr id="5" name="Rectangle 4"/>
            <p:cNvSpPr/>
            <p:nvPr>
              <p:custDataLst>
                <p:tags r:id="rId9"/>
              </p:custDataLst>
            </p:nvPr>
          </p:nvSpPr>
          <p:spPr>
            <a:xfrm>
              <a:off x="7620000" y="6668583"/>
              <a:ext cx="2273147" cy="230832"/>
            </a:xfrm>
            <a:prstGeom prst="rect">
              <a:avLst/>
            </a:prstGeom>
          </p:spPr>
          <p:txBody>
            <a:bodyPr wrap="square">
              <a:spAutoFit/>
            </a:bodyPr>
            <a:lstStyle/>
            <a:p>
              <a:r>
                <a:rPr lang="en-US" sz="900" smtClean="0">
                  <a:solidFill>
                    <a:schemeClr val="tx1">
                      <a:lumMod val="85000"/>
                    </a:schemeClr>
                  </a:solidFill>
                  <a:latin typeface="Verdana" panose="020b0604030504040204" pitchFamily="34" charset="0"/>
                </a:rPr>
                <a:t>Image </a:t>
              </a:r>
              <a:r>
                <a:rPr lang="en-US" sz="900">
                  <a:solidFill>
                    <a:schemeClr val="tx1">
                      <a:lumMod val="85000"/>
                    </a:schemeClr>
                  </a:solidFill>
                  <a:latin typeface="Verdana" panose="020b0604030504040204" pitchFamily="34" charset="0"/>
                </a:rPr>
                <a:t>by MIT OpenCourseWare </a:t>
              </a:r>
              <a:endParaRPr lang="en-US" sz="900">
                <a:solidFill>
                  <a:schemeClr val="tx1">
                    <a:lumMod val="85000"/>
                  </a:schemeClr>
                </a:solidFill>
              </a:endParaRPr>
            </a:p>
          </p:txBody>
        </p:sp>
      </p:grpSp>
    </p:spTree>
    <p:extLst>
      <p:ext uri="{BB962C8B-B14F-4D97-AF65-F5344CB8AC3E}">
        <p14:creationId xmlns:p14="http://schemas.microsoft.com/office/powerpoint/2010/main" val="3244831379"/>
      </p:ext>
    </p:extLst>
  </p:cSld>
  <p:clrMapOvr>
    <a:masterClrMapping/>
  </p:clrMapOvr>
  <p:transition/>
  <p:timing/>
</p:sld>
</file>

<file path=ppt/slides/slide7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smtClean="0"/>
              <a:t>Tabular</a:t>
            </a:r>
            <a:endParaRPr lang="en-US"/>
          </a:p>
        </p:txBody>
      </p:sp>
      <p:sp>
        <p:nvSpPr>
          <p:cNvPr id="3" name="Content Placeholder 2"/>
          <p:cNvSpPr>
            <a:spLocks noGrp="1"/>
          </p:cNvSpPr>
          <p:nvPr>
            <p:ph idx="1"/>
            <p:custDataLst>
              <p:tags r:id="rId4"/>
            </p:custDataLst>
          </p:nvPr>
        </p:nvSpPr>
        <p:spPr>
          <a:xfrm>
            <a:off x="297712" y="1440713"/>
            <a:ext cx="3725811" cy="4933506"/>
          </a:xfrm>
        </p:spPr>
        <p:txBody>
          <a:bodyPr>
            <a:noAutofit/>
          </a:bodyPr>
          <a:lstStyle/>
          <a:p>
            <a:r>
              <a:rPr lang="en-US" sz="3600" smtClean="0"/>
              <a:t>Spatial </a:t>
            </a:r>
            <a:r>
              <a:rPr lang="en-US" sz="3600"/>
              <a:t>data have a backend database called an </a:t>
            </a:r>
            <a:r>
              <a:rPr lang="en-US" sz="3600" b="1"/>
              <a:t>attribute </a:t>
            </a:r>
            <a:r>
              <a:rPr lang="en-US" sz="3600" b="1" smtClean="0"/>
              <a:t>table</a:t>
            </a:r>
            <a:r>
              <a:rPr lang="en-US" sz="3600" smtClean="0"/>
              <a:t> </a:t>
            </a:r>
            <a:endParaRPr lang="en-US" sz="3600"/>
          </a:p>
          <a:p>
            <a:r>
              <a:rPr lang="en-US" sz="3600" smtClean="0"/>
              <a:t>It </a:t>
            </a:r>
            <a:r>
              <a:rPr lang="en-US" sz="3600"/>
              <a:t>can be used for querying and </a:t>
            </a:r>
            <a:r>
              <a:rPr lang="en-US" sz="3600" smtClean="0"/>
              <a:t>analysis </a:t>
            </a:r>
            <a:endParaRPr lang="en-US" sz="3600"/>
          </a:p>
          <a:p>
            <a:r>
              <a:rPr lang="en-US" sz="3600" smtClean="0"/>
              <a:t>All </a:t>
            </a:r>
            <a:r>
              <a:rPr lang="en-US" sz="3600"/>
              <a:t>attributes can be </a:t>
            </a:r>
            <a:r>
              <a:rPr lang="en-US" sz="3600" smtClean="0"/>
              <a:t>mapped </a:t>
            </a:r>
            <a:endParaRPr lang="en-US" sz="3600"/>
          </a:p>
        </p:txBody>
      </p:sp>
      <p:pic>
        <p:nvPicPr>
          <p:cNvPr id="4" name="Picture 3"/>
          <p:cNvPicPr>
            <a:picLocks noChangeAspect="1"/>
          </p:cNvPicPr>
          <p:nvPr>
            <p:custDataLst>
              <p:tags r:id="rId6"/>
            </p:custDataLst>
          </p:nvPr>
        </p:nvPicPr>
        <p:blipFill>
          <a:blip r:embed="rId5"/>
          <a:stretch>
            <a:fillRect/>
          </a:stretch>
        </p:blipFill>
        <p:spPr>
          <a:xfrm>
            <a:off x="4538949" y="666002"/>
            <a:ext cx="7653052" cy="6191998"/>
          </a:xfrm>
          <a:prstGeom prst="rect">
            <a:avLst/>
          </a:prstGeom>
        </p:spPr>
      </p:pic>
      <p:pic>
        <p:nvPicPr>
          <p:cNvPr id="5" name="Picture 4"/>
          <p:cNvPicPr>
            <a:picLocks noChangeAspect="1"/>
          </p:cNvPicPr>
          <p:nvPr>
            <p:custDataLst>
              <p:tags r:id="rId8"/>
            </p:custDataLst>
          </p:nvPr>
        </p:nvPicPr>
        <p:blipFill>
          <a:blip r:embed="rId7"/>
          <a:stretch>
            <a:fillRect/>
          </a:stretch>
        </p:blipFill>
        <p:spPr>
          <a:xfrm>
            <a:off x="4538949" y="666002"/>
            <a:ext cx="7653051" cy="6191998"/>
          </a:xfrm>
          <a:prstGeom prst="rect">
            <a:avLst/>
          </a:prstGeom>
        </p:spPr>
      </p:pic>
    </p:spTree>
    <p:extLst>
      <p:ext uri="{BB962C8B-B14F-4D97-AF65-F5344CB8AC3E}">
        <p14:creationId xmlns:p14="http://schemas.microsoft.com/office/powerpoint/2010/main" val="1460984314"/>
      </p:ext>
    </p:extLst>
  </p:cSld>
  <p:clrMapOvr>
    <a:masterClrMapping/>
  </p:clrMapOvr>
  <p:transition/>
  <p:timing/>
</p:sld>
</file>

<file path=ppt/slides/slide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show="0">
  <p:cSld>
    <p:spTree>
      <p:nvGrpSpPr>
        <p:cNvPr id="1" name=""/>
        <p:cNvGrpSpPr/>
        <p:nvPr/>
      </p:nvGrpSpPr>
      <p:grpSpPr>
        <a:xfrm>
          <a:off x="0" y="0"/>
          <a:ext cx="0" cy="0"/>
        </a:xfrm>
      </p:grpSpPr>
      <p:sp>
        <p:nvSpPr>
          <p:cNvPr id="92" name="Title 1"/>
          <p:cNvSpPr txBox="1"/>
          <p:nvPr/>
        </p:nvSpPr>
        <p:spPr>
          <a:xfrm>
            <a:off x="-1" y="162059"/>
            <a:ext cx="11821419" cy="646331"/>
          </a:xfrm>
          <a:prstGeom prst="rect">
            <a:avLst/>
          </a:prstGeom>
        </p:spPr>
        <p:txBody>
          <a:bodyPr vert="horz" lIns="91440" tIns="45720" rIns="91440" bIns="45720" rtlCol="0" anchor="ctr">
            <a:spAutoFit/>
          </a:bodyPr>
          <a:lstStyle>
            <a:lvl1pPr defTabSz="914400">
              <a:lnSpc>
                <a:spcPct val="90000"/>
              </a:lnSpc>
              <a:spcBef>
                <a:spcPct val="0"/>
              </a:spcBef>
              <a:buNone/>
              <a:defRPr sz="4000" u="none">
                <a:ln>
                  <a:noFill/>
                </a:ln>
                <a:solidFill>
                  <a:srgbClr val="66CCFF"/>
                </a:solidFill>
                <a:ea typeface="+mj-ea"/>
                <a:cs typeface="+mj-cs"/>
              </a:defRPr>
            </a:lvl1pPr>
          </a:lstStyle>
          <a:p>
            <a:r>
              <a:rPr lang="en-US"/>
              <a:t>Envirotyping</a:t>
            </a:r>
          </a:p>
        </p:txBody>
      </p:sp>
      <p:sp>
        <p:nvSpPr>
          <p:cNvPr id="3" name="TextBox 2"/>
          <p:cNvSpPr txBox="1"/>
          <p:nvPr/>
        </p:nvSpPr>
        <p:spPr>
          <a:xfrm>
            <a:off x="7010187" y="1343379"/>
            <a:ext cx="4994459" cy="5078313"/>
          </a:xfrm>
          <a:prstGeom prst="rect">
            <a:avLst/>
          </a:prstGeom>
          <a:noFill/>
        </p:spPr>
        <p:txBody>
          <a:bodyPr wrap="square" rtlCol="0">
            <a:spAutoFit/>
          </a:bodyPr>
          <a:lstStyle/>
          <a:p>
            <a:pPr marL="457200" indent="-457200">
              <a:buFont typeface="Arial" panose="020b0604020202020204" pitchFamily="34" charset="0"/>
              <a:buChar char="•"/>
            </a:pPr>
            <a:r>
              <a:rPr lang="en-US" sz="3600" smtClean="0"/>
              <a:t>Holistic view of environmental factors</a:t>
            </a:r>
          </a:p>
          <a:p>
            <a:pPr marL="457200" indent="-457200">
              <a:buFont typeface="Arial" panose="020b0604020202020204" pitchFamily="34" charset="0"/>
              <a:buChar char="•"/>
            </a:pPr>
            <a:r>
              <a:rPr lang="en-US" sz="3600" smtClean="0"/>
              <a:t>Interdependency of factors</a:t>
            </a:r>
          </a:p>
          <a:p>
            <a:pPr marL="457200" indent="-457200">
              <a:buFont typeface="Arial" panose="020b0604020202020204" pitchFamily="34" charset="0"/>
              <a:buChar char="•"/>
            </a:pPr>
            <a:r>
              <a:rPr lang="en-US" sz="3600"/>
              <a:t>Understand sources of environmental </a:t>
            </a:r>
            <a:r>
              <a:rPr lang="en-US" sz="3600" smtClean="0"/>
              <a:t>(dis)similarity </a:t>
            </a:r>
            <a:endParaRPr lang="en-US" sz="3600"/>
          </a:p>
          <a:p>
            <a:pPr marL="457200" indent="-457200">
              <a:buFont typeface="Arial" panose="020b0604020202020204" pitchFamily="34" charset="0"/>
              <a:buChar char="•"/>
            </a:pPr>
            <a:r>
              <a:rPr lang="en-US" sz="3600"/>
              <a:t>Efficient identification of experimental </a:t>
            </a:r>
            <a:r>
              <a:rPr lang="en-US" sz="3600" smtClean="0"/>
              <a:t>sites</a:t>
            </a:r>
            <a:endParaRPr lang="en-US" sz="3600"/>
          </a:p>
        </p:txBody>
      </p:sp>
      <p:pic>
        <p:nvPicPr>
          <p:cNvPr id="6" name="Picture 5"/>
          <p:cNvPicPr>
            <a:picLocks noChangeAspect="1"/>
          </p:cNvPicPr>
          <p:nvPr/>
        </p:nvPicPr>
        <p:blipFill>
          <a:blip r:embed="rId2"/>
          <a:stretch>
            <a:fillRect/>
          </a:stretch>
        </p:blipFill>
        <p:spPr>
          <a:xfrm>
            <a:off x="-19457" y="972327"/>
            <a:ext cx="6425741" cy="5742930"/>
          </a:xfrm>
          <a:prstGeom prst="rect">
            <a:avLst/>
          </a:prstGeom>
        </p:spPr>
      </p:pic>
    </p:spTree>
    <p:extLst>
      <p:ext uri="{BB962C8B-B14F-4D97-AF65-F5344CB8AC3E}">
        <p14:creationId xmlns:p14="http://schemas.microsoft.com/office/powerpoint/2010/main" val="2159914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8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smtClean="0"/>
              <a:t>Hands-on with Google Earth Engine</a:t>
            </a:r>
            <a:endParaRPr lang="en-US"/>
          </a:p>
        </p:txBody>
      </p:sp>
      <p:pic>
        <p:nvPicPr>
          <p:cNvPr id="5" name="Picture 2" descr="https://earthengine.googleapis.com/v1alpha/projects/earthengine-legacy/videoThumbnails/42cc501d6835aa64604fcdb572c4df7c-3ee77b81abdee1ba2db6073dfa092510:getPixels"/>
          <p:cNvPicPr>
            <a:picLocks noChangeAspect="1" noChangeArrowheads="1" noCrop="1"/>
          </p:cNvPicPr>
          <p:nvPr>
            <p:custDataLst>
              <p:tags r:id="rId5"/>
            </p:custDataLst>
          </p:nvPr>
        </p:nvPicPr>
        <p:blipFill>
          <a:blip r:embed="rId4">
            <a:extLst>
              <a:ext uri="{28A0092B-C50C-407E-A947-70E740481C1C}">
                <a14:useLocalDpi xmlns:a14="http://schemas.microsoft.com/office/drawing/2010/main" val="0"/>
              </a:ext>
            </a:extLst>
          </a:blip>
          <a:stretch>
            <a:fillRect/>
          </a:stretch>
        </p:blipFill>
        <p:spPr bwMode="auto">
          <a:xfrm>
            <a:off x="2208891" y="1159400"/>
            <a:ext cx="7774218" cy="551969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108920"/>
      </p:ext>
    </p:extLst>
  </p:cSld>
  <p:clrMapOvr>
    <a:masterClrMapping/>
  </p:clrMapOvr>
  <p:transition/>
  <p:timing/>
</p:sld>
</file>

<file path=ppt/slides/slide8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custDataLst>
            <p:tags r:id="rId2"/>
          </p:custDataLst>
        </p:nvPr>
      </p:nvGrpSpPr>
      <p:grpSpPr>
        <a:xfrm>
          <a:off x="0" y="0"/>
          <a:ext cx="0" cy="0"/>
        </a:xfrm>
      </p:grpSpPr>
      <p:sp>
        <p:nvSpPr>
          <p:cNvPr id="2" name="Title 1"/>
          <p:cNvSpPr>
            <a:spLocks noGrp="1"/>
          </p:cNvSpPr>
          <p:nvPr>
            <p:ph type="title"/>
            <p:custDataLst>
              <p:tags r:id="rId3"/>
            </p:custDataLst>
          </p:nvPr>
        </p:nvSpPr>
        <p:spPr/>
        <p:txBody>
          <a:bodyPr/>
          <a:lstStyle/>
          <a:p>
            <a:r>
              <a:rPr lang="en-US" smtClean="0"/>
              <a:t>Primary Tools for Enviromics</a:t>
            </a:r>
            <a:endParaRPr lang="en-US"/>
          </a:p>
        </p:txBody>
      </p:sp>
      <p:graphicFrame>
        <p:nvGraphicFramePr>
          <p:cNvPr id="4" name="Content Placeholder 3"/>
          <p:cNvGraphicFramePr>
            <a:graphicFrameLocks noGrp="1"/>
          </p:cNvGraphicFramePr>
          <p:nvPr>
            <p:ph idx="1"/>
            <p:custDataLst>
              <p:tags r:id="rId4"/>
            </p:custDataLst>
            <p:extLst>
              <p:ext uri="{D42A27DB-BD31-4B8C-83A1-F6EECF244321}">
                <p14:modId xmlns:p14="http://schemas.microsoft.com/office/powerpoint/2010/main" val="3828663541"/>
              </p:ext>
            </p:extLst>
          </p:nvPr>
        </p:nvGraphicFramePr>
        <p:xfrm>
          <a:off x="166688" y="1465263"/>
          <a:ext cx="11858625" cy="4711700"/>
        </p:xfrm>
        <a:graphic>
          <a:graphicData uri="http://schemas.openxmlformats.org/drawingml/2006/diagram">
            <dgm:relIds xmlns:dgm="http://schemas.openxmlformats.org/drawingml/2006/diagram" r:dm="rId6" r:lo="rId7" r:qs="rId8" r:cs="rId9"/>
          </a:graphicData>
        </a:graphic>
      </p:graphicFrame>
    </p:spTree>
    <p:extLst>
      <p:ext uri="{BB962C8B-B14F-4D97-AF65-F5344CB8AC3E}">
        <p14:creationId xmlns:p14="http://schemas.microsoft.com/office/powerpoint/2010/main" val="3500245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9" presetClass="emph" presetSubtype="0" grpId="0" nodeType="afterEffect">
                                  <p:stCondLst>
                                    <p:cond delay="500"/>
                                  </p:stCondLst>
                                  <p:childTnLst>
                                    <p:set>
                                      <p:cBhvr rctx="PPT">
                                        <p:cTn id="6" dur="indefinite"/>
                                        <p:tgtEl>
                                          <p:spTgt spid="4">
                                            <p:graphicEl>
                                              <a:dgm id="{C0F7D856-E8DD-4790-909C-580735D85133}"/>
                                            </p:graphicEl>
                                          </p:spTgt>
                                        </p:tgtEl>
                                        <p:attrNameLst>
                                          <p:attrName>style.opacity</p:attrName>
                                        </p:attrNameLst>
                                      </p:cBhvr>
                                      <p:to>
                                        <p:strVal val="0.5"/>
                                      </p:to>
                                    </p:set>
                                    <p:animEffect filter="image" prLst="opacity: 0.5">
                                      <p:cBhvr rctx="IE">
                                        <p:cTn id="7" dur="indefinite"/>
                                        <p:tgtEl>
                                          <p:spTgt spid="4">
                                            <p:graphicEl>
                                              <a:dgm id="{C0F7D856-E8DD-4790-909C-580735D85133}"/>
                                            </p:graphicEl>
                                          </p:spTgt>
                                        </p:tgtEl>
                                      </p:cBhvr>
                                    </p:animEffect>
                                  </p:childTnLst>
                                </p:cTn>
                              </p:par>
                              <p:par>
                                <p:cTn id="8" presetID="9" presetClass="emph" presetSubtype="0" grpId="0" nodeType="withEffect">
                                  <p:stCondLst>
                                    <p:cond delay="500"/>
                                  </p:stCondLst>
                                  <p:childTnLst>
                                    <p:set>
                                      <p:cBhvr rctx="PPT">
                                        <p:cTn id="9" dur="indefinite"/>
                                        <p:tgtEl>
                                          <p:spTgt spid="4">
                                            <p:graphicEl>
                                              <a:dgm id="{DA9FB7EB-F994-47A9-999E-BA765EBCE319}"/>
                                            </p:graphicEl>
                                          </p:spTgt>
                                        </p:tgtEl>
                                        <p:attrNameLst>
                                          <p:attrName>style.opacity</p:attrName>
                                        </p:attrNameLst>
                                      </p:cBhvr>
                                      <p:to>
                                        <p:strVal val="0.5"/>
                                      </p:to>
                                    </p:set>
                                    <p:animEffect filter="image" prLst="opacity: 0.5">
                                      <p:cBhvr rctx="IE">
                                        <p:cTn id="10" dur="indefinite"/>
                                        <p:tgtEl>
                                          <p:spTgt spid="4">
                                            <p:graphicEl>
                                              <a:dgm id="{DA9FB7EB-F994-47A9-999E-BA765EBCE319}"/>
                                            </p:graphicEl>
                                          </p:spTgt>
                                        </p:tgtEl>
                                      </p:cBhvr>
                                    </p:animEffect>
                                  </p:childTnLst>
                                </p:cTn>
                              </p:par>
                              <p:par>
                                <p:cTn id="11" presetID="9" presetClass="emph" presetSubtype="0" grpId="0" nodeType="withEffect">
                                  <p:stCondLst>
                                    <p:cond delay="500"/>
                                  </p:stCondLst>
                                  <p:childTnLst>
                                    <p:set>
                                      <p:cBhvr rctx="PPT">
                                        <p:cTn id="12" dur="indefinite"/>
                                        <p:tgtEl>
                                          <p:spTgt spid="4">
                                            <p:graphicEl>
                                              <a:dgm id="{D49E78A4-1088-416F-A93E-BE8917632125}"/>
                                            </p:graphicEl>
                                          </p:spTgt>
                                        </p:tgtEl>
                                        <p:attrNameLst>
                                          <p:attrName>style.opacity</p:attrName>
                                        </p:attrNameLst>
                                      </p:cBhvr>
                                      <p:to>
                                        <p:strVal val="0.5"/>
                                      </p:to>
                                    </p:set>
                                    <p:animEffect filter="image" prLst="opacity: 0.5">
                                      <p:cBhvr rctx="IE">
                                        <p:cTn id="13" dur="indefinite"/>
                                        <p:tgtEl>
                                          <p:spTgt spid="4">
                                            <p:graphicEl>
                                              <a:dgm id="{D49E78A4-1088-416F-A93E-BE8917632125}"/>
                                            </p:graphicEl>
                                          </p:spTgt>
                                        </p:tgtEl>
                                      </p:cBhvr>
                                    </p:animEffect>
                                  </p:childTnLst>
                                </p:cTn>
                              </p:par>
                              <p:par>
                                <p:cTn id="14" presetID="9" presetClass="emph" presetSubtype="0" grpId="0" nodeType="withEffect">
                                  <p:stCondLst>
                                    <p:cond delay="500"/>
                                  </p:stCondLst>
                                  <p:childTnLst>
                                    <p:set>
                                      <p:cBhvr rctx="PPT">
                                        <p:cTn id="15" dur="indefinite"/>
                                        <p:tgtEl>
                                          <p:spTgt spid="4">
                                            <p:graphicEl>
                                              <a:dgm id="{6B734A75-1B43-4441-A4BE-2008F869670F}"/>
                                            </p:graphicEl>
                                          </p:spTgt>
                                        </p:tgtEl>
                                        <p:attrNameLst>
                                          <p:attrName>style.opacity</p:attrName>
                                        </p:attrNameLst>
                                      </p:cBhvr>
                                      <p:to>
                                        <p:strVal val="0.5"/>
                                      </p:to>
                                    </p:set>
                                    <p:animEffect filter="image" prLst="opacity: 0.5">
                                      <p:cBhvr rctx="IE">
                                        <p:cTn id="16" dur="indefinite"/>
                                        <p:tgtEl>
                                          <p:spTgt spid="4">
                                            <p:graphicEl>
                                              <a:dgm id="{6B734A75-1B43-4441-A4BE-2008F869670F}"/>
                                            </p:graphicEl>
                                          </p:spTgt>
                                        </p:tgtEl>
                                      </p:cBhvr>
                                    </p:animEffect>
                                  </p:childTnLst>
                                </p:cTn>
                              </p:par>
                              <p:par>
                                <p:cTn id="17" presetID="9" presetClass="emph" presetSubtype="0" grpId="0" nodeType="withEffect">
                                  <p:stCondLst>
                                    <p:cond delay="500"/>
                                  </p:stCondLst>
                                  <p:childTnLst>
                                    <p:set>
                                      <p:cBhvr rctx="PPT">
                                        <p:cTn id="18" dur="indefinite"/>
                                        <p:tgtEl>
                                          <p:spTgt spid="4">
                                            <p:graphicEl>
                                              <a:dgm id="{FB8660BA-F43C-430E-872A-B7EA4E6869B1}"/>
                                            </p:graphicEl>
                                          </p:spTgt>
                                        </p:tgtEl>
                                        <p:attrNameLst>
                                          <p:attrName>style.opacity</p:attrName>
                                        </p:attrNameLst>
                                      </p:cBhvr>
                                      <p:to>
                                        <p:strVal val="0.5"/>
                                      </p:to>
                                    </p:set>
                                    <p:animEffect filter="image" prLst="opacity: 0.5">
                                      <p:cBhvr rctx="IE">
                                        <p:cTn id="19" dur="indefinite"/>
                                        <p:tgtEl>
                                          <p:spTgt spid="4">
                                            <p:graphicEl>
                                              <a:dgm id="{FB8660BA-F43C-430E-872A-B7EA4E6869B1}"/>
                                            </p:graphicEl>
                                          </p:spTgt>
                                        </p:tgtEl>
                                      </p:cBhvr>
                                    </p:animEffect>
                                  </p:childTnLst>
                                </p:cTn>
                              </p:par>
                              <p:par>
                                <p:cTn id="20" presetID="9" presetClass="emph" presetSubtype="0" grpId="0" nodeType="withEffect">
                                  <p:stCondLst>
                                    <p:cond delay="500"/>
                                  </p:stCondLst>
                                  <p:childTnLst>
                                    <p:set>
                                      <p:cBhvr rctx="PPT">
                                        <p:cTn id="21" dur="indefinite"/>
                                        <p:tgtEl>
                                          <p:spTgt spid="4">
                                            <p:graphicEl>
                                              <a:dgm id="{03443B7F-AEC7-4377-83EC-36180229B874}"/>
                                            </p:graphicEl>
                                          </p:spTgt>
                                        </p:tgtEl>
                                        <p:attrNameLst>
                                          <p:attrName>style.opacity</p:attrName>
                                        </p:attrNameLst>
                                      </p:cBhvr>
                                      <p:to>
                                        <p:strVal val="0.5"/>
                                      </p:to>
                                    </p:set>
                                    <p:animEffect filter="image" prLst="opacity: 0.5">
                                      <p:cBhvr rctx="IE">
                                        <p:cTn id="22" dur="indefinite"/>
                                        <p:tgtEl>
                                          <p:spTgt spid="4">
                                            <p:graphicEl>
                                              <a:dgm id="{03443B7F-AEC7-4377-83EC-36180229B87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How Envirotyping Helps</a:t>
            </a:r>
            <a:endParaRPr lang="en-US"/>
          </a:p>
        </p:txBody>
      </p:sp>
      <p:pic>
        <p:nvPicPr>
          <p:cNvPr id="18" name="Picture 17"/>
          <p:cNvPicPr>
            <a:picLocks noChangeAspect="1"/>
          </p:cNvPicPr>
          <p:nvPr/>
        </p:nvPicPr>
        <p:blipFill>
          <a:blip r:embed="rId3"/>
          <a:srcRect l="21869" t="13696" r="17684" b="4328"/>
          <a:stretch>
            <a:fillRect/>
          </a:stretch>
        </p:blipFill>
        <p:spPr>
          <a:xfrm>
            <a:off x="4194464" y="1303757"/>
            <a:ext cx="3874530" cy="544483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rcRect l="22311" t="16365" r="18653" b="4242"/>
          <a:stretch>
            <a:fillRect/>
          </a:stretch>
        </p:blipFill>
        <p:spPr>
          <a:xfrm>
            <a:off x="4194462" y="1303757"/>
            <a:ext cx="3874531" cy="544483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rcRect t="3805" b="2171"/>
          <a:stretch>
            <a:fillRect/>
          </a:stretch>
        </p:blipFill>
        <p:spPr>
          <a:xfrm>
            <a:off x="0" y="1903751"/>
            <a:ext cx="12192000" cy="2758190"/>
          </a:xfrm>
          <a:prstGeom prst="rect">
            <a:avLst/>
          </a:prstGeom>
        </p:spPr>
      </p:pic>
      <p:sp useBgFill="1">
        <p:nvSpPr>
          <p:cNvPr id="10" name="Rectangle 9"/>
          <p:cNvSpPr/>
          <p:nvPr/>
        </p:nvSpPr>
        <p:spPr>
          <a:xfrm>
            <a:off x="2971800" y="1792130"/>
            <a:ext cx="3124200" cy="29335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PT Medium" panose="020b0602020204020303" pitchFamily="34" charset="-52"/>
            </a:endParaRPr>
          </a:p>
        </p:txBody>
      </p:sp>
      <p:sp useBgFill="1">
        <p:nvSpPr>
          <p:cNvPr id="11" name="Rectangle 10"/>
          <p:cNvSpPr/>
          <p:nvPr/>
        </p:nvSpPr>
        <p:spPr>
          <a:xfrm>
            <a:off x="6096000" y="1792129"/>
            <a:ext cx="3124200" cy="29335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PT Medium" panose="020b0602020204020303" pitchFamily="34" charset="-52"/>
            </a:endParaRPr>
          </a:p>
        </p:txBody>
      </p:sp>
      <p:sp useBgFill="1">
        <p:nvSpPr>
          <p:cNvPr id="12" name="Rectangle 11"/>
          <p:cNvSpPr/>
          <p:nvPr/>
        </p:nvSpPr>
        <p:spPr>
          <a:xfrm>
            <a:off x="9220200" y="1792128"/>
            <a:ext cx="3124200" cy="29335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PT Medium" panose="020b0602020204020303" pitchFamily="34" charset="-52"/>
            </a:endParaRPr>
          </a:p>
        </p:txBody>
      </p:sp>
      <p:grpSp>
        <p:nvGrpSpPr>
          <p:cNvPr id="15" name="Group 14"/>
          <p:cNvGrpSpPr/>
          <p:nvPr/>
        </p:nvGrpSpPr>
        <p:grpSpPr>
          <a:xfrm>
            <a:off x="1761556" y="1633928"/>
            <a:ext cx="4357141" cy="4452079"/>
            <a:chOff x="1761556" y="1633928"/>
            <a:chExt cx="4357141" cy="4452079"/>
          </a:xfrm>
        </p:grpSpPr>
        <p:pic>
          <p:nvPicPr>
            <p:cNvPr id="5" name="Picture 4"/>
            <p:cNvPicPr>
              <a:picLocks noChangeAspect="1"/>
            </p:cNvPicPr>
            <p:nvPr/>
          </p:nvPicPr>
          <p:blipFill>
            <a:blip r:embed="rId6">
              <a:extLst>
                <a:ext uri="{28A0092B-C50C-407E-A947-70E740481C1C}">
                  <a14:useLocalDpi xmlns:a14="http://schemas.microsoft.com/office/drawing/2010/main" val="0"/>
                </a:ext>
              </a:extLst>
            </a:blip>
            <a:srcRect t="3410" b="1256"/>
            <a:stretch>
              <a:fillRect/>
            </a:stretch>
          </p:blipFill>
          <p:spPr>
            <a:xfrm>
              <a:off x="1761556" y="1633928"/>
              <a:ext cx="4357141" cy="4452079"/>
            </a:xfrm>
            <a:prstGeom prst="rect">
              <a:avLst/>
            </a:prstGeom>
          </p:spPr>
        </p:pic>
        <p:sp>
          <p:nvSpPr>
            <p:cNvPr id="13" name="TextBox 12"/>
            <p:cNvSpPr txBox="1"/>
            <p:nvPr/>
          </p:nvSpPr>
          <p:spPr>
            <a:xfrm>
              <a:off x="2503357" y="5261548"/>
              <a:ext cx="937372" cy="369332"/>
            </a:xfrm>
            <a:prstGeom prst="rect">
              <a:avLst/>
            </a:prstGeom>
            <a:noFill/>
          </p:spPr>
          <p:txBody>
            <a:bodyPr wrap="none" rtlCol="0">
              <a:spAutoFit/>
            </a:bodyPr>
            <a:lstStyle/>
            <a:p>
              <a:r>
                <a:rPr lang="en-US" smtClean="0">
                  <a:solidFill>
                    <a:schemeClr val="bg1"/>
                  </a:solidFill>
                  <a:latin typeface="Futura PT Medium" panose="020b0602020204020303" pitchFamily="34" charset="-52"/>
                </a:rPr>
                <a:t>30 days</a:t>
              </a:r>
              <a:endParaRPr lang="en-US">
                <a:solidFill>
                  <a:schemeClr val="bg1"/>
                </a:solidFill>
                <a:latin typeface="Futura PT Medium" panose="020b0602020204020303" pitchFamily="34" charset="-52"/>
              </a:endParaRPr>
            </a:p>
          </p:txBody>
        </p:sp>
      </p:grpSp>
      <p:grpSp>
        <p:nvGrpSpPr>
          <p:cNvPr id="16" name="Group 15"/>
          <p:cNvGrpSpPr/>
          <p:nvPr/>
        </p:nvGrpSpPr>
        <p:grpSpPr>
          <a:xfrm>
            <a:off x="6118697" y="1633928"/>
            <a:ext cx="4357141" cy="4452079"/>
            <a:chOff x="6118697" y="1633928"/>
            <a:chExt cx="4357141" cy="4452079"/>
          </a:xfrm>
        </p:grpSpPr>
        <p:pic>
          <p:nvPicPr>
            <p:cNvPr id="7" name="Picture 6"/>
            <p:cNvPicPr>
              <a:picLocks noChangeAspect="1"/>
            </p:cNvPicPr>
            <p:nvPr/>
          </p:nvPicPr>
          <p:blipFill>
            <a:blip r:embed="rId7">
              <a:extLst>
                <a:ext uri="{28A0092B-C50C-407E-A947-70E740481C1C}">
                  <a14:useLocalDpi xmlns:a14="http://schemas.microsoft.com/office/drawing/2010/main" val="0"/>
                </a:ext>
              </a:extLst>
            </a:blip>
            <a:srcRect t="3086" b="932"/>
            <a:stretch>
              <a:fillRect/>
            </a:stretch>
          </p:blipFill>
          <p:spPr>
            <a:xfrm>
              <a:off x="6118697" y="1633928"/>
              <a:ext cx="4357141" cy="4452079"/>
            </a:xfrm>
            <a:prstGeom prst="rect">
              <a:avLst/>
            </a:prstGeom>
          </p:spPr>
        </p:pic>
        <p:sp>
          <p:nvSpPr>
            <p:cNvPr id="14" name="TextBox 13"/>
            <p:cNvSpPr txBox="1"/>
            <p:nvPr/>
          </p:nvSpPr>
          <p:spPr>
            <a:xfrm>
              <a:off x="6860498" y="5261548"/>
              <a:ext cx="1068819" cy="369332"/>
            </a:xfrm>
            <a:prstGeom prst="rect">
              <a:avLst/>
            </a:prstGeom>
            <a:noFill/>
          </p:spPr>
          <p:txBody>
            <a:bodyPr wrap="none" rtlCol="0">
              <a:spAutoFit/>
            </a:bodyPr>
            <a:lstStyle/>
            <a:p>
              <a:r>
                <a:rPr lang="en-US" smtClean="0">
                  <a:solidFill>
                    <a:schemeClr val="bg1"/>
                  </a:solidFill>
                  <a:latin typeface="Futura PT Medium" panose="020b0602020204020303" pitchFamily="34" charset="-52"/>
                </a:rPr>
                <a:t>365 days</a:t>
              </a:r>
              <a:endParaRPr lang="en-US">
                <a:solidFill>
                  <a:schemeClr val="bg1"/>
                </a:solidFill>
                <a:latin typeface="Futura PT Medium" panose="020b0602020204020303" pitchFamily="34" charset="-52"/>
              </a:endParaRPr>
            </a:p>
          </p:txBody>
        </p:sp>
      </p:grpSp>
      <p:pic>
        <p:nvPicPr>
          <p:cNvPr id="17" name="Picture 16" descr="File:Media Viewer Icon - Location.svg - Wikimedia Commons"/>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279735" y="4841823"/>
            <a:ext cx="419725" cy="419725"/>
          </a:xfrm>
          <a:prstGeom prst="rect">
            <a:avLst/>
          </a:prstGeom>
        </p:spPr>
      </p:pic>
      <p:pic>
        <p:nvPicPr>
          <p:cNvPr id="19" name="Picture 18"/>
          <p:cNvPicPr>
            <a:picLocks noChangeAspect="1"/>
          </p:cNvPicPr>
          <p:nvPr/>
        </p:nvPicPr>
        <p:blipFill>
          <a:blip r:embed="rId10">
            <a:clrChange>
              <a:clrFrom>
                <a:srgbClr val="FFFFFF"/>
              </a:clrFrom>
              <a:clrTo>
                <a:srgbClr val="FFFFFF">
                  <a:alpha val="0"/>
                </a:srgbClr>
              </a:clrTo>
            </a:clrChange>
          </a:blip>
          <a:stretch>
            <a:fillRect/>
          </a:stretch>
        </p:blipFill>
        <p:spPr>
          <a:xfrm>
            <a:off x="5775461" y="2520335"/>
            <a:ext cx="634533" cy="786757"/>
          </a:xfrm>
          <a:prstGeom prst="rect">
            <a:avLst/>
          </a:prstGeom>
          <a:effectLst>
            <a:innerShdw blurRad="114300">
              <a:prstClr val="black"/>
            </a:innerShdw>
          </a:effectLst>
        </p:spPr>
      </p:pic>
      <p:pic>
        <p:nvPicPr>
          <p:cNvPr id="20" name="Picture 19"/>
          <p:cNvPicPr>
            <a:picLocks noChangeAspect="1"/>
          </p:cNvPicPr>
          <p:nvPr/>
        </p:nvPicPr>
        <p:blipFill>
          <a:blip r:embed="rId11">
            <a:clrChange>
              <a:clrFrom>
                <a:srgbClr val="FFFFFF"/>
              </a:clrFrom>
              <a:clrTo>
                <a:srgbClr val="FFFFFF">
                  <a:alpha val="0"/>
                </a:srgbClr>
              </a:clrTo>
            </a:clrChange>
          </a:blip>
          <a:stretch>
            <a:fillRect/>
          </a:stretch>
        </p:blipFill>
        <p:spPr>
          <a:xfrm>
            <a:off x="6096000" y="4026175"/>
            <a:ext cx="605291" cy="731520"/>
          </a:xfrm>
          <a:prstGeom prst="rect">
            <a:avLst/>
          </a:prstGeom>
          <a:effectLst>
            <a:innerShdw blurRad="114300">
              <a:prstClr val="black"/>
            </a:innerShdw>
          </a:effectLst>
        </p:spPr>
      </p:pic>
      <p:sp>
        <p:nvSpPr>
          <p:cNvPr id="21" name="TextBox 20"/>
          <p:cNvSpPr txBox="1"/>
          <p:nvPr/>
        </p:nvSpPr>
        <p:spPr>
          <a:xfrm>
            <a:off x="344774" y="4257207"/>
            <a:ext cx="664541" cy="369332"/>
          </a:xfrm>
          <a:prstGeom prst="rect">
            <a:avLst/>
          </a:prstGeom>
          <a:noFill/>
        </p:spPr>
        <p:txBody>
          <a:bodyPr wrap="none" rtlCol="0">
            <a:spAutoFit/>
          </a:bodyPr>
          <a:lstStyle/>
          <a:p>
            <a:r>
              <a:rPr lang="en-US" smtClean="0">
                <a:solidFill>
                  <a:schemeClr val="bg1"/>
                </a:solidFill>
                <a:latin typeface="Futura PT Medium" panose="020b0602020204020303" pitchFamily="34" charset="-52"/>
              </a:rPr>
              <a:t>2016</a:t>
            </a:r>
            <a:endParaRPr lang="en-US">
              <a:solidFill>
                <a:schemeClr val="bg1"/>
              </a:solidFill>
              <a:latin typeface="Futura PT Medium" panose="020b0602020204020303" pitchFamily="34" charset="-52"/>
            </a:endParaRPr>
          </a:p>
        </p:txBody>
      </p:sp>
      <p:sp>
        <p:nvSpPr>
          <p:cNvPr id="22" name="TextBox 21"/>
          <p:cNvSpPr txBox="1"/>
          <p:nvPr/>
        </p:nvSpPr>
        <p:spPr>
          <a:xfrm>
            <a:off x="3440729" y="4257207"/>
            <a:ext cx="658514" cy="369332"/>
          </a:xfrm>
          <a:prstGeom prst="rect">
            <a:avLst/>
          </a:prstGeom>
          <a:noFill/>
        </p:spPr>
        <p:txBody>
          <a:bodyPr wrap="none" rtlCol="0">
            <a:spAutoFit/>
          </a:bodyPr>
          <a:lstStyle/>
          <a:p>
            <a:r>
              <a:rPr lang="en-US" smtClean="0">
                <a:solidFill>
                  <a:schemeClr val="bg1"/>
                </a:solidFill>
                <a:latin typeface="Futura PT Medium" panose="020b0602020204020303" pitchFamily="34" charset="-52"/>
              </a:rPr>
              <a:t>2017</a:t>
            </a:r>
            <a:endParaRPr lang="en-US">
              <a:solidFill>
                <a:schemeClr val="bg1"/>
              </a:solidFill>
              <a:latin typeface="Futura PT Medium" panose="020b0602020204020303" pitchFamily="34" charset="-52"/>
            </a:endParaRPr>
          </a:p>
        </p:txBody>
      </p:sp>
      <p:sp>
        <p:nvSpPr>
          <p:cNvPr id="23" name="TextBox 22"/>
          <p:cNvSpPr txBox="1"/>
          <p:nvPr/>
        </p:nvSpPr>
        <p:spPr>
          <a:xfrm>
            <a:off x="6536684" y="4257207"/>
            <a:ext cx="664541" cy="369332"/>
          </a:xfrm>
          <a:prstGeom prst="rect">
            <a:avLst/>
          </a:prstGeom>
          <a:noFill/>
        </p:spPr>
        <p:txBody>
          <a:bodyPr wrap="none" rtlCol="0">
            <a:spAutoFit/>
          </a:bodyPr>
          <a:lstStyle/>
          <a:p>
            <a:r>
              <a:rPr lang="en-US" smtClean="0">
                <a:solidFill>
                  <a:schemeClr val="bg1"/>
                </a:solidFill>
                <a:latin typeface="Futura PT Medium" panose="020b0602020204020303" pitchFamily="34" charset="-52"/>
              </a:rPr>
              <a:t>2018</a:t>
            </a:r>
            <a:endParaRPr lang="en-US">
              <a:solidFill>
                <a:schemeClr val="bg1"/>
              </a:solidFill>
              <a:latin typeface="Futura PT Medium" panose="020b0602020204020303" pitchFamily="34" charset="-52"/>
            </a:endParaRPr>
          </a:p>
        </p:txBody>
      </p:sp>
      <p:sp>
        <p:nvSpPr>
          <p:cNvPr id="24" name="TextBox 23"/>
          <p:cNvSpPr txBox="1"/>
          <p:nvPr/>
        </p:nvSpPr>
        <p:spPr>
          <a:xfrm>
            <a:off x="9632639" y="4257207"/>
            <a:ext cx="658514" cy="369332"/>
          </a:xfrm>
          <a:prstGeom prst="rect">
            <a:avLst/>
          </a:prstGeom>
          <a:noFill/>
        </p:spPr>
        <p:txBody>
          <a:bodyPr wrap="none" rtlCol="0">
            <a:spAutoFit/>
          </a:bodyPr>
          <a:lstStyle/>
          <a:p>
            <a:r>
              <a:rPr lang="en-US" smtClean="0">
                <a:solidFill>
                  <a:schemeClr val="bg1"/>
                </a:solidFill>
                <a:latin typeface="Futura PT Medium" panose="020b0602020204020303" pitchFamily="34" charset="-52"/>
              </a:rPr>
              <a:t>2019</a:t>
            </a:r>
            <a:endParaRPr lang="en-US">
              <a:solidFill>
                <a:schemeClr val="bg1"/>
              </a:solidFill>
              <a:latin typeface="Futura PT Medium" panose="020b0602020204020303" pitchFamily="34" charset="-52"/>
            </a:endParaRPr>
          </a:p>
        </p:txBody>
      </p:sp>
      <p:pic>
        <p:nvPicPr>
          <p:cNvPr id="25" name="Picture 24" descr="File:Media Viewer Icon - Location.svg - Wikimedia Commons"/>
          <p:cNvPicPr>
            <a:picLocks noChangeAspect="1"/>
          </p:cNvPicPr>
          <p:nvPr/>
        </p:nvPicPr>
        <p:blipFill>
          <a:blip r:embed="rId12">
            <a:biLevel thresh="75000"/>
            <a:extLst>
              <a:ext uri="{28A0092B-C50C-407E-A947-70E740481C1C}">
                <a14:useLocalDpi xmlns:a14="http://schemas.microsoft.com/office/drawing/2010/main" val="0"/>
              </a:ext>
            </a:extLst>
          </a:blip>
          <a:stretch>
            <a:fillRect/>
          </a:stretch>
        </p:blipFill>
        <p:spPr>
          <a:xfrm>
            <a:off x="6188782" y="4257012"/>
            <a:ext cx="419725" cy="419725"/>
          </a:xfrm>
          <a:prstGeom prst="rect">
            <a:avLst/>
          </a:prstGeom>
        </p:spPr>
      </p:pic>
      <p:pic>
        <p:nvPicPr>
          <p:cNvPr id="26" name="Picture 25" descr="File:Media Viewer Icon - Location.svg - Wikimedia Commons"/>
          <p:cNvPicPr>
            <a:picLocks noChangeAspect="1"/>
          </p:cNvPicPr>
          <p:nvPr/>
        </p:nvPicPr>
        <p:blipFill>
          <a:blip r:embed="rId12">
            <a:biLevel thresh="75000"/>
            <a:extLst>
              <a:ext uri="{28A0092B-C50C-407E-A947-70E740481C1C}">
                <a14:useLocalDpi xmlns:a14="http://schemas.microsoft.com/office/drawing/2010/main" val="0"/>
              </a:ext>
            </a:extLst>
          </a:blip>
          <a:stretch>
            <a:fillRect/>
          </a:stretch>
        </p:blipFill>
        <p:spPr>
          <a:xfrm>
            <a:off x="5888160" y="2803327"/>
            <a:ext cx="419725" cy="419725"/>
          </a:xfrm>
          <a:prstGeom prst="rect">
            <a:avLst/>
          </a:prstGeom>
        </p:spPr>
      </p:pic>
    </p:spTree>
    <p:extLst>
      <p:ext uri="{BB962C8B-B14F-4D97-AF65-F5344CB8AC3E}">
        <p14:creationId xmlns:p14="http://schemas.microsoft.com/office/powerpoint/2010/main" val="36106035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53"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nodeType="clickPar">
                      <p:stCondLst>
                        <p:cond delay="indefinite"/>
                      </p:stCondLst>
                      <p:childTnLst>
                        <p:par>
                          <p:cTn id="11" fill="hold" nodeType="after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500" fill="hold"/>
                                        <p:tgtEl>
                                          <p:spTgt spid="25"/>
                                        </p:tgtEl>
                                        <p:attrNameLst>
                                          <p:attrName>ppt_w</p:attrName>
                                        </p:attrNameLst>
                                      </p:cBhvr>
                                      <p:tavLst>
                                        <p:tav tm="0">
                                          <p:val>
                                            <p:fltVal val="0"/>
                                          </p:val>
                                        </p:tav>
                                        <p:tav tm="100000">
                                          <p:val>
                                            <p:strVal val="#ppt_w"/>
                                          </p:val>
                                        </p:tav>
                                      </p:tavLst>
                                    </p:anim>
                                    <p:anim calcmode="lin" valueType="num">
                                      <p:cBhvr>
                                        <p:cTn id="15" dur="500" fill="hold"/>
                                        <p:tgtEl>
                                          <p:spTgt spid="25"/>
                                        </p:tgtEl>
                                        <p:attrNameLst>
                                          <p:attrName>ppt_h</p:attrName>
                                        </p:attrNameLst>
                                      </p:cBhvr>
                                      <p:tavLst>
                                        <p:tav tm="0">
                                          <p:val>
                                            <p:fltVal val="0"/>
                                          </p:val>
                                        </p:tav>
                                        <p:tav tm="100000">
                                          <p:val>
                                            <p:strVal val="#ppt_h"/>
                                          </p:val>
                                        </p:tav>
                                      </p:tavLst>
                                    </p:anim>
                                    <p:animEffect transition="in" filter="fade">
                                      <p:cBhvr>
                                        <p:cTn id="16" dur="500"/>
                                        <p:tgtEl>
                                          <p:spTgt spid="25"/>
                                        </p:tgtEl>
                                      </p:cBhvr>
                                    </p:animEffect>
                                  </p:childTnLst>
                                </p:cTn>
                              </p:par>
                              <p:par>
                                <p:cTn id="17" presetID="53"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fltVal val="0"/>
                                          </p:val>
                                        </p:tav>
                                        <p:tav tm="100000">
                                          <p:val>
                                            <p:strVal val="#ppt_w"/>
                                          </p:val>
                                        </p:tav>
                                      </p:tavLst>
                                    </p:anim>
                                    <p:anim calcmode="lin" valueType="num">
                                      <p:cBhvr>
                                        <p:cTn id="20" dur="500" fill="hold"/>
                                        <p:tgtEl>
                                          <p:spTgt spid="26"/>
                                        </p:tgtEl>
                                        <p:attrNameLst>
                                          <p:attrName>ppt_h</p:attrName>
                                        </p:attrNameLst>
                                      </p:cBhvr>
                                      <p:tavLst>
                                        <p:tav tm="0">
                                          <p:val>
                                            <p:fltVal val="0"/>
                                          </p:val>
                                        </p:tav>
                                        <p:tav tm="100000">
                                          <p:val>
                                            <p:strVal val="#ppt_h"/>
                                          </p:val>
                                        </p:tav>
                                      </p:tavLst>
                                    </p:anim>
                                    <p:animEffect transition="in" filter="fade">
                                      <p:cBhvr>
                                        <p:cTn id="21" dur="500"/>
                                        <p:tgtEl>
                                          <p:spTgt spid="26"/>
                                        </p:tgtEl>
                                      </p:cBhvr>
                                    </p:animEffect>
                                  </p:childTnLst>
                                </p:cTn>
                              </p:par>
                            </p:childTnLst>
                          </p:cTn>
                        </p:par>
                      </p:childTnLst>
                    </p:cTn>
                  </p:par>
                  <p:par>
                    <p:cTn id="22" fill="hold" nodeType="clickPar">
                      <p:stCondLst>
                        <p:cond delay="indefinite"/>
                      </p:stCondLst>
                      <p:childTnLst>
                        <p:par>
                          <p:cTn id="23" fill="hold" nodeType="after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nodeType="clickPar">
                      <p:stCondLst>
                        <p:cond delay="indefinite"/>
                      </p:stCondLst>
                      <p:childTnLst>
                        <p:par>
                          <p:cTn id="28" fill="hold" nodeType="after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26"/>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after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25"/>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afterGroup">
                            <p:stCondLst>
                              <p:cond delay="0"/>
                            </p:stCondLst>
                            <p:childTnLst>
                              <p:par>
                                <p:cTn id="41" presetID="64" presetClass="path" presetSubtype="0" accel="50000" decel="50000" fill="hold" nodeType="clickEffect">
                                  <p:stCondLst>
                                    <p:cond delay="0"/>
                                  </p:stCondLst>
                                  <p:childTnLst>
                                    <p:animMotion origin="layout" path="M 4.16667E-07 2.22222E-06 L -0.02474 -0.22014" pathEditMode="relative" rAng="0" ptsTypes="AA">
                                      <p:cBhvr>
                                        <p:cTn id="42" dur="1000" fill="hold"/>
                                        <p:tgtEl>
                                          <p:spTgt spid="20"/>
                                        </p:tgtEl>
                                        <p:attrNameLst>
                                          <p:attrName>ppt_x</p:attrName>
                                          <p:attrName>ppt_y</p:attrName>
                                        </p:attrNameLst>
                                      </p:cBhvr>
                                      <p:rCtr x="-1237" y="-11019"/>
                                    </p:animMotion>
                                  </p:childTnLst>
                                </p:cTn>
                              </p:par>
                              <p:par>
                                <p:cTn id="43" presetID="42" presetClass="path" presetSubtype="0" accel="50000" decel="50000" fill="hold" nodeType="withEffect">
                                  <p:stCondLst>
                                    <p:cond delay="0"/>
                                  </p:stCondLst>
                                  <p:childTnLst>
                                    <p:animMotion origin="layout" path="M 4.16667E-07 1.48148E-06 L 0.025 0.21551" pathEditMode="relative" rAng="0" ptsTypes="AA">
                                      <p:cBhvr>
                                        <p:cTn id="44" dur="1000" fill="hold"/>
                                        <p:tgtEl>
                                          <p:spTgt spid="19"/>
                                        </p:tgtEl>
                                        <p:attrNameLst>
                                          <p:attrName>ppt_x</p:attrName>
                                          <p:attrName>ppt_y</p:attrName>
                                        </p:attrNameLst>
                                      </p:cBhvr>
                                      <p:rCtr x="1263" y="10602"/>
                                    </p:animMotion>
                                  </p:childTnLst>
                                </p:cTn>
                              </p:par>
                            </p:childTnLst>
                          </p:cTn>
                        </p:par>
                      </p:childTnLst>
                    </p:cTn>
                  </p:par>
                  <p:par>
                    <p:cTn id="45" fill="hold" nodeType="clickPar">
                      <p:stCondLst>
                        <p:cond delay="indefinite"/>
                      </p:stCondLst>
                      <p:childTnLst>
                        <p:par>
                          <p:cTn id="46" fill="hold" nodeType="after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0"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10" presetClass="exit" presetSubtype="0" fill="hold" nodeType="withEffect">
                                  <p:stCondLst>
                                    <p:cond delay="0"/>
                                  </p:stCondLst>
                                  <p:childTnLst>
                                    <p:animEffect transition="out" filter="fade">
                                      <p:cBhvr>
                                        <p:cTn id="59" dur="500"/>
                                        <p:tgtEl>
                                          <p:spTgt spid="9"/>
                                        </p:tgtEl>
                                      </p:cBhvr>
                                    </p:animEffect>
                                    <p:set>
                                      <p:cBhvr>
                                        <p:cTn id="60" dur="1" fill="hold">
                                          <p:stCondLst>
                                            <p:cond delay="499"/>
                                          </p:stCondLst>
                                        </p:cTn>
                                        <p:tgtEl>
                                          <p:spTgt spid="9"/>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8"/>
                                        </p:tgtEl>
                                      </p:cBhvr>
                                    </p:animEffect>
                                    <p:set>
                                      <p:cBhvr>
                                        <p:cTn id="63" dur="1" fill="hold">
                                          <p:stCondLst>
                                            <p:cond delay="499"/>
                                          </p:stCondLst>
                                        </p:cTn>
                                        <p:tgtEl>
                                          <p:spTgt spid="18"/>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7"/>
                                        </p:tgtEl>
                                      </p:cBhvr>
                                    </p:animEffect>
                                    <p:set>
                                      <p:cBhvr>
                                        <p:cTn id="66" dur="1" fill="hold">
                                          <p:stCondLst>
                                            <p:cond delay="499"/>
                                          </p:stCondLst>
                                        </p:cTn>
                                        <p:tgtEl>
                                          <p:spTgt spid="1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19"/>
                                        </p:tgtEl>
                                      </p:cBhvr>
                                    </p:animEffect>
                                    <p:set>
                                      <p:cBhvr>
                                        <p:cTn id="69" dur="1" fill="hold">
                                          <p:stCondLst>
                                            <p:cond delay="499"/>
                                          </p:stCondLst>
                                        </p:cTn>
                                        <p:tgtEl>
                                          <p:spTgt spid="19"/>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20"/>
                                        </p:tgtEl>
                                      </p:cBhvr>
                                    </p:animEffect>
                                    <p:set>
                                      <p:cBhvr>
                                        <p:cTn id="72" dur="1" fill="hold">
                                          <p:stCondLst>
                                            <p:cond delay="499"/>
                                          </p:stCondLst>
                                        </p:cTn>
                                        <p:tgtEl>
                                          <p:spTgt spid="20"/>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afterGroup">
                            <p:stCondLst>
                              <p:cond delay="0"/>
                            </p:stCondLst>
                            <p:childTnLst>
                              <p:par>
                                <p:cTn id="75" presetID="10" presetClass="exit" presetSubtype="0" fill="hold" grpId="1" nodeType="clickEffect">
                                  <p:stCondLst>
                                    <p:cond delay="0"/>
                                  </p:stCondLst>
                                  <p:childTnLst>
                                    <p:animEffect transition="out" filter="fade">
                                      <p:cBhvr>
                                        <p:cTn id="76" dur="500"/>
                                        <p:tgtEl>
                                          <p:spTgt spid="10"/>
                                        </p:tgtEl>
                                      </p:cBhvr>
                                    </p:animEffect>
                                    <p:set>
                                      <p:cBhvr>
                                        <p:cTn id="77" dur="1" fill="hold">
                                          <p:stCondLst>
                                            <p:cond delay="499"/>
                                          </p:stCondLst>
                                        </p:cTn>
                                        <p:tgtEl>
                                          <p:spTgt spid="10"/>
                                        </p:tgtEl>
                                        <p:attrNameLst>
                                          <p:attrName>style.visibility</p:attrName>
                                        </p:attrNameLst>
                                      </p:cBhvr>
                                      <p:to>
                                        <p:strVal val="hidden"/>
                                      </p:to>
                                    </p:set>
                                  </p:childTnLst>
                                </p:cTn>
                              </p:par>
                              <p:par>
                                <p:cTn id="78" presetID="10"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childTnLst>
                          </p:cTn>
                        </p:par>
                      </p:childTnLst>
                    </p:cTn>
                  </p:par>
                  <p:par>
                    <p:cTn id="81" fill="hold" nodeType="clickPar">
                      <p:stCondLst>
                        <p:cond delay="indefinite"/>
                      </p:stCondLst>
                      <p:childTnLst>
                        <p:par>
                          <p:cTn id="82" fill="hold" nodeType="afterGroup">
                            <p:stCondLst>
                              <p:cond delay="0"/>
                            </p:stCondLst>
                            <p:childTnLst>
                              <p:par>
                                <p:cTn id="83" presetID="10" presetClass="exit" presetSubtype="0" fill="hold" grpId="1" nodeType="clickEffect">
                                  <p:stCondLst>
                                    <p:cond delay="0"/>
                                  </p:stCondLst>
                                  <p:childTnLst>
                                    <p:animEffect transition="out" filter="fade">
                                      <p:cBhvr>
                                        <p:cTn id="84" dur="500"/>
                                        <p:tgtEl>
                                          <p:spTgt spid="11"/>
                                        </p:tgtEl>
                                      </p:cBhvr>
                                    </p:animEffect>
                                    <p:set>
                                      <p:cBhvr>
                                        <p:cTn id="85" dur="1" fill="hold">
                                          <p:stCondLst>
                                            <p:cond delay="499"/>
                                          </p:stCondLst>
                                        </p:cTn>
                                        <p:tgtEl>
                                          <p:spTgt spid="11"/>
                                        </p:tgtEl>
                                        <p:attrNameLst>
                                          <p:attrName>style.visibility</p:attrName>
                                        </p:attrNameLst>
                                      </p:cBhvr>
                                      <p:to>
                                        <p:strVal val="hidden"/>
                                      </p:to>
                                    </p:set>
                                  </p:childTnLst>
                                </p:cTn>
                              </p:par>
                              <p:par>
                                <p:cTn id="86" presetID="10" presetClass="entr" presetSubtype="0"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500"/>
                                        <p:tgtEl>
                                          <p:spTgt spid="23"/>
                                        </p:tgtEl>
                                      </p:cBhvr>
                                    </p:animEffect>
                                  </p:childTnLst>
                                </p:cTn>
                              </p:par>
                            </p:childTnLst>
                          </p:cTn>
                        </p:par>
                        <p:par>
                          <p:cTn id="89" fill="hold" nodeType="afterGroup">
                            <p:stCondLst>
                              <p:cond delay="500"/>
                            </p:stCondLst>
                            <p:childTnLst>
                              <p:par>
                                <p:cTn id="90" presetID="10" presetClass="exit" presetSubtype="0" fill="hold" grpId="1" nodeType="afterEffect">
                                  <p:stCondLst>
                                    <p:cond delay="0"/>
                                  </p:stCondLst>
                                  <p:childTnLst>
                                    <p:animEffect transition="out" filter="fade">
                                      <p:cBhvr>
                                        <p:cTn id="91" dur="500"/>
                                        <p:tgtEl>
                                          <p:spTgt spid="12"/>
                                        </p:tgtEl>
                                      </p:cBhvr>
                                    </p:animEffect>
                                    <p:set>
                                      <p:cBhvr>
                                        <p:cTn id="92" dur="1" fill="hold">
                                          <p:stCondLst>
                                            <p:cond delay="499"/>
                                          </p:stCondLst>
                                        </p:cTn>
                                        <p:tgtEl>
                                          <p:spTgt spid="12"/>
                                        </p:tgtEl>
                                        <p:attrNameLst>
                                          <p:attrName>style.visibility</p:attrName>
                                        </p:attrNameLst>
                                      </p:cBhvr>
                                      <p:to>
                                        <p:strVal val="hidden"/>
                                      </p:to>
                                    </p:set>
                                  </p:childTnLst>
                                </p:cTn>
                              </p:par>
                              <p:par>
                                <p:cTn id="93" presetID="10" presetClass="entr" presetSubtype="0" fill="hold" grpId="0" nodeType="with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fade">
                                      <p:cBhvr>
                                        <p:cTn id="95" dur="500"/>
                                        <p:tgtEl>
                                          <p:spTgt spid="24"/>
                                        </p:tgtEl>
                                      </p:cBhvr>
                                    </p:animEffect>
                                  </p:childTnLst>
                                </p:cTn>
                              </p:par>
                            </p:childTnLst>
                          </p:cTn>
                        </p:par>
                      </p:childTnLst>
                    </p:cTn>
                  </p:par>
                  <p:par>
                    <p:cTn id="96" fill="hold" nodeType="clickPar">
                      <p:stCondLst>
                        <p:cond delay="indefinite"/>
                      </p:stCondLst>
                      <p:childTnLst>
                        <p:par>
                          <p:cTn id="97" fill="hold" nodeType="afterGroup">
                            <p:stCondLst>
                              <p:cond delay="0"/>
                            </p:stCondLst>
                            <p:childTnLst>
                              <p:par>
                                <p:cTn id="98" presetID="10" presetClass="exit" presetSubtype="0" fill="hold" nodeType="clickEffect">
                                  <p:stCondLst>
                                    <p:cond delay="0"/>
                                  </p:stCondLst>
                                  <p:childTnLst>
                                    <p:animEffect transition="out" filter="fade">
                                      <p:cBhvr>
                                        <p:cTn id="99" dur="500"/>
                                        <p:tgtEl>
                                          <p:spTgt spid="6"/>
                                        </p:tgtEl>
                                      </p:cBhvr>
                                    </p:animEffect>
                                    <p:set>
                                      <p:cBhvr>
                                        <p:cTn id="100" dur="1" fill="hold">
                                          <p:stCondLst>
                                            <p:cond delay="499"/>
                                          </p:stCondLst>
                                        </p:cTn>
                                        <p:tgtEl>
                                          <p:spTgt spid="6"/>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21"/>
                                        </p:tgtEl>
                                      </p:cBhvr>
                                    </p:animEffect>
                                    <p:set>
                                      <p:cBhvr>
                                        <p:cTn id="103" dur="1" fill="hold">
                                          <p:stCondLst>
                                            <p:cond delay="499"/>
                                          </p:stCondLst>
                                        </p:cTn>
                                        <p:tgtEl>
                                          <p:spTgt spid="21"/>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22"/>
                                        </p:tgtEl>
                                      </p:cBhvr>
                                    </p:animEffect>
                                    <p:set>
                                      <p:cBhvr>
                                        <p:cTn id="106" dur="1" fill="hold">
                                          <p:stCondLst>
                                            <p:cond delay="499"/>
                                          </p:stCondLst>
                                        </p:cTn>
                                        <p:tgtEl>
                                          <p:spTgt spid="22"/>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23"/>
                                        </p:tgtEl>
                                      </p:cBhvr>
                                    </p:animEffect>
                                    <p:set>
                                      <p:cBhvr>
                                        <p:cTn id="109" dur="1" fill="hold">
                                          <p:stCondLst>
                                            <p:cond delay="499"/>
                                          </p:stCondLst>
                                        </p:cTn>
                                        <p:tgtEl>
                                          <p:spTgt spid="23"/>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24"/>
                                        </p:tgtEl>
                                      </p:cBhvr>
                                    </p:animEffect>
                                    <p:set>
                                      <p:cBhvr>
                                        <p:cTn id="112" dur="1" fill="hold">
                                          <p:stCondLst>
                                            <p:cond delay="499"/>
                                          </p:stCondLst>
                                        </p:cTn>
                                        <p:tgtEl>
                                          <p:spTgt spid="24"/>
                                        </p:tgtEl>
                                        <p:attrNameLst>
                                          <p:attrName>style.visibility</p:attrName>
                                        </p:attrNameLst>
                                      </p:cBhvr>
                                      <p:to>
                                        <p:strVal val="hidden"/>
                                      </p:to>
                                    </p:set>
                                  </p:childTnLst>
                                </p:cTn>
                              </p:par>
                              <p:par>
                                <p:cTn id="113" presetID="10" presetClass="entr" presetSubtype="0" fill="hold" nodeType="withEffect">
                                  <p:stCondLst>
                                    <p:cond delay="0"/>
                                  </p:stCondLst>
                                  <p:childTnLst>
                                    <p:set>
                                      <p:cBhvr>
                                        <p:cTn id="114" dur="1" fill="hold">
                                          <p:stCondLst>
                                            <p:cond delay="0"/>
                                          </p:stCondLst>
                                        </p:cTn>
                                        <p:tgtEl>
                                          <p:spTgt spid="16"/>
                                        </p:tgtEl>
                                        <p:attrNameLst>
                                          <p:attrName>style.visibility</p:attrName>
                                        </p:attrNameLst>
                                      </p:cBhvr>
                                      <p:to>
                                        <p:strVal val="visible"/>
                                      </p:to>
                                    </p:set>
                                    <p:animEffect transition="in" filter="fade">
                                      <p:cBhvr>
                                        <p:cTn id="115" dur="500"/>
                                        <p:tgtEl>
                                          <p:spTgt spid="16"/>
                                        </p:tgtEl>
                                      </p:cBhvr>
                                    </p:animEffect>
                                  </p:childTnLst>
                                </p:cTn>
                              </p:par>
                              <p:par>
                                <p:cTn id="116" presetID="10" presetClass="entr" presetSubtype="0" fill="hold" nodeType="withEffect">
                                  <p:stCondLst>
                                    <p:cond delay="0"/>
                                  </p:stCondLst>
                                  <p:childTnLst>
                                    <p:set>
                                      <p:cBhvr>
                                        <p:cTn id="117" dur="1" fill="hold">
                                          <p:stCondLst>
                                            <p:cond delay="0"/>
                                          </p:stCondLst>
                                        </p:cTn>
                                        <p:tgtEl>
                                          <p:spTgt spid="15"/>
                                        </p:tgtEl>
                                        <p:attrNameLst>
                                          <p:attrName>style.visibility</p:attrName>
                                        </p:attrNameLst>
                                      </p:cBhvr>
                                      <p:to>
                                        <p:strVal val="visible"/>
                                      </p:to>
                                    </p:set>
                                    <p:animEffect transition="in" filter="fade">
                                      <p:cBhvr>
                                        <p:cTn id="1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p:bldP spid="10" grpId="1"/>
      <p:bldP spid="11" grpId="2" uiExpand="1"/>
      <p:bldP spid="11" grpId="3"/>
      <p:bldP spid="12" grpId="4" uiExpand="1"/>
      <p:bldP spid="12" grpId="5"/>
      <p:bldP spid="21" grpId="6" uiExpand="1"/>
      <p:bldP spid="21" grpId="7"/>
      <p:bldP spid="22" grpId="8" uiExpand="1"/>
      <p:bldP spid="22" grpId="9"/>
      <p:bldP spid="23" grpId="10" uiExpand="1"/>
      <p:bldP spid="23" grpId="11"/>
      <p:bldP spid="24" grpId="12" uiExpand="1"/>
      <p:bldP spid="24" grpId="13"/>
    </p:bldLst>
  </p:timing>
</p:sld>
</file>

<file path=ppt/tags/tag1.xml><?xml version="1.0" encoding="utf-8"?>
<p:tagLst xmlns:p="http://schemas.openxmlformats.org/presentationml/2006/main">
  <p:tag name="AS_UNIQUEID" val="1"/>
</p:tagLst>
</file>

<file path=ppt/tags/tag10.xml><?xml version="1.0" encoding="utf-8"?>
<p:tagLst xmlns:p="http://schemas.openxmlformats.org/presentationml/2006/main">
  <p:tag name="AS_UNIQUEID" val="10"/>
</p:tagLst>
</file>

<file path=ppt/tags/tag100.xml><?xml version="1.0" encoding="utf-8"?>
<p:tagLst xmlns:p="http://schemas.openxmlformats.org/presentationml/2006/main">
  <p:tag name="AS_UNIQUEID" val="100"/>
</p:tagLst>
</file>

<file path=ppt/tags/tag101.xml><?xml version="1.0" encoding="utf-8"?>
<p:tagLst xmlns:p="http://schemas.openxmlformats.org/presentationml/2006/main">
  <p:tag name="AS_UNIQUEID" val="101"/>
</p:tagLst>
</file>

<file path=ppt/tags/tag102.xml><?xml version="1.0" encoding="utf-8"?>
<p:tagLst xmlns:p="http://schemas.openxmlformats.org/presentationml/2006/main">
  <p:tag name="AS_UNIQUEID" val="102"/>
</p:tagLst>
</file>

<file path=ppt/tags/tag103.xml><?xml version="1.0" encoding="utf-8"?>
<p:tagLst xmlns:p="http://schemas.openxmlformats.org/presentationml/2006/main">
  <p:tag name="AS_UNIQUEID" val="103"/>
</p:tagLst>
</file>

<file path=ppt/tags/tag104.xml><?xml version="1.0" encoding="utf-8"?>
<p:tagLst xmlns:p="http://schemas.openxmlformats.org/presentationml/2006/main">
  <p:tag name="AS_UNIQUEID" val="104"/>
</p:tagLst>
</file>

<file path=ppt/tags/tag105.xml><?xml version="1.0" encoding="utf-8"?>
<p:tagLst xmlns:p="http://schemas.openxmlformats.org/presentationml/2006/main">
  <p:tag name="AS_UNIQUEID" val="105"/>
</p:tagLst>
</file>

<file path=ppt/tags/tag106.xml><?xml version="1.0" encoding="utf-8"?>
<p:tagLst xmlns:p="http://schemas.openxmlformats.org/presentationml/2006/main">
  <p:tag name="AS_UNIQUEID" val="106"/>
</p:tagLst>
</file>

<file path=ppt/tags/tag107.xml><?xml version="1.0" encoding="utf-8"?>
<p:tagLst xmlns:p="http://schemas.openxmlformats.org/presentationml/2006/main">
  <p:tag name="AS_UNIQUEID" val="107"/>
</p:tagLst>
</file>

<file path=ppt/tags/tag108.xml><?xml version="1.0" encoding="utf-8"?>
<p:tagLst xmlns:p="http://schemas.openxmlformats.org/presentationml/2006/main">
  <p:tag name="AS_UNIQUEID" val="108"/>
</p:tagLst>
</file>

<file path=ppt/tags/tag109.xml><?xml version="1.0" encoding="utf-8"?>
<p:tagLst xmlns:p="http://schemas.openxmlformats.org/presentationml/2006/main">
  <p:tag name="AS_UNIQUEID" val="109"/>
</p:tagLst>
</file>

<file path=ppt/tags/tag11.xml><?xml version="1.0" encoding="utf-8"?>
<p:tagLst xmlns:p="http://schemas.openxmlformats.org/presentationml/2006/main">
  <p:tag name="AS_UNIQUEID" val="11"/>
</p:tagLst>
</file>

<file path=ppt/tags/tag110.xml><?xml version="1.0" encoding="utf-8"?>
<p:tagLst xmlns:p="http://schemas.openxmlformats.org/presentationml/2006/main">
  <p:tag name="AS_UNIQUEID" val="110"/>
</p:tagLst>
</file>

<file path=ppt/tags/tag111.xml><?xml version="1.0" encoding="utf-8"?>
<p:tagLst xmlns:p="http://schemas.openxmlformats.org/presentationml/2006/main">
  <p:tag name="AS_UNIQUEID" val="111"/>
</p:tagLst>
</file>

<file path=ppt/tags/tag112.xml><?xml version="1.0" encoding="utf-8"?>
<p:tagLst xmlns:p="http://schemas.openxmlformats.org/presentationml/2006/main">
  <p:tag name="AS_UNIQUEID" val="112"/>
</p:tagLst>
</file>

<file path=ppt/tags/tag113.xml><?xml version="1.0" encoding="utf-8"?>
<p:tagLst xmlns:p="http://schemas.openxmlformats.org/presentationml/2006/main">
  <p:tag name="AS_UNIQUEID" val="113"/>
</p:tagLst>
</file>

<file path=ppt/tags/tag114.xml><?xml version="1.0" encoding="utf-8"?>
<p:tagLst xmlns:p="http://schemas.openxmlformats.org/presentationml/2006/main">
  <p:tag name="AS_UNIQUEID" val="114"/>
</p:tagLst>
</file>

<file path=ppt/tags/tag115.xml><?xml version="1.0" encoding="utf-8"?>
<p:tagLst xmlns:p="http://schemas.openxmlformats.org/presentationml/2006/main">
  <p:tag name="AS_UNIQUEID" val="115"/>
</p:tagLst>
</file>

<file path=ppt/tags/tag116.xml><?xml version="1.0" encoding="utf-8"?>
<p:tagLst xmlns:p="http://schemas.openxmlformats.org/presentationml/2006/main">
  <p:tag name="AS_UNIQUEID" val="116"/>
</p:tagLst>
</file>

<file path=ppt/tags/tag117.xml><?xml version="1.0" encoding="utf-8"?>
<p:tagLst xmlns:p="http://schemas.openxmlformats.org/presentationml/2006/main">
  <p:tag name="AS_UNIQUEID" val="117"/>
</p:tagLst>
</file>

<file path=ppt/tags/tag118.xml><?xml version="1.0" encoding="utf-8"?>
<p:tagLst xmlns:p="http://schemas.openxmlformats.org/presentationml/2006/main">
  <p:tag name="AS_UNIQUEID" val="118"/>
</p:tagLst>
</file>

<file path=ppt/tags/tag119.xml><?xml version="1.0" encoding="utf-8"?>
<p:tagLst xmlns:p="http://schemas.openxmlformats.org/presentationml/2006/main">
  <p:tag name="AS_UNIQUEID" val="119"/>
</p:tagLst>
</file>

<file path=ppt/tags/tag12.xml><?xml version="1.0" encoding="utf-8"?>
<p:tagLst xmlns:p="http://schemas.openxmlformats.org/presentationml/2006/main">
  <p:tag name="AS_UNIQUEID" val="12"/>
</p:tagLst>
</file>

<file path=ppt/tags/tag120.xml><?xml version="1.0" encoding="utf-8"?>
<p:tagLst xmlns:p="http://schemas.openxmlformats.org/presentationml/2006/main">
  <p:tag name="AS_UNIQUEID" val="120"/>
</p:tagLst>
</file>

<file path=ppt/tags/tag121.xml><?xml version="1.0" encoding="utf-8"?>
<p:tagLst xmlns:p="http://schemas.openxmlformats.org/presentationml/2006/main">
  <p:tag name="AS_UNIQUEID" val="121"/>
</p:tagLst>
</file>

<file path=ppt/tags/tag122.xml><?xml version="1.0" encoding="utf-8"?>
<p:tagLst xmlns:p="http://schemas.openxmlformats.org/presentationml/2006/main">
  <p:tag name="AS_UNIQUEID" val="122"/>
</p:tagLst>
</file>

<file path=ppt/tags/tag123.xml><?xml version="1.0" encoding="utf-8"?>
<p:tagLst xmlns:p="http://schemas.openxmlformats.org/presentationml/2006/main">
  <p:tag name="AS_UNIQUEID" val="123"/>
</p:tagLst>
</file>

<file path=ppt/tags/tag124.xml><?xml version="1.0" encoding="utf-8"?>
<p:tagLst xmlns:p="http://schemas.openxmlformats.org/presentationml/2006/main">
  <p:tag name="AS_UNIQUEID" val="124"/>
</p:tagLst>
</file>

<file path=ppt/tags/tag125.xml><?xml version="1.0" encoding="utf-8"?>
<p:tagLst xmlns:p="http://schemas.openxmlformats.org/presentationml/2006/main">
  <p:tag name="AS_UNIQUEID" val="125"/>
</p:tagLst>
</file>

<file path=ppt/tags/tag126.xml><?xml version="1.0" encoding="utf-8"?>
<p:tagLst xmlns:p="http://schemas.openxmlformats.org/presentationml/2006/main">
  <p:tag name="AS_UNIQUEID" val="126"/>
</p:tagLst>
</file>

<file path=ppt/tags/tag127.xml><?xml version="1.0" encoding="utf-8"?>
<p:tagLst xmlns:p="http://schemas.openxmlformats.org/presentationml/2006/main">
  <p:tag name="AS_UNIQUEID" val="127"/>
</p:tagLst>
</file>

<file path=ppt/tags/tag128.xml><?xml version="1.0" encoding="utf-8"?>
<p:tagLst xmlns:p="http://schemas.openxmlformats.org/presentationml/2006/main">
  <p:tag name="AS_UNIQUEID" val="128"/>
</p:tagLst>
</file>

<file path=ppt/tags/tag129.xml><?xml version="1.0" encoding="utf-8"?>
<p:tagLst xmlns:p="http://schemas.openxmlformats.org/presentationml/2006/main">
  <p:tag name="AS_UNIQUEID" val="129"/>
</p:tagLst>
</file>

<file path=ppt/tags/tag13.xml><?xml version="1.0" encoding="utf-8"?>
<p:tagLst xmlns:p="http://schemas.openxmlformats.org/presentationml/2006/main">
  <p:tag name="AS_UNIQUEID" val="13"/>
</p:tagLst>
</file>

<file path=ppt/tags/tag130.xml><?xml version="1.0" encoding="utf-8"?>
<p:tagLst xmlns:p="http://schemas.openxmlformats.org/presentationml/2006/main">
  <p:tag name="AS_UNIQUEID" val="130"/>
</p:tagLst>
</file>

<file path=ppt/tags/tag131.xml><?xml version="1.0" encoding="utf-8"?>
<p:tagLst xmlns:p="http://schemas.openxmlformats.org/presentationml/2006/main">
  <p:tag name="AS_UNIQUEID" val="131"/>
</p:tagLst>
</file>

<file path=ppt/tags/tag132.xml><?xml version="1.0" encoding="utf-8"?>
<p:tagLst xmlns:p="http://schemas.openxmlformats.org/presentationml/2006/main">
  <p:tag name="AS_UNIQUEID" val="132"/>
</p:tagLst>
</file>

<file path=ppt/tags/tag133.xml><?xml version="1.0" encoding="utf-8"?>
<p:tagLst xmlns:p="http://schemas.openxmlformats.org/presentationml/2006/main">
  <p:tag name="AS_UNIQUEID" val="133"/>
</p:tagLst>
</file>

<file path=ppt/tags/tag134.xml><?xml version="1.0" encoding="utf-8"?>
<p:tagLst xmlns:p="http://schemas.openxmlformats.org/presentationml/2006/main">
  <p:tag name="AS_UNIQUEID" val="134"/>
</p:tagLst>
</file>

<file path=ppt/tags/tag135.xml><?xml version="1.0" encoding="utf-8"?>
<p:tagLst xmlns:p="http://schemas.openxmlformats.org/presentationml/2006/main">
  <p:tag name="AS_UNIQUEID" val="135"/>
</p:tagLst>
</file>

<file path=ppt/tags/tag136.xml><?xml version="1.0" encoding="utf-8"?>
<p:tagLst xmlns:p="http://schemas.openxmlformats.org/presentationml/2006/main">
  <p:tag name="AS_UNIQUEID" val="136"/>
</p:tagLst>
</file>

<file path=ppt/tags/tag137.xml><?xml version="1.0" encoding="utf-8"?>
<p:tagLst xmlns:p="http://schemas.openxmlformats.org/presentationml/2006/main">
  <p:tag name="AS_UNIQUEID" val="137"/>
</p:tagLst>
</file>

<file path=ppt/tags/tag138.xml><?xml version="1.0" encoding="utf-8"?>
<p:tagLst xmlns:p="http://schemas.openxmlformats.org/presentationml/2006/main">
  <p:tag name="AS_UNIQUEID" val="138"/>
</p:tagLst>
</file>

<file path=ppt/tags/tag139.xml><?xml version="1.0" encoding="utf-8"?>
<p:tagLst xmlns:p="http://schemas.openxmlformats.org/presentationml/2006/main">
  <p:tag name="AS_UNIQUEID" val="139"/>
</p:tagLst>
</file>

<file path=ppt/tags/tag14.xml><?xml version="1.0" encoding="utf-8"?>
<p:tagLst xmlns:p="http://schemas.openxmlformats.org/presentationml/2006/main">
  <p:tag name="AS_UNIQUEID" val="14"/>
</p:tagLst>
</file>

<file path=ppt/tags/tag140.xml><?xml version="1.0" encoding="utf-8"?>
<p:tagLst xmlns:p="http://schemas.openxmlformats.org/presentationml/2006/main">
  <p:tag name="AS_UNIQUEID" val="140"/>
</p:tagLst>
</file>

<file path=ppt/tags/tag141.xml><?xml version="1.0" encoding="utf-8"?>
<p:tagLst xmlns:p="http://schemas.openxmlformats.org/presentationml/2006/main">
  <p:tag name="AS_UNIQUEID" val="141"/>
</p:tagLst>
</file>

<file path=ppt/tags/tag142.xml><?xml version="1.0" encoding="utf-8"?>
<p:tagLst xmlns:p="http://schemas.openxmlformats.org/presentationml/2006/main">
  <p:tag name="AS_UNIQUEID" val="142"/>
</p:tagLst>
</file>

<file path=ppt/tags/tag143.xml><?xml version="1.0" encoding="utf-8"?>
<p:tagLst xmlns:p="http://schemas.openxmlformats.org/presentationml/2006/main">
  <p:tag name="AS_UNIQUEID" val="143"/>
</p:tagLst>
</file>

<file path=ppt/tags/tag144.xml><?xml version="1.0" encoding="utf-8"?>
<p:tagLst xmlns:p="http://schemas.openxmlformats.org/presentationml/2006/main">
  <p:tag name="AS_UNIQUEID" val="144"/>
</p:tagLst>
</file>

<file path=ppt/tags/tag145.xml><?xml version="1.0" encoding="utf-8"?>
<p:tagLst xmlns:p="http://schemas.openxmlformats.org/presentationml/2006/main">
  <p:tag name="AS_UNIQUEID" val="145"/>
</p:tagLst>
</file>

<file path=ppt/tags/tag146.xml><?xml version="1.0" encoding="utf-8"?>
<p:tagLst xmlns:p="http://schemas.openxmlformats.org/presentationml/2006/main">
  <p:tag name="AS_UNIQUEID" val="146"/>
</p:tagLst>
</file>

<file path=ppt/tags/tag147.xml><?xml version="1.0" encoding="utf-8"?>
<p:tagLst xmlns:p="http://schemas.openxmlformats.org/presentationml/2006/main">
  <p:tag name="AS_UNIQUEID" val="147"/>
</p:tagLst>
</file>

<file path=ppt/tags/tag148.xml><?xml version="1.0" encoding="utf-8"?>
<p:tagLst xmlns:p="http://schemas.openxmlformats.org/presentationml/2006/main">
  <p:tag name="AS_UNIQUEID" val="148"/>
</p:tagLst>
</file>

<file path=ppt/tags/tag149.xml><?xml version="1.0" encoding="utf-8"?>
<p:tagLst xmlns:p="http://schemas.openxmlformats.org/presentationml/2006/main">
  <p:tag name="AS_UNIQUEID" val="149"/>
</p:tagLst>
</file>

<file path=ppt/tags/tag15.xml><?xml version="1.0" encoding="utf-8"?>
<p:tagLst xmlns:p="http://schemas.openxmlformats.org/presentationml/2006/main">
  <p:tag name="AS_UNIQUEID" val="15"/>
</p:tagLst>
</file>

<file path=ppt/tags/tag150.xml><?xml version="1.0" encoding="utf-8"?>
<p:tagLst xmlns:p="http://schemas.openxmlformats.org/presentationml/2006/main">
  <p:tag name="AS_UNIQUEID" val="150"/>
</p:tagLst>
</file>

<file path=ppt/tags/tag151.xml><?xml version="1.0" encoding="utf-8"?>
<p:tagLst xmlns:p="http://schemas.openxmlformats.org/presentationml/2006/main">
  <p:tag name="AS_UNIQUEID" val="151"/>
</p:tagLst>
</file>

<file path=ppt/tags/tag152.xml><?xml version="1.0" encoding="utf-8"?>
<p:tagLst xmlns:p="http://schemas.openxmlformats.org/presentationml/2006/main">
  <p:tag name="AS_UNIQUEID" val="152"/>
</p:tagLst>
</file>

<file path=ppt/tags/tag153.xml><?xml version="1.0" encoding="utf-8"?>
<p:tagLst xmlns:p="http://schemas.openxmlformats.org/presentationml/2006/main">
  <p:tag name="AS_UNIQUEID" val="153"/>
</p:tagLst>
</file>

<file path=ppt/tags/tag154.xml><?xml version="1.0" encoding="utf-8"?>
<p:tagLst xmlns:p="http://schemas.openxmlformats.org/presentationml/2006/main">
  <p:tag name="AS_UNIQUEID" val="154"/>
</p:tagLst>
</file>

<file path=ppt/tags/tag155.xml><?xml version="1.0" encoding="utf-8"?>
<p:tagLst xmlns:p="http://schemas.openxmlformats.org/presentationml/2006/main">
  <p:tag name="AS_UNIQUEID" val="155"/>
</p:tagLst>
</file>

<file path=ppt/tags/tag156.xml><?xml version="1.0" encoding="utf-8"?>
<p:tagLst xmlns:p="http://schemas.openxmlformats.org/presentationml/2006/main">
  <p:tag name="AS_UNIQUEID" val="156"/>
</p:tagLst>
</file>

<file path=ppt/tags/tag157.xml><?xml version="1.0" encoding="utf-8"?>
<p:tagLst xmlns:p="http://schemas.openxmlformats.org/presentationml/2006/main">
  <p:tag name="AS_UNIQUEID" val="157"/>
</p:tagLst>
</file>

<file path=ppt/tags/tag158.xml><?xml version="1.0" encoding="utf-8"?>
<p:tagLst xmlns:p="http://schemas.openxmlformats.org/presentationml/2006/main">
  <p:tag name="AS_UNIQUEID" val="158"/>
</p:tagLst>
</file>

<file path=ppt/tags/tag159.xml><?xml version="1.0" encoding="utf-8"?>
<p:tagLst xmlns:p="http://schemas.openxmlformats.org/presentationml/2006/main">
  <p:tag name="AS_UNIQUEID" val="159"/>
</p:tagLst>
</file>

<file path=ppt/tags/tag16.xml><?xml version="1.0" encoding="utf-8"?>
<p:tagLst xmlns:p="http://schemas.openxmlformats.org/presentationml/2006/main">
  <p:tag name="AS_UNIQUEID" val="16"/>
</p:tagLst>
</file>

<file path=ppt/tags/tag160.xml><?xml version="1.0" encoding="utf-8"?>
<p:tagLst xmlns:p="http://schemas.openxmlformats.org/presentationml/2006/main">
  <p:tag name="AS_UNIQUEID" val="160"/>
</p:tagLst>
</file>

<file path=ppt/tags/tag161.xml><?xml version="1.0" encoding="utf-8"?>
<p:tagLst xmlns:p="http://schemas.openxmlformats.org/presentationml/2006/main">
  <p:tag name="AS_UNIQUEID" val="161"/>
</p:tagLst>
</file>

<file path=ppt/tags/tag162.xml><?xml version="1.0" encoding="utf-8"?>
<p:tagLst xmlns:p="http://schemas.openxmlformats.org/presentationml/2006/main">
  <p:tag name="AS_UNIQUEID" val="162"/>
</p:tagLst>
</file>

<file path=ppt/tags/tag163.xml><?xml version="1.0" encoding="utf-8"?>
<p:tagLst xmlns:p="http://schemas.openxmlformats.org/presentationml/2006/main">
  <p:tag name="AS_UNIQUEID" val="163"/>
</p:tagLst>
</file>

<file path=ppt/tags/tag164.xml><?xml version="1.0" encoding="utf-8"?>
<p:tagLst xmlns:p="http://schemas.openxmlformats.org/presentationml/2006/main">
  <p:tag name="AS_UNIQUEID" val="164"/>
</p:tagLst>
</file>

<file path=ppt/tags/tag165.xml><?xml version="1.0" encoding="utf-8"?>
<p:tagLst xmlns:p="http://schemas.openxmlformats.org/presentationml/2006/main">
  <p:tag name="AS_UNIQUEID" val="165"/>
</p:tagLst>
</file>

<file path=ppt/tags/tag166.xml><?xml version="1.0" encoding="utf-8"?>
<p:tagLst xmlns:p="http://schemas.openxmlformats.org/presentationml/2006/main">
  <p:tag name="AS_UNIQUEID" val="166"/>
</p:tagLst>
</file>

<file path=ppt/tags/tag167.xml><?xml version="1.0" encoding="utf-8"?>
<p:tagLst xmlns:p="http://schemas.openxmlformats.org/presentationml/2006/main">
  <p:tag name="AS_UNIQUEID" val="167"/>
</p:tagLst>
</file>

<file path=ppt/tags/tag168.xml><?xml version="1.0" encoding="utf-8"?>
<p:tagLst xmlns:p="http://schemas.openxmlformats.org/presentationml/2006/main">
  <p:tag name="AS_UNIQUEID" val="168"/>
</p:tagLst>
</file>

<file path=ppt/tags/tag169.xml><?xml version="1.0" encoding="utf-8"?>
<p:tagLst xmlns:p="http://schemas.openxmlformats.org/presentationml/2006/main">
  <p:tag name="AS_UNIQUEID" val="169"/>
</p:tagLst>
</file>

<file path=ppt/tags/tag17.xml><?xml version="1.0" encoding="utf-8"?>
<p:tagLst xmlns:p="http://schemas.openxmlformats.org/presentationml/2006/main">
  <p:tag name="AS_UNIQUEID" val="17"/>
</p:tagLst>
</file>

<file path=ppt/tags/tag170.xml><?xml version="1.0" encoding="utf-8"?>
<p:tagLst xmlns:p="http://schemas.openxmlformats.org/presentationml/2006/main">
  <p:tag name="AS_UNIQUEID" val="170"/>
</p:tagLst>
</file>

<file path=ppt/tags/tag171.xml><?xml version="1.0" encoding="utf-8"?>
<p:tagLst xmlns:p="http://schemas.openxmlformats.org/presentationml/2006/main">
  <p:tag name="AS_UNIQUEID" val="171"/>
</p:tagLst>
</file>

<file path=ppt/tags/tag172.xml><?xml version="1.0" encoding="utf-8"?>
<p:tagLst xmlns:p="http://schemas.openxmlformats.org/presentationml/2006/main">
  <p:tag name="AS_UNIQUEID" val="172"/>
</p:tagLst>
</file>

<file path=ppt/tags/tag173.xml><?xml version="1.0" encoding="utf-8"?>
<p:tagLst xmlns:p="http://schemas.openxmlformats.org/presentationml/2006/main">
  <p:tag name="AS_UNIQUEID" val="173"/>
</p:tagLst>
</file>

<file path=ppt/tags/tag174.xml><?xml version="1.0" encoding="utf-8"?>
<p:tagLst xmlns:p="http://schemas.openxmlformats.org/presentationml/2006/main">
  <p:tag name="AS_UNIQUEID" val="174"/>
</p:tagLst>
</file>

<file path=ppt/tags/tag175.xml><?xml version="1.0" encoding="utf-8"?>
<p:tagLst xmlns:p="http://schemas.openxmlformats.org/presentationml/2006/main">
  <p:tag name="AS_UNIQUEID" val="175"/>
</p:tagLst>
</file>

<file path=ppt/tags/tag176.xml><?xml version="1.0" encoding="utf-8"?>
<p:tagLst xmlns:p="http://schemas.openxmlformats.org/presentationml/2006/main">
  <p:tag name="AS_UNIQUEID" val="176"/>
</p:tagLst>
</file>

<file path=ppt/tags/tag177.xml><?xml version="1.0" encoding="utf-8"?>
<p:tagLst xmlns:p="http://schemas.openxmlformats.org/presentationml/2006/main">
  <p:tag name="AS_UNIQUEID" val="177"/>
</p:tagLst>
</file>

<file path=ppt/tags/tag178.xml><?xml version="1.0" encoding="utf-8"?>
<p:tagLst xmlns:p="http://schemas.openxmlformats.org/presentationml/2006/main">
  <p:tag name="AS_UNIQUEID" val="178"/>
</p:tagLst>
</file>

<file path=ppt/tags/tag179.xml><?xml version="1.0" encoding="utf-8"?>
<p:tagLst xmlns:p="http://schemas.openxmlformats.org/presentationml/2006/main">
  <p:tag name="AS_UNIQUEID" val="179"/>
</p:tagLst>
</file>

<file path=ppt/tags/tag18.xml><?xml version="1.0" encoding="utf-8"?>
<p:tagLst xmlns:p="http://schemas.openxmlformats.org/presentationml/2006/main">
  <p:tag name="AS_UNIQUEID" val="18"/>
</p:tagLst>
</file>

<file path=ppt/tags/tag180.xml><?xml version="1.0" encoding="utf-8"?>
<p:tagLst xmlns:p="http://schemas.openxmlformats.org/presentationml/2006/main">
  <p:tag name="AS_UNIQUEID" val="180"/>
</p:tagLst>
</file>

<file path=ppt/tags/tag181.xml><?xml version="1.0" encoding="utf-8"?>
<p:tagLst xmlns:p="http://schemas.openxmlformats.org/presentationml/2006/main">
  <p:tag name="AS_UNIQUEID" val="181"/>
</p:tagLst>
</file>

<file path=ppt/tags/tag182.xml><?xml version="1.0" encoding="utf-8"?>
<p:tagLst xmlns:p="http://schemas.openxmlformats.org/presentationml/2006/main">
  <p:tag name="AS_UNIQUEID" val="182"/>
</p:tagLst>
</file>

<file path=ppt/tags/tag183.xml><?xml version="1.0" encoding="utf-8"?>
<p:tagLst xmlns:p="http://schemas.openxmlformats.org/presentationml/2006/main">
  <p:tag name="AS_UNIQUEID" val="183"/>
</p:tagLst>
</file>

<file path=ppt/tags/tag184.xml><?xml version="1.0" encoding="utf-8"?>
<p:tagLst xmlns:p="http://schemas.openxmlformats.org/presentationml/2006/main">
  <p:tag name="AS_UNIQUEID" val="184"/>
</p:tagLst>
</file>

<file path=ppt/tags/tag185.xml><?xml version="1.0" encoding="utf-8"?>
<p:tagLst xmlns:p="http://schemas.openxmlformats.org/presentationml/2006/main">
  <p:tag name="AS_UNIQUEID" val="185"/>
</p:tagLst>
</file>

<file path=ppt/tags/tag186.xml><?xml version="1.0" encoding="utf-8"?>
<p:tagLst xmlns:p="http://schemas.openxmlformats.org/presentationml/2006/main">
  <p:tag name="AS_UNIQUEID" val="186"/>
</p:tagLst>
</file>

<file path=ppt/tags/tag187.xml><?xml version="1.0" encoding="utf-8"?>
<p:tagLst xmlns:p="http://schemas.openxmlformats.org/presentationml/2006/main">
  <p:tag name="AS_UNIQUEID" val="187"/>
</p:tagLst>
</file>

<file path=ppt/tags/tag188.xml><?xml version="1.0" encoding="utf-8"?>
<p:tagLst xmlns:p="http://schemas.openxmlformats.org/presentationml/2006/main">
  <p:tag name="AS_UNIQUEID" val="188"/>
</p:tagLst>
</file>

<file path=ppt/tags/tag189.xml><?xml version="1.0" encoding="utf-8"?>
<p:tagLst xmlns:p="http://schemas.openxmlformats.org/presentationml/2006/main">
  <p:tag name="AS_UNIQUEID" val="189"/>
</p:tagLst>
</file>

<file path=ppt/tags/tag19.xml><?xml version="1.0" encoding="utf-8"?>
<p:tagLst xmlns:p="http://schemas.openxmlformats.org/presentationml/2006/main">
  <p:tag name="AS_UNIQUEID" val="19"/>
</p:tagLst>
</file>

<file path=ppt/tags/tag190.xml><?xml version="1.0" encoding="utf-8"?>
<p:tagLst xmlns:p="http://schemas.openxmlformats.org/presentationml/2006/main">
  <p:tag name="AS_UNIQUEID" val="190"/>
</p:tagLst>
</file>

<file path=ppt/tags/tag191.xml><?xml version="1.0" encoding="utf-8"?>
<p:tagLst xmlns:p="http://schemas.openxmlformats.org/presentationml/2006/main">
  <p:tag name="AS_UNIQUEID" val="191"/>
</p:tagLst>
</file>

<file path=ppt/tags/tag192.xml><?xml version="1.0" encoding="utf-8"?>
<p:tagLst xmlns:p="http://schemas.openxmlformats.org/presentationml/2006/main">
  <p:tag name="AS_UNIQUEID" val="192"/>
</p:tagLst>
</file>

<file path=ppt/tags/tag193.xml><?xml version="1.0" encoding="utf-8"?>
<p:tagLst xmlns:p="http://schemas.openxmlformats.org/presentationml/2006/main">
  <p:tag name="AS_UNIQUEID" val="193"/>
</p:tagLst>
</file>

<file path=ppt/tags/tag194.xml><?xml version="1.0" encoding="utf-8"?>
<p:tagLst xmlns:p="http://schemas.openxmlformats.org/presentationml/2006/main">
  <p:tag name="AS_UNIQUEID" val="194"/>
</p:tagLst>
</file>

<file path=ppt/tags/tag195.xml><?xml version="1.0" encoding="utf-8"?>
<p:tagLst xmlns:p="http://schemas.openxmlformats.org/presentationml/2006/main">
  <p:tag name="AS_UNIQUEID" val="195"/>
</p:tagLst>
</file>

<file path=ppt/tags/tag196.xml><?xml version="1.0" encoding="utf-8"?>
<p:tagLst xmlns:p="http://schemas.openxmlformats.org/presentationml/2006/main">
  <p:tag name="AS_UNIQUEID" val="196"/>
</p:tagLst>
</file>

<file path=ppt/tags/tag197.xml><?xml version="1.0" encoding="utf-8"?>
<p:tagLst xmlns:p="http://schemas.openxmlformats.org/presentationml/2006/main">
  <p:tag name="AS_UNIQUEID" val="197"/>
</p:tagLst>
</file>

<file path=ppt/tags/tag198.xml><?xml version="1.0" encoding="utf-8"?>
<p:tagLst xmlns:p="http://schemas.openxmlformats.org/presentationml/2006/main">
  <p:tag name="AS_UNIQUEID" val="198"/>
</p:tagLst>
</file>

<file path=ppt/tags/tag199.xml><?xml version="1.0" encoding="utf-8"?>
<p:tagLst xmlns:p="http://schemas.openxmlformats.org/presentationml/2006/main">
  <p:tag name="AS_UNIQUEID" val="199"/>
</p:tagLst>
</file>

<file path=ppt/tags/tag2.xml><?xml version="1.0" encoding="utf-8"?>
<p:tagLst xmlns:p="http://schemas.openxmlformats.org/presentationml/2006/main">
  <p:tag name="AS_UNIQUEID" val="2"/>
</p:tagLst>
</file>

<file path=ppt/tags/tag20.xml><?xml version="1.0" encoding="utf-8"?>
<p:tagLst xmlns:p="http://schemas.openxmlformats.org/presentationml/2006/main">
  <p:tag name="AS_UNIQUEID" val="20"/>
</p:tagLst>
</file>

<file path=ppt/tags/tag200.xml><?xml version="1.0" encoding="utf-8"?>
<p:tagLst xmlns:p="http://schemas.openxmlformats.org/presentationml/2006/main">
  <p:tag name="AS_UNIQUEID" val="200"/>
</p:tagLst>
</file>

<file path=ppt/tags/tag201.xml><?xml version="1.0" encoding="utf-8"?>
<p:tagLst xmlns:p="http://schemas.openxmlformats.org/presentationml/2006/main">
  <p:tag name="AS_UNIQUEID" val="201"/>
</p:tagLst>
</file>

<file path=ppt/tags/tag202.xml><?xml version="1.0" encoding="utf-8"?>
<p:tagLst xmlns:p="http://schemas.openxmlformats.org/presentationml/2006/main">
  <p:tag name="AS_UNIQUEID" val="202"/>
</p:tagLst>
</file>

<file path=ppt/tags/tag203.xml><?xml version="1.0" encoding="utf-8"?>
<p:tagLst xmlns:p="http://schemas.openxmlformats.org/presentationml/2006/main">
  <p:tag name="AS_UNIQUEID" val="203"/>
</p:tagLst>
</file>

<file path=ppt/tags/tag204.xml><?xml version="1.0" encoding="utf-8"?>
<p:tagLst xmlns:p="http://schemas.openxmlformats.org/presentationml/2006/main">
  <p:tag name="AS_UNIQUEID" val="204"/>
</p:tagLst>
</file>

<file path=ppt/tags/tag205.xml><?xml version="1.0" encoding="utf-8"?>
<p:tagLst xmlns:p="http://schemas.openxmlformats.org/presentationml/2006/main">
  <p:tag name="AS_UNIQUEID" val="205"/>
</p:tagLst>
</file>

<file path=ppt/tags/tag206.xml><?xml version="1.0" encoding="utf-8"?>
<p:tagLst xmlns:p="http://schemas.openxmlformats.org/presentationml/2006/main">
  <p:tag name="AS_UNIQUEID" val="206"/>
</p:tagLst>
</file>

<file path=ppt/tags/tag207.xml><?xml version="1.0" encoding="utf-8"?>
<p:tagLst xmlns:p="http://schemas.openxmlformats.org/presentationml/2006/main">
  <p:tag name="AS_UNIQUEID" val="207"/>
</p:tagLst>
</file>

<file path=ppt/tags/tag208.xml><?xml version="1.0" encoding="utf-8"?>
<p:tagLst xmlns:p="http://schemas.openxmlformats.org/presentationml/2006/main">
  <p:tag name="AS_UNIQUEID" val="208"/>
</p:tagLst>
</file>

<file path=ppt/tags/tag209.xml><?xml version="1.0" encoding="utf-8"?>
<p:tagLst xmlns:p="http://schemas.openxmlformats.org/presentationml/2006/main">
  <p:tag name="AS_UNIQUEID" val="209"/>
</p:tagLst>
</file>

<file path=ppt/tags/tag21.xml><?xml version="1.0" encoding="utf-8"?>
<p:tagLst xmlns:p="http://schemas.openxmlformats.org/presentationml/2006/main">
  <p:tag name="AS_UNIQUEID" val="21"/>
</p:tagLst>
</file>

<file path=ppt/tags/tag210.xml><?xml version="1.0" encoding="utf-8"?>
<p:tagLst xmlns:p="http://schemas.openxmlformats.org/presentationml/2006/main">
  <p:tag name="AS_UNIQUEID" val="210"/>
</p:tagLst>
</file>

<file path=ppt/tags/tag211.xml><?xml version="1.0" encoding="utf-8"?>
<p:tagLst xmlns:p="http://schemas.openxmlformats.org/presentationml/2006/main">
  <p:tag name="AS_UNIQUEID" val="211"/>
</p:tagLst>
</file>

<file path=ppt/tags/tag212.xml><?xml version="1.0" encoding="utf-8"?>
<p:tagLst xmlns:p="http://schemas.openxmlformats.org/presentationml/2006/main">
  <p:tag name="AS_UNIQUEID" val="212"/>
</p:tagLst>
</file>

<file path=ppt/tags/tag213.xml><?xml version="1.0" encoding="utf-8"?>
<p:tagLst xmlns:p="http://schemas.openxmlformats.org/presentationml/2006/main">
  <p:tag name="AS_UNIQUEID" val="213"/>
</p:tagLst>
</file>

<file path=ppt/tags/tag214.xml><?xml version="1.0" encoding="utf-8"?>
<p:tagLst xmlns:p="http://schemas.openxmlformats.org/presentationml/2006/main">
  <p:tag name="AS_UNIQUEID" val="214"/>
</p:tagLst>
</file>

<file path=ppt/tags/tag215.xml><?xml version="1.0" encoding="utf-8"?>
<p:tagLst xmlns:p="http://schemas.openxmlformats.org/presentationml/2006/main">
  <p:tag name="AS_UNIQUEID" val="215"/>
</p:tagLst>
</file>

<file path=ppt/tags/tag216.xml><?xml version="1.0" encoding="utf-8"?>
<p:tagLst xmlns:p="http://schemas.openxmlformats.org/presentationml/2006/main">
  <p:tag name="AS_UNIQUEID" val="216"/>
</p:tagLst>
</file>

<file path=ppt/tags/tag217.xml><?xml version="1.0" encoding="utf-8"?>
<p:tagLst xmlns:p="http://schemas.openxmlformats.org/presentationml/2006/main">
  <p:tag name="AS_UNIQUEID" val="217"/>
</p:tagLst>
</file>

<file path=ppt/tags/tag218.xml><?xml version="1.0" encoding="utf-8"?>
<p:tagLst xmlns:p="http://schemas.openxmlformats.org/presentationml/2006/main">
  <p:tag name="AS_UNIQUEID" val="218"/>
</p:tagLst>
</file>

<file path=ppt/tags/tag219.xml><?xml version="1.0" encoding="utf-8"?>
<p:tagLst xmlns:p="http://schemas.openxmlformats.org/presentationml/2006/main">
  <p:tag name="AS_UNIQUEID" val="219"/>
</p:tagLst>
</file>

<file path=ppt/tags/tag22.xml><?xml version="1.0" encoding="utf-8"?>
<p:tagLst xmlns:p="http://schemas.openxmlformats.org/presentationml/2006/main">
  <p:tag name="AS_UNIQUEID" val="22"/>
</p:tagLst>
</file>

<file path=ppt/tags/tag220.xml><?xml version="1.0" encoding="utf-8"?>
<p:tagLst xmlns:p="http://schemas.openxmlformats.org/presentationml/2006/main">
  <p:tag name="AS_UNIQUEID" val="220"/>
</p:tagLst>
</file>

<file path=ppt/tags/tag221.xml><?xml version="1.0" encoding="utf-8"?>
<p:tagLst xmlns:p="http://schemas.openxmlformats.org/presentationml/2006/main">
  <p:tag name="AS_UNIQUEID" val="221"/>
</p:tagLst>
</file>

<file path=ppt/tags/tag222.xml><?xml version="1.0" encoding="utf-8"?>
<p:tagLst xmlns:p="http://schemas.openxmlformats.org/presentationml/2006/main">
  <p:tag name="AS_UNIQUEID" val="222"/>
</p:tagLst>
</file>

<file path=ppt/tags/tag223.xml><?xml version="1.0" encoding="utf-8"?>
<p:tagLst xmlns:p="http://schemas.openxmlformats.org/presentationml/2006/main">
  <p:tag name="AS_UNIQUEID" val="223"/>
</p:tagLst>
</file>

<file path=ppt/tags/tag224.xml><?xml version="1.0" encoding="utf-8"?>
<p:tagLst xmlns:p="http://schemas.openxmlformats.org/presentationml/2006/main">
  <p:tag name="AS_UNIQUEID" val="224"/>
</p:tagLst>
</file>

<file path=ppt/tags/tag225.xml><?xml version="1.0" encoding="utf-8"?>
<p:tagLst xmlns:p="http://schemas.openxmlformats.org/presentationml/2006/main">
  <p:tag name="AS_UNIQUEID" val="225"/>
</p:tagLst>
</file>

<file path=ppt/tags/tag226.xml><?xml version="1.0" encoding="utf-8"?>
<p:tagLst xmlns:p="http://schemas.openxmlformats.org/presentationml/2006/main">
  <p:tag name="AS_UNIQUEID" val="226"/>
</p:tagLst>
</file>

<file path=ppt/tags/tag227.xml><?xml version="1.0" encoding="utf-8"?>
<p:tagLst xmlns:p="http://schemas.openxmlformats.org/presentationml/2006/main">
  <p:tag name="AS_UNIQUEID" val="227"/>
</p:tagLst>
</file>

<file path=ppt/tags/tag228.xml><?xml version="1.0" encoding="utf-8"?>
<p:tagLst xmlns:p="http://schemas.openxmlformats.org/presentationml/2006/main">
  <p:tag name="AS_UNIQUEID" val="228"/>
</p:tagLst>
</file>

<file path=ppt/tags/tag229.xml><?xml version="1.0" encoding="utf-8"?>
<p:tagLst xmlns:p="http://schemas.openxmlformats.org/presentationml/2006/main">
  <p:tag name="AS_UNIQUEID" val="229"/>
</p:tagLst>
</file>

<file path=ppt/tags/tag23.xml><?xml version="1.0" encoding="utf-8"?>
<p:tagLst xmlns:p="http://schemas.openxmlformats.org/presentationml/2006/main">
  <p:tag name="AS_UNIQUEID" val="23"/>
</p:tagLst>
</file>

<file path=ppt/tags/tag230.xml><?xml version="1.0" encoding="utf-8"?>
<p:tagLst xmlns:p="http://schemas.openxmlformats.org/presentationml/2006/main">
  <p:tag name="AS_UNIQUEID" val="230"/>
</p:tagLst>
</file>

<file path=ppt/tags/tag231.xml><?xml version="1.0" encoding="utf-8"?>
<p:tagLst xmlns:p="http://schemas.openxmlformats.org/presentationml/2006/main">
  <p:tag name="AS_UNIQUEID" val="231"/>
</p:tagLst>
</file>

<file path=ppt/tags/tag232.xml><?xml version="1.0" encoding="utf-8"?>
<p:tagLst xmlns:p="http://schemas.openxmlformats.org/presentationml/2006/main">
  <p:tag name="AS_UNIQUEID" val="232"/>
</p:tagLst>
</file>

<file path=ppt/tags/tag233.xml><?xml version="1.0" encoding="utf-8"?>
<p:tagLst xmlns:p="http://schemas.openxmlformats.org/presentationml/2006/main">
  <p:tag name="AS_UNIQUEID" val="233"/>
</p:tagLst>
</file>

<file path=ppt/tags/tag234.xml><?xml version="1.0" encoding="utf-8"?>
<p:tagLst xmlns:p="http://schemas.openxmlformats.org/presentationml/2006/main">
  <p:tag name="AS_UNIQUEID" val="234"/>
</p:tagLst>
</file>

<file path=ppt/tags/tag235.xml><?xml version="1.0" encoding="utf-8"?>
<p:tagLst xmlns:p="http://schemas.openxmlformats.org/presentationml/2006/main">
  <p:tag name="AS_UNIQUEID" val="235"/>
</p:tagLst>
</file>

<file path=ppt/tags/tag236.xml><?xml version="1.0" encoding="utf-8"?>
<p:tagLst xmlns:p="http://schemas.openxmlformats.org/presentationml/2006/main">
  <p:tag name="AS_UNIQUEID" val="236"/>
</p:tagLst>
</file>

<file path=ppt/tags/tag237.xml><?xml version="1.0" encoding="utf-8"?>
<p:tagLst xmlns:p="http://schemas.openxmlformats.org/presentationml/2006/main">
  <p:tag name="AS_UNIQUEID" val="237"/>
</p:tagLst>
</file>

<file path=ppt/tags/tag238.xml><?xml version="1.0" encoding="utf-8"?>
<p:tagLst xmlns:p="http://schemas.openxmlformats.org/presentationml/2006/main">
  <p:tag name="AS_UNIQUEID" val="238"/>
</p:tagLst>
</file>

<file path=ppt/tags/tag239.xml><?xml version="1.0" encoding="utf-8"?>
<p:tagLst xmlns:p="http://schemas.openxmlformats.org/presentationml/2006/main">
  <p:tag name="AS_UNIQUEID" val="239"/>
</p:tagLst>
</file>

<file path=ppt/tags/tag24.xml><?xml version="1.0" encoding="utf-8"?>
<p:tagLst xmlns:p="http://schemas.openxmlformats.org/presentationml/2006/main">
  <p:tag name="AS_UNIQUEID" val="24"/>
</p:tagLst>
</file>

<file path=ppt/tags/tag240.xml><?xml version="1.0" encoding="utf-8"?>
<p:tagLst xmlns:p="http://schemas.openxmlformats.org/presentationml/2006/main">
  <p:tag name="AS_UNIQUEID" val="240"/>
</p:tagLst>
</file>

<file path=ppt/tags/tag241.xml><?xml version="1.0" encoding="utf-8"?>
<p:tagLst xmlns:p="http://schemas.openxmlformats.org/presentationml/2006/main">
  <p:tag name="AS_UNIQUEID" val="241"/>
</p:tagLst>
</file>

<file path=ppt/tags/tag242.xml><?xml version="1.0" encoding="utf-8"?>
<p:tagLst xmlns:p="http://schemas.openxmlformats.org/presentationml/2006/main">
  <p:tag name="AS_UNIQUEID" val="242"/>
</p:tagLst>
</file>

<file path=ppt/tags/tag243.xml><?xml version="1.0" encoding="utf-8"?>
<p:tagLst xmlns:p="http://schemas.openxmlformats.org/presentationml/2006/main">
  <p:tag name="AS_UNIQUEID" val="243"/>
</p:tagLst>
</file>

<file path=ppt/tags/tag244.xml><?xml version="1.0" encoding="utf-8"?>
<p:tagLst xmlns:p="http://schemas.openxmlformats.org/presentationml/2006/main">
  <p:tag name="AS_UNIQUEID" val="244"/>
</p:tagLst>
</file>

<file path=ppt/tags/tag245.xml><?xml version="1.0" encoding="utf-8"?>
<p:tagLst xmlns:p="http://schemas.openxmlformats.org/presentationml/2006/main">
  <p:tag name="AS_UNIQUEID" val="245"/>
</p:tagLst>
</file>

<file path=ppt/tags/tag246.xml><?xml version="1.0" encoding="utf-8"?>
<p:tagLst xmlns:p="http://schemas.openxmlformats.org/presentationml/2006/main">
  <p:tag name="AS_UNIQUEID" val="246"/>
</p:tagLst>
</file>

<file path=ppt/tags/tag247.xml><?xml version="1.0" encoding="utf-8"?>
<p:tagLst xmlns:p="http://schemas.openxmlformats.org/presentationml/2006/main">
  <p:tag name="AS_UNIQUEID" val="247"/>
</p:tagLst>
</file>

<file path=ppt/tags/tag248.xml><?xml version="1.0" encoding="utf-8"?>
<p:tagLst xmlns:p="http://schemas.openxmlformats.org/presentationml/2006/main">
  <p:tag name="AS_UNIQUEID" val="248"/>
</p:tagLst>
</file>

<file path=ppt/tags/tag249.xml><?xml version="1.0" encoding="utf-8"?>
<p:tagLst xmlns:p="http://schemas.openxmlformats.org/presentationml/2006/main">
  <p:tag name="AS_UNIQUEID" val="249"/>
</p:tagLst>
</file>

<file path=ppt/tags/tag25.xml><?xml version="1.0" encoding="utf-8"?>
<p:tagLst xmlns:p="http://schemas.openxmlformats.org/presentationml/2006/main">
  <p:tag name="AS_UNIQUEID" val="25"/>
</p:tagLst>
</file>

<file path=ppt/tags/tag250.xml><?xml version="1.0" encoding="utf-8"?>
<p:tagLst xmlns:p="http://schemas.openxmlformats.org/presentationml/2006/main">
  <p:tag name="AS_UNIQUEID" val="250"/>
</p:tagLst>
</file>

<file path=ppt/tags/tag251.xml><?xml version="1.0" encoding="utf-8"?>
<p:tagLst xmlns:p="http://schemas.openxmlformats.org/presentationml/2006/main">
  <p:tag name="AS_UNIQUEID" val="251"/>
</p:tagLst>
</file>

<file path=ppt/tags/tag252.xml><?xml version="1.0" encoding="utf-8"?>
<p:tagLst xmlns:p="http://schemas.openxmlformats.org/presentationml/2006/main">
  <p:tag name="AS_NET" val="4.0.30319.42000"/>
  <p:tag name="AS_OS" val="Microsoft Windows NT 10.0.14393.0"/>
  <p:tag name="AS_RELEASE_DATE" val="2019.12.14"/>
  <p:tag name="AS_TITLE" val="Aspose.Slides for .NET 4.0 Client Profile"/>
  <p:tag name="AS_VERSION" val="19.12"/>
</p:tagLst>
</file>

<file path=ppt/tags/tag26.xml><?xml version="1.0" encoding="utf-8"?>
<p:tagLst xmlns:p="http://schemas.openxmlformats.org/presentationml/2006/main">
  <p:tag name="AS_UNIQUEID" val="26"/>
</p:tagLst>
</file>

<file path=ppt/tags/tag27.xml><?xml version="1.0" encoding="utf-8"?>
<p:tagLst xmlns:p="http://schemas.openxmlformats.org/presentationml/2006/main">
  <p:tag name="AS_UNIQUEID" val="27"/>
</p:tagLst>
</file>

<file path=ppt/tags/tag28.xml><?xml version="1.0" encoding="utf-8"?>
<p:tagLst xmlns:p="http://schemas.openxmlformats.org/presentationml/2006/main">
  <p:tag name="AS_UNIQUEID" val="28"/>
</p:tagLst>
</file>

<file path=ppt/tags/tag29.xml><?xml version="1.0" encoding="utf-8"?>
<p:tagLst xmlns:p="http://schemas.openxmlformats.org/presentationml/2006/main">
  <p:tag name="AS_UNIQUEID" val="29"/>
</p:tagLst>
</file>

<file path=ppt/tags/tag3.xml><?xml version="1.0" encoding="utf-8"?>
<p:tagLst xmlns:p="http://schemas.openxmlformats.org/presentationml/2006/main">
  <p:tag name="AS_UNIQUEID" val="3"/>
</p:tagLst>
</file>

<file path=ppt/tags/tag30.xml><?xml version="1.0" encoding="utf-8"?>
<p:tagLst xmlns:p="http://schemas.openxmlformats.org/presentationml/2006/main">
  <p:tag name="AS_UNIQUEID" val="30"/>
</p:tagLst>
</file>

<file path=ppt/tags/tag31.xml><?xml version="1.0" encoding="utf-8"?>
<p:tagLst xmlns:p="http://schemas.openxmlformats.org/presentationml/2006/main">
  <p:tag name="AS_UNIQUEID" val="31"/>
</p:tagLst>
</file>

<file path=ppt/tags/tag32.xml><?xml version="1.0" encoding="utf-8"?>
<p:tagLst xmlns:p="http://schemas.openxmlformats.org/presentationml/2006/main">
  <p:tag name="AS_UNIQUEID" val="32"/>
</p:tagLst>
</file>

<file path=ppt/tags/tag33.xml><?xml version="1.0" encoding="utf-8"?>
<p:tagLst xmlns:p="http://schemas.openxmlformats.org/presentationml/2006/main">
  <p:tag name="AS_UNIQUEID" val="33"/>
</p:tagLst>
</file>

<file path=ppt/tags/tag34.xml><?xml version="1.0" encoding="utf-8"?>
<p:tagLst xmlns:p="http://schemas.openxmlformats.org/presentationml/2006/main">
  <p:tag name="AS_UNIQUEID" val="34"/>
</p:tagLst>
</file>

<file path=ppt/tags/tag35.xml><?xml version="1.0" encoding="utf-8"?>
<p:tagLst xmlns:p="http://schemas.openxmlformats.org/presentationml/2006/main">
  <p:tag name="AS_UNIQUEID" val="35"/>
</p:tagLst>
</file>

<file path=ppt/tags/tag36.xml><?xml version="1.0" encoding="utf-8"?>
<p:tagLst xmlns:p="http://schemas.openxmlformats.org/presentationml/2006/main">
  <p:tag name="AS_UNIQUEID" val="36"/>
</p:tagLst>
</file>

<file path=ppt/tags/tag37.xml><?xml version="1.0" encoding="utf-8"?>
<p:tagLst xmlns:p="http://schemas.openxmlformats.org/presentationml/2006/main">
  <p:tag name="AS_UNIQUEID" val="37"/>
</p:tagLst>
</file>

<file path=ppt/tags/tag38.xml><?xml version="1.0" encoding="utf-8"?>
<p:tagLst xmlns:p="http://schemas.openxmlformats.org/presentationml/2006/main">
  <p:tag name="AS_UNIQUEID" val="38"/>
</p:tagLst>
</file>

<file path=ppt/tags/tag39.xml><?xml version="1.0" encoding="utf-8"?>
<p:tagLst xmlns:p="http://schemas.openxmlformats.org/presentationml/2006/main">
  <p:tag name="AS_UNIQUEID" val="39"/>
</p:tagLst>
</file>

<file path=ppt/tags/tag4.xml><?xml version="1.0" encoding="utf-8"?>
<p:tagLst xmlns:p="http://schemas.openxmlformats.org/presentationml/2006/main">
  <p:tag name="AS_UNIQUEID" val="4"/>
</p:tagLst>
</file>

<file path=ppt/tags/tag40.xml><?xml version="1.0" encoding="utf-8"?>
<p:tagLst xmlns:p="http://schemas.openxmlformats.org/presentationml/2006/main">
  <p:tag name="AS_UNIQUEID" val="40"/>
</p:tagLst>
</file>

<file path=ppt/tags/tag41.xml><?xml version="1.0" encoding="utf-8"?>
<p:tagLst xmlns:p="http://schemas.openxmlformats.org/presentationml/2006/main">
  <p:tag name="AS_UNIQUEID" val="41"/>
</p:tagLst>
</file>

<file path=ppt/tags/tag42.xml><?xml version="1.0" encoding="utf-8"?>
<p:tagLst xmlns:p="http://schemas.openxmlformats.org/presentationml/2006/main">
  <p:tag name="AS_UNIQUEID" val="42"/>
</p:tagLst>
</file>

<file path=ppt/tags/tag43.xml><?xml version="1.0" encoding="utf-8"?>
<p:tagLst xmlns:p="http://schemas.openxmlformats.org/presentationml/2006/main">
  <p:tag name="AS_UNIQUEID" val="43"/>
</p:tagLst>
</file>

<file path=ppt/tags/tag44.xml><?xml version="1.0" encoding="utf-8"?>
<p:tagLst xmlns:p="http://schemas.openxmlformats.org/presentationml/2006/main">
  <p:tag name="AS_UNIQUEID" val="44"/>
</p:tagLst>
</file>

<file path=ppt/tags/tag45.xml><?xml version="1.0" encoding="utf-8"?>
<p:tagLst xmlns:p="http://schemas.openxmlformats.org/presentationml/2006/main">
  <p:tag name="AS_UNIQUEID" val="45"/>
</p:tagLst>
</file>

<file path=ppt/tags/tag46.xml><?xml version="1.0" encoding="utf-8"?>
<p:tagLst xmlns:p="http://schemas.openxmlformats.org/presentationml/2006/main">
  <p:tag name="AS_UNIQUEID" val="46"/>
</p:tagLst>
</file>

<file path=ppt/tags/tag47.xml><?xml version="1.0" encoding="utf-8"?>
<p:tagLst xmlns:p="http://schemas.openxmlformats.org/presentationml/2006/main">
  <p:tag name="AS_UNIQUEID" val="47"/>
</p:tagLst>
</file>

<file path=ppt/tags/tag48.xml><?xml version="1.0" encoding="utf-8"?>
<p:tagLst xmlns:p="http://schemas.openxmlformats.org/presentationml/2006/main">
  <p:tag name="AS_UNIQUEID" val="48"/>
</p:tagLst>
</file>

<file path=ppt/tags/tag49.xml><?xml version="1.0" encoding="utf-8"?>
<p:tagLst xmlns:p="http://schemas.openxmlformats.org/presentationml/2006/main">
  <p:tag name="AS_UNIQUEID" val="49"/>
</p:tagLst>
</file>

<file path=ppt/tags/tag5.xml><?xml version="1.0" encoding="utf-8"?>
<p:tagLst xmlns:p="http://schemas.openxmlformats.org/presentationml/2006/main">
  <p:tag name="AS_UNIQUEID" val="5"/>
</p:tagLst>
</file>

<file path=ppt/tags/tag50.xml><?xml version="1.0" encoding="utf-8"?>
<p:tagLst xmlns:p="http://schemas.openxmlformats.org/presentationml/2006/main">
  <p:tag name="AS_UNIQUEID" val="50"/>
</p:tagLst>
</file>

<file path=ppt/tags/tag51.xml><?xml version="1.0" encoding="utf-8"?>
<p:tagLst xmlns:p="http://schemas.openxmlformats.org/presentationml/2006/main">
  <p:tag name="AS_UNIQUEID" val="51"/>
</p:tagLst>
</file>

<file path=ppt/tags/tag52.xml><?xml version="1.0" encoding="utf-8"?>
<p:tagLst xmlns:p="http://schemas.openxmlformats.org/presentationml/2006/main">
  <p:tag name="AS_UNIQUEID" val="52"/>
</p:tagLst>
</file>

<file path=ppt/tags/tag53.xml><?xml version="1.0" encoding="utf-8"?>
<p:tagLst xmlns:p="http://schemas.openxmlformats.org/presentationml/2006/main">
  <p:tag name="AS_UNIQUEID" val="53"/>
</p:tagLst>
</file>

<file path=ppt/tags/tag54.xml><?xml version="1.0" encoding="utf-8"?>
<p:tagLst xmlns:p="http://schemas.openxmlformats.org/presentationml/2006/main">
  <p:tag name="AS_UNIQUEID" val="54"/>
</p:tagLst>
</file>

<file path=ppt/tags/tag55.xml><?xml version="1.0" encoding="utf-8"?>
<p:tagLst xmlns:p="http://schemas.openxmlformats.org/presentationml/2006/main">
  <p:tag name="AS_UNIQUEID" val="55"/>
</p:tagLst>
</file>

<file path=ppt/tags/tag56.xml><?xml version="1.0" encoding="utf-8"?>
<p:tagLst xmlns:p="http://schemas.openxmlformats.org/presentationml/2006/main">
  <p:tag name="AS_UNIQUEID" val="56"/>
</p:tagLst>
</file>

<file path=ppt/tags/tag57.xml><?xml version="1.0" encoding="utf-8"?>
<p:tagLst xmlns:p="http://schemas.openxmlformats.org/presentationml/2006/main">
  <p:tag name="AS_UNIQUEID" val="57"/>
</p:tagLst>
</file>

<file path=ppt/tags/tag58.xml><?xml version="1.0" encoding="utf-8"?>
<p:tagLst xmlns:p="http://schemas.openxmlformats.org/presentationml/2006/main">
  <p:tag name="AS_UNIQUEID" val="58"/>
</p:tagLst>
</file>

<file path=ppt/tags/tag59.xml><?xml version="1.0" encoding="utf-8"?>
<p:tagLst xmlns:p="http://schemas.openxmlformats.org/presentationml/2006/main">
  <p:tag name="AS_UNIQUEID" val="59"/>
</p:tagLst>
</file>

<file path=ppt/tags/tag6.xml><?xml version="1.0" encoding="utf-8"?>
<p:tagLst xmlns:p="http://schemas.openxmlformats.org/presentationml/2006/main">
  <p:tag name="AS_UNIQUEID" val="6"/>
</p:tagLst>
</file>

<file path=ppt/tags/tag60.xml><?xml version="1.0" encoding="utf-8"?>
<p:tagLst xmlns:p="http://schemas.openxmlformats.org/presentationml/2006/main">
  <p:tag name="AS_UNIQUEID" val="60"/>
</p:tagLst>
</file>

<file path=ppt/tags/tag61.xml><?xml version="1.0" encoding="utf-8"?>
<p:tagLst xmlns:p="http://schemas.openxmlformats.org/presentationml/2006/main">
  <p:tag name="AS_UNIQUEID" val="61"/>
</p:tagLst>
</file>

<file path=ppt/tags/tag62.xml><?xml version="1.0" encoding="utf-8"?>
<p:tagLst xmlns:p="http://schemas.openxmlformats.org/presentationml/2006/main">
  <p:tag name="AS_UNIQUEID" val="62"/>
</p:tagLst>
</file>

<file path=ppt/tags/tag63.xml><?xml version="1.0" encoding="utf-8"?>
<p:tagLst xmlns:p="http://schemas.openxmlformats.org/presentationml/2006/main">
  <p:tag name="AS_UNIQUEID" val="63"/>
</p:tagLst>
</file>

<file path=ppt/tags/tag64.xml><?xml version="1.0" encoding="utf-8"?>
<p:tagLst xmlns:p="http://schemas.openxmlformats.org/presentationml/2006/main">
  <p:tag name="AS_UNIQUEID" val="64"/>
</p:tagLst>
</file>

<file path=ppt/tags/tag65.xml><?xml version="1.0" encoding="utf-8"?>
<p:tagLst xmlns:p="http://schemas.openxmlformats.org/presentationml/2006/main">
  <p:tag name="AS_UNIQUEID" val="65"/>
</p:tagLst>
</file>

<file path=ppt/tags/tag66.xml><?xml version="1.0" encoding="utf-8"?>
<p:tagLst xmlns:p="http://schemas.openxmlformats.org/presentationml/2006/main">
  <p:tag name="AS_UNIQUEID" val="66"/>
</p:tagLst>
</file>

<file path=ppt/tags/tag67.xml><?xml version="1.0" encoding="utf-8"?>
<p:tagLst xmlns:p="http://schemas.openxmlformats.org/presentationml/2006/main">
  <p:tag name="AS_UNIQUEID" val="67"/>
</p:tagLst>
</file>

<file path=ppt/tags/tag68.xml><?xml version="1.0" encoding="utf-8"?>
<p:tagLst xmlns:p="http://schemas.openxmlformats.org/presentationml/2006/main">
  <p:tag name="AS_UNIQUEID" val="68"/>
</p:tagLst>
</file>

<file path=ppt/tags/tag69.xml><?xml version="1.0" encoding="utf-8"?>
<p:tagLst xmlns:p="http://schemas.openxmlformats.org/presentationml/2006/main">
  <p:tag name="AS_UNIQUEID" val="69"/>
</p:tagLst>
</file>

<file path=ppt/tags/tag7.xml><?xml version="1.0" encoding="utf-8"?>
<p:tagLst xmlns:p="http://schemas.openxmlformats.org/presentationml/2006/main">
  <p:tag name="AS_UNIQUEID" val="7"/>
</p:tagLst>
</file>

<file path=ppt/tags/tag70.xml><?xml version="1.0" encoding="utf-8"?>
<p:tagLst xmlns:p="http://schemas.openxmlformats.org/presentationml/2006/main">
  <p:tag name="AS_UNIQUEID" val="70"/>
</p:tagLst>
</file>

<file path=ppt/tags/tag71.xml><?xml version="1.0" encoding="utf-8"?>
<p:tagLst xmlns:p="http://schemas.openxmlformats.org/presentationml/2006/main">
  <p:tag name="AS_UNIQUEID" val="71"/>
</p:tagLst>
</file>

<file path=ppt/tags/tag72.xml><?xml version="1.0" encoding="utf-8"?>
<p:tagLst xmlns:p="http://schemas.openxmlformats.org/presentationml/2006/main">
  <p:tag name="AS_UNIQUEID" val="72"/>
</p:tagLst>
</file>

<file path=ppt/tags/tag73.xml><?xml version="1.0" encoding="utf-8"?>
<p:tagLst xmlns:p="http://schemas.openxmlformats.org/presentationml/2006/main">
  <p:tag name="AS_UNIQUEID" val="73"/>
</p:tagLst>
</file>

<file path=ppt/tags/tag74.xml><?xml version="1.0" encoding="utf-8"?>
<p:tagLst xmlns:p="http://schemas.openxmlformats.org/presentationml/2006/main">
  <p:tag name="AS_UNIQUEID" val="74"/>
</p:tagLst>
</file>

<file path=ppt/tags/tag75.xml><?xml version="1.0" encoding="utf-8"?>
<p:tagLst xmlns:p="http://schemas.openxmlformats.org/presentationml/2006/main">
  <p:tag name="AS_UNIQUEID" val="75"/>
</p:tagLst>
</file>

<file path=ppt/tags/tag76.xml><?xml version="1.0" encoding="utf-8"?>
<p:tagLst xmlns:p="http://schemas.openxmlformats.org/presentationml/2006/main">
  <p:tag name="AS_UNIQUEID" val="76"/>
</p:tagLst>
</file>

<file path=ppt/tags/tag77.xml><?xml version="1.0" encoding="utf-8"?>
<p:tagLst xmlns:p="http://schemas.openxmlformats.org/presentationml/2006/main">
  <p:tag name="AS_UNIQUEID" val="77"/>
</p:tagLst>
</file>

<file path=ppt/tags/tag78.xml><?xml version="1.0" encoding="utf-8"?>
<p:tagLst xmlns:p="http://schemas.openxmlformats.org/presentationml/2006/main">
  <p:tag name="AS_UNIQUEID" val="78"/>
</p:tagLst>
</file>

<file path=ppt/tags/tag79.xml><?xml version="1.0" encoding="utf-8"?>
<p:tagLst xmlns:p="http://schemas.openxmlformats.org/presentationml/2006/main">
  <p:tag name="AS_UNIQUEID" val="79"/>
</p:tagLst>
</file>

<file path=ppt/tags/tag8.xml><?xml version="1.0" encoding="utf-8"?>
<p:tagLst xmlns:p="http://schemas.openxmlformats.org/presentationml/2006/main">
  <p:tag name="AS_UNIQUEID" val="8"/>
</p:tagLst>
</file>

<file path=ppt/tags/tag80.xml><?xml version="1.0" encoding="utf-8"?>
<p:tagLst xmlns:p="http://schemas.openxmlformats.org/presentationml/2006/main">
  <p:tag name="AS_UNIQUEID" val="80"/>
</p:tagLst>
</file>

<file path=ppt/tags/tag81.xml><?xml version="1.0" encoding="utf-8"?>
<p:tagLst xmlns:p="http://schemas.openxmlformats.org/presentationml/2006/main">
  <p:tag name="AS_UNIQUEID" val="81"/>
</p:tagLst>
</file>

<file path=ppt/tags/tag82.xml><?xml version="1.0" encoding="utf-8"?>
<p:tagLst xmlns:p="http://schemas.openxmlformats.org/presentationml/2006/main">
  <p:tag name="AS_UNIQUEID" val="82"/>
</p:tagLst>
</file>

<file path=ppt/tags/tag83.xml><?xml version="1.0" encoding="utf-8"?>
<p:tagLst xmlns:p="http://schemas.openxmlformats.org/presentationml/2006/main">
  <p:tag name="AS_UNIQUEID" val="83"/>
</p:tagLst>
</file>

<file path=ppt/tags/tag84.xml><?xml version="1.0" encoding="utf-8"?>
<p:tagLst xmlns:p="http://schemas.openxmlformats.org/presentationml/2006/main">
  <p:tag name="AS_UNIQUEID" val="84"/>
</p:tagLst>
</file>

<file path=ppt/tags/tag85.xml><?xml version="1.0" encoding="utf-8"?>
<p:tagLst xmlns:p="http://schemas.openxmlformats.org/presentationml/2006/main">
  <p:tag name="AS_UNIQUEID" val="85"/>
</p:tagLst>
</file>

<file path=ppt/tags/tag86.xml><?xml version="1.0" encoding="utf-8"?>
<p:tagLst xmlns:p="http://schemas.openxmlformats.org/presentationml/2006/main">
  <p:tag name="AS_UNIQUEID" val="86"/>
</p:tagLst>
</file>

<file path=ppt/tags/tag87.xml><?xml version="1.0" encoding="utf-8"?>
<p:tagLst xmlns:p="http://schemas.openxmlformats.org/presentationml/2006/main">
  <p:tag name="AS_UNIQUEID" val="87"/>
</p:tagLst>
</file>

<file path=ppt/tags/tag88.xml><?xml version="1.0" encoding="utf-8"?>
<p:tagLst xmlns:p="http://schemas.openxmlformats.org/presentationml/2006/main">
  <p:tag name="AS_UNIQUEID" val="88"/>
</p:tagLst>
</file>

<file path=ppt/tags/tag89.xml><?xml version="1.0" encoding="utf-8"?>
<p:tagLst xmlns:p="http://schemas.openxmlformats.org/presentationml/2006/main">
  <p:tag name="AS_UNIQUEID" val="89"/>
</p:tagLst>
</file>

<file path=ppt/tags/tag9.xml><?xml version="1.0" encoding="utf-8"?>
<p:tagLst xmlns:p="http://schemas.openxmlformats.org/presentationml/2006/main">
  <p:tag name="AS_UNIQUEID" val="9"/>
</p:tagLst>
</file>

<file path=ppt/tags/tag90.xml><?xml version="1.0" encoding="utf-8"?>
<p:tagLst xmlns:p="http://schemas.openxmlformats.org/presentationml/2006/main">
  <p:tag name="AS_UNIQUEID" val="90"/>
</p:tagLst>
</file>

<file path=ppt/tags/tag91.xml><?xml version="1.0" encoding="utf-8"?>
<p:tagLst xmlns:p="http://schemas.openxmlformats.org/presentationml/2006/main">
  <p:tag name="AS_UNIQUEID" val="91"/>
</p:tagLst>
</file>

<file path=ppt/tags/tag92.xml><?xml version="1.0" encoding="utf-8"?>
<p:tagLst xmlns:p="http://schemas.openxmlformats.org/presentationml/2006/main">
  <p:tag name="AS_UNIQUEID" val="92"/>
</p:tagLst>
</file>

<file path=ppt/tags/tag93.xml><?xml version="1.0" encoding="utf-8"?>
<p:tagLst xmlns:p="http://schemas.openxmlformats.org/presentationml/2006/main">
  <p:tag name="AS_UNIQUEID" val="93"/>
</p:tagLst>
</file>

<file path=ppt/tags/tag94.xml><?xml version="1.0" encoding="utf-8"?>
<p:tagLst xmlns:p="http://schemas.openxmlformats.org/presentationml/2006/main">
  <p:tag name="AS_UNIQUEID" val="94"/>
</p:tagLst>
</file>

<file path=ppt/tags/tag95.xml><?xml version="1.0" encoding="utf-8"?>
<p:tagLst xmlns:p="http://schemas.openxmlformats.org/presentationml/2006/main">
  <p:tag name="AS_UNIQUEID" val="95"/>
</p:tagLst>
</file>

<file path=ppt/tags/tag96.xml><?xml version="1.0" encoding="utf-8"?>
<p:tagLst xmlns:p="http://schemas.openxmlformats.org/presentationml/2006/main">
  <p:tag name="AS_UNIQUEID" val="96"/>
</p:tagLst>
</file>

<file path=ppt/tags/tag97.xml><?xml version="1.0" encoding="utf-8"?>
<p:tagLst xmlns:p="http://schemas.openxmlformats.org/presentationml/2006/main">
  <p:tag name="AS_UNIQUEID" val="97"/>
</p:tagLst>
</file>

<file path=ppt/tags/tag98.xml><?xml version="1.0" encoding="utf-8"?>
<p:tagLst xmlns:p="http://schemas.openxmlformats.org/presentationml/2006/main">
  <p:tag name="AS_UNIQUEID" val="98"/>
</p:tagLst>
</file>

<file path=ppt/tags/tag99.xml><?xml version="1.0" encoding="utf-8"?>
<p:tagLst xmlns:p="http://schemas.openxmlformats.org/presentationml/2006/main">
  <p:tag name="AS_UNIQUEID" val="99"/>
</p:tagLst>
</file>

<file path=ppt/theme/theme1.xml><?xml version="1.0" encoding="utf-8"?>
<a:theme xmlns:r="http://schemas.openxmlformats.org/officeDocument/2006/relationships"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customXml/_rels/item1.xml.rels>&#65279;<?xml version="1.0" encoding="utf-8" standalone="yes"?><Relationships xmlns="http://schemas.openxmlformats.org/package/2006/relationships"><Relationship Id="rId1" Type="http://schemas.openxmlformats.org/officeDocument/2006/relationships/customXmlProps" Target="itemProps1.xml" /></Relationships>
</file>

<file path=customXml/_rels/item2.xml.rels>&#65279;<?xml version="1.0" encoding="utf-8" standalone="yes"?><Relationships xmlns="http://schemas.openxmlformats.org/package/2006/relationships"><Relationship Id="rId1" Type="http://schemas.openxmlformats.org/officeDocument/2006/relationships/customXmlProps" Target="itemProps2.xml" /></Relationships>
</file>

<file path=customXml/_rels/item3.xml.rels>&#65279;<?xml version="1.0" encoding="utf-8" standalone="yes"?><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A8074E4C5BF37C4BA88B9258D9CA9723" ma:contentTypeVersion="14" ma:contentTypeDescription="Создание документа." ma:contentTypeScope="" ma:versionID="c6d28a80d977b6bb9c895f5c6f3a542b">
  <xsd:schema xmlns:xsd="http://www.w3.org/2001/XMLSchema" xmlns:xs="http://www.w3.org/2001/XMLSchema" xmlns:p="http://schemas.microsoft.com/office/2006/metadata/properties" xmlns:ns3="d567b610-0b1e-42ec-8559-524924b497cc" xmlns:ns4="2a375f29-472c-4a42-ba86-9f3863115c73" targetNamespace="http://schemas.microsoft.com/office/2006/metadata/properties" ma:root="true" ma:fieldsID="cae4ded01fda46eaf344931c85e7d79b" ns3:_="" ns4:_="">
    <xsd:import namespace="d567b610-0b1e-42ec-8559-524924b497cc"/>
    <xsd:import namespace="2a375f29-472c-4a42-ba86-9f3863115c7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67b610-0b1e-42ec-8559-524924b497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a375f29-472c-4a42-ba86-9f3863115c73" elementFormDefault="qualified">
    <xsd:import namespace="http://schemas.microsoft.com/office/2006/documentManagement/types"/>
    <xsd:import namespace="http://schemas.microsoft.com/office/infopath/2007/PartnerControls"/>
    <xsd:element name="SharedWithUsers" ma:index="10" nillable="true" ma:displayName="Общий доступ с использованием"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Совместно с подробностями" ma:internalName="SharedWithDetails" ma:readOnly="true">
      <xsd:simpleType>
        <xsd:restriction base="dms:Note">
          <xsd:maxLength value="255"/>
        </xsd:restriction>
      </xsd:simpleType>
    </xsd:element>
    <xsd:element name="SharingHintHash" ma:index="12" nillable="true" ma:displayName="Хэш подсказки о совместном доступе"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6B7E24-396F-42C4-9639-D9A5F1ECF4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67b610-0b1e-42ec-8559-524924b497cc"/>
    <ds:schemaRef ds:uri="2a375f29-472c-4a42-ba86-9f3863115c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D2311E3-6F00-475E-A304-35FEB766201A}">
  <ds:schemaRefs>
    <ds:schemaRef ds:uri="http://purl.org/dc/terms/"/>
    <ds:schemaRef ds:uri="http://schemas.microsoft.com/office/2006/metadata/properties"/>
    <ds:schemaRef ds:uri="http://purl.org/dc/dcmitype/"/>
    <ds:schemaRef ds:uri="http://purl.org/dc/elements/1.1/"/>
    <ds:schemaRef ds:uri="2a375f29-472c-4a42-ba86-9f3863115c73"/>
    <ds:schemaRef ds:uri="http://schemas.microsoft.com/office/2006/documentManagement/types"/>
    <ds:schemaRef ds:uri="http://www.w3.org/XML/1998/namespace"/>
    <ds:schemaRef ds:uri="http://schemas.openxmlformats.org/package/2006/metadata/core-properties"/>
    <ds:schemaRef ds:uri="http://schemas.microsoft.com/office/infopath/2007/PartnerControls"/>
    <ds:schemaRef ds:uri="d567b610-0b1e-42ec-8559-524924b497cc"/>
  </ds:schemaRefs>
</ds:datastoreItem>
</file>

<file path=customXml/itemProps3.xml><?xml version="1.0" encoding="utf-8"?>
<ds:datastoreItem xmlns:ds="http://schemas.openxmlformats.org/officeDocument/2006/customXml" ds:itemID="{09566730-C9BC-428E-B3B5-18C9DAB42A82}">
  <ds:schemaRefs>
    <ds:schemaRef ds:uri="http://schemas.microsoft.com/sharepoint/v3/contenttype/forms"/>
  </ds:schemaRefs>
</ds:datastoreItem>
</file>

<file path=docProps/app.xml><?xml version="1.0" encoding="utf-8"?>
<Properties xmlns:vt="http://schemas.openxmlformats.org/officeDocument/2006/docPropsVTypes" xmlns="http://schemas.openxmlformats.org/officeDocument/2006/extended-properties">
  <Template>rj_Skol_White</Template>
  <Company/>
  <PresentationFormat>Widescreen</PresentationFormat>
  <Paragraphs>369</Paragraphs>
  <Slides>81</Slides>
  <Notes>11</Notes>
  <TotalTime>11338</TotalTime>
  <HiddenSlides>1</HiddenSlides>
  <MMClips>2</MMClips>
  <ScaleCrop>0</ScaleCrop>
  <HeadingPairs>
    <vt:vector baseType="variant" size="6">
      <vt:variant>
        <vt:lpstr>Fonts used</vt:lpstr>
      </vt:variant>
      <vt:variant>
        <vt:i4>9</vt:i4>
      </vt:variant>
      <vt:variant>
        <vt:lpstr>Theme</vt:lpstr>
      </vt:variant>
      <vt:variant>
        <vt:i4>1</vt:i4>
      </vt:variant>
      <vt:variant>
        <vt:lpstr>Slide Titles</vt:lpstr>
      </vt:variant>
      <vt:variant>
        <vt:i4>81</vt:i4>
      </vt:variant>
    </vt:vector>
  </HeadingPairs>
  <TitlesOfParts>
    <vt:vector baseType="lpstr" size="91">
      <vt:lpstr>Arial</vt:lpstr>
      <vt:lpstr>Calibri Light</vt:lpstr>
      <vt:lpstr>Calibri</vt:lpstr>
      <vt:lpstr>Futura PT Medium</vt:lpstr>
      <vt:lpstr>Wingdings</vt:lpstr>
      <vt:lpstr>Wingdings 2</vt:lpstr>
      <vt:lpstr>Calisto MT</vt:lpstr>
      <vt:lpstr>Verdana</vt:lpstr>
      <vt:lpstr>Golos Text</vt:lpstr>
      <vt:lpstr>1_Office Theme</vt:lpstr>
      <vt:lpstr>Envirotyping</vt:lpstr>
      <vt:lpstr>G x E Interaction</vt:lpstr>
      <vt:lpstr>Environmental Covariables</vt:lpstr>
      <vt:lpstr>Environmental Covariables</vt:lpstr>
      <vt:lpstr>What is Envirotyping/Enviromics?</vt:lpstr>
      <vt:lpstr>Why Enviromics?</vt:lpstr>
      <vt:lpstr>PowerPoint Presentation</vt:lpstr>
      <vt:lpstr>PowerPoint Presentation</vt:lpstr>
      <vt:lpstr>How Envirotyping Helps</vt:lpstr>
      <vt:lpstr>Factor Grouping</vt:lpstr>
      <vt:lpstr>Envirotyping and Modern Plant Breeding</vt:lpstr>
      <vt:lpstr>Envirotyping for Selection</vt:lpstr>
      <vt:lpstr>Envirotyping Packages - EnvRtype</vt:lpstr>
      <vt:lpstr>Envirotyping Packages - EnvRtype</vt:lpstr>
      <vt:lpstr>Envirotyping Packages - EnvRtype</vt:lpstr>
      <vt:lpstr>Envirotyping Packages - EnvRtype</vt:lpstr>
      <vt:lpstr>Envirotyping Packages – TACC EnviroTyping</vt:lpstr>
      <vt:lpstr>Envirotyping Packages – TACC EnviroTyping</vt:lpstr>
      <vt:lpstr>Why Enviromics?</vt:lpstr>
      <vt:lpstr>Primary Tools for Enviromics</vt:lpstr>
      <vt:lpstr>What is Remote Sensing?</vt:lpstr>
      <vt:lpstr>History of RS for EO</vt:lpstr>
      <vt:lpstr>Types of Remote Sensing</vt:lpstr>
      <vt:lpstr>PowerPoint Presentation</vt:lpstr>
      <vt:lpstr>PowerPoint Presentation</vt:lpstr>
      <vt:lpstr>PowerPoint Presentation</vt:lpstr>
      <vt:lpstr>Types of Remote Sensors</vt:lpstr>
      <vt:lpstr>Passive Sensing</vt:lpstr>
      <vt:lpstr>Active Sensing</vt:lpstr>
      <vt:lpstr>Retrieval Algorithms</vt:lpstr>
      <vt:lpstr>Retrieval Algorithms</vt:lpstr>
      <vt:lpstr>Resolution</vt:lpstr>
      <vt:lpstr>Resolution</vt:lpstr>
      <vt:lpstr>Resolution</vt:lpstr>
      <vt:lpstr>Resolution and Application</vt:lpstr>
      <vt:lpstr>PowerPoint Presentation</vt:lpstr>
      <vt:lpstr>Soil Moisture Observation</vt:lpstr>
      <vt:lpstr>PowerPoint Presentation</vt:lpstr>
      <vt:lpstr>Spectral Reflectance</vt:lpstr>
      <vt:lpstr>Spectral Reflectance - Leaf</vt:lpstr>
      <vt:lpstr>Disease Identification</vt:lpstr>
      <vt:lpstr>Classification of Crops</vt:lpstr>
      <vt:lpstr>Classification of Crops</vt:lpstr>
      <vt:lpstr>Classification of Crops</vt:lpstr>
      <vt:lpstr>Indices</vt:lpstr>
      <vt:lpstr>NDVI</vt:lpstr>
      <vt:lpstr>NDVI</vt:lpstr>
      <vt:lpstr>Crop Health</vt:lpstr>
      <vt:lpstr>Challenges</vt:lpstr>
      <vt:lpstr>Repairing Satellite Imagery</vt:lpstr>
      <vt:lpstr>Repairing Satellite Imagery</vt:lpstr>
      <vt:lpstr>Primary Tools for Enviromics</vt:lpstr>
      <vt:lpstr>Why Geostatistics?</vt:lpstr>
      <vt:lpstr>Geo vs Classical Statistics</vt:lpstr>
      <vt:lpstr>Spatial Autocorrelation</vt:lpstr>
      <vt:lpstr>Spatial Autocorrelation</vt:lpstr>
      <vt:lpstr>Spatial Autocorrelation</vt:lpstr>
      <vt:lpstr>Spatial Autocorrelation</vt:lpstr>
      <vt:lpstr>Other Metrics</vt:lpstr>
      <vt:lpstr>Global vs. Local Statistics</vt:lpstr>
      <vt:lpstr>Moran’s I</vt:lpstr>
      <vt:lpstr>Moran’s I</vt:lpstr>
      <vt:lpstr>Moran’s I</vt:lpstr>
      <vt:lpstr>Spatial Regression</vt:lpstr>
      <vt:lpstr>Ordinary Least Squares (OLS)</vt:lpstr>
      <vt:lpstr>Other Linear Regression Techniques</vt:lpstr>
      <vt:lpstr>Kriging</vt:lpstr>
      <vt:lpstr>Kriging</vt:lpstr>
      <vt:lpstr>Semivariogram</vt:lpstr>
      <vt:lpstr>Semivariogram</vt:lpstr>
      <vt:lpstr>Primary Tools for Enviromics</vt:lpstr>
      <vt:lpstr>What is GIS?</vt:lpstr>
      <vt:lpstr>Spatial Data</vt:lpstr>
      <vt:lpstr>Spatial Data – Layers </vt:lpstr>
      <vt:lpstr>Spatial Data Formats</vt:lpstr>
      <vt:lpstr>Vector</vt:lpstr>
      <vt:lpstr>Raster</vt:lpstr>
      <vt:lpstr>Data Representation</vt:lpstr>
      <vt:lpstr>Tabular</vt:lpstr>
      <vt:lpstr>Hands-on with Google Earth Engine</vt:lpstr>
      <vt:lpstr>Primary Tools for Enviromics</vt:lpstr>
    </vt:vector>
  </TitlesOfParts>
  <LinksUpToDate>0</LinksUpToDate>
  <SharedDoc>0</SharedDoc>
  <HyperlinksChanged>0</HyperlinksChanged>
  <Application>Aspose.Slides for .NET</Application>
  <AppVersion>19.1200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PowerPoint Presentation</dc:title>
  <dc:creator>Raghavendra Belur Jana</dc:creator>
  <cp:lastModifiedBy>Raghavendra Jana</cp:lastModifiedBy>
  <cp:revision>132</cp:revision>
  <dcterms:created xsi:type="dcterms:W3CDTF">2022-03-01T10:43:11Z</dcterms:created>
  <dcterms:modified xsi:type="dcterms:W3CDTF">2023-10-11T07:25:29Z</dcterms:modified>
</cp:coreProperties>
</file>

<file path=docProps/custom.xml><?xml version="1.0" encoding="utf-8"?>
<Properties xmlns:vt="http://schemas.openxmlformats.org/officeDocument/2006/docPropsVTypes" xmlns="http://schemas.openxmlformats.org/officeDocument/2006/custom-properties">
  <property fmtid="{D5CDD505-2E9C-101B-9397-08002B2CF9AE}" pid="2" name="ContentTypeId">
    <vt:lpwstr>0x010100A8074E4C5BF37C4BA88B9258D9CA9723</vt:lpwstr>
  </property>
</Properties>
</file>